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793" r:id="rId3"/>
    <p:sldId id="326" r:id="rId4"/>
    <p:sldId id="327" r:id="rId5"/>
    <p:sldId id="2147474281" r:id="rId6"/>
    <p:sldId id="2146846803" r:id="rId7"/>
    <p:sldId id="2147474622" r:id="rId8"/>
    <p:sldId id="2147474623" r:id="rId9"/>
    <p:sldId id="2147474624" r:id="rId10"/>
    <p:sldId id="2147474487" r:id="rId11"/>
    <p:sldId id="2147474626" r:id="rId12"/>
    <p:sldId id="2147474627" r:id="rId13"/>
    <p:sldId id="2147474628" r:id="rId14"/>
    <p:sldId id="2147474629" r:id="rId15"/>
    <p:sldId id="2147474618" r:id="rId16"/>
    <p:sldId id="2147474630" r:id="rId17"/>
    <p:sldId id="257" r:id="rId18"/>
    <p:sldId id="258" r:id="rId19"/>
    <p:sldId id="259" r:id="rId20"/>
    <p:sldId id="262" r:id="rId21"/>
    <p:sldId id="261" r:id="rId22"/>
    <p:sldId id="263" r:id="rId23"/>
    <p:sldId id="264" r:id="rId24"/>
    <p:sldId id="265" r:id="rId25"/>
    <p:sldId id="266" r:id="rId26"/>
    <p:sldId id="267" r:id="rId27"/>
    <p:sldId id="269" r:id="rId28"/>
    <p:sldId id="270" r:id="rId29"/>
    <p:sldId id="271" r:id="rId30"/>
    <p:sldId id="272" r:id="rId31"/>
    <p:sldId id="275" r:id="rId32"/>
    <p:sldId id="276" r:id="rId33"/>
    <p:sldId id="277" r:id="rId34"/>
    <p:sldId id="278" r:id="rId35"/>
    <p:sldId id="279" r:id="rId36"/>
    <p:sldId id="282" r:id="rId37"/>
    <p:sldId id="281" r:id="rId38"/>
    <p:sldId id="2147474632" r:id="rId39"/>
  </p:sldIdLst>
  <p:sldSz cx="12192000" cy="6858000"/>
  <p:notesSz cx="6858000" cy="9144000"/>
  <p:embeddedFontLs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Georgia" panose="02040502050405020303" pitchFamily="18" charset="0"/>
      <p:regular r:id="rId49"/>
      <p:bold r:id="rId50"/>
      <p:italic r:id="rId51"/>
      <p:boldItalic r:id="rId52"/>
    </p:embeddedFont>
    <p:embeddedFont>
      <p:font typeface="Gill Sans"/>
      <p:regular r:id="rId53"/>
      <p:bold r:id="rId54"/>
    </p:embeddedFont>
    <p:embeddedFont>
      <p:font typeface="Gill Sans MT" panose="020B0502020104020203" pitchFamily="34" charset="0"/>
      <p:regular r:id="rId55"/>
      <p:bold r:id="rId56"/>
      <p:italic r:id="rId57"/>
      <p:boldItalic r:id="rId58"/>
    </p:embeddedFont>
    <p:embeddedFont>
      <p:font typeface="Merriweather"/>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AFEF138-D304-4E84-A144-68AA259945CD}">
          <p14:sldIdLst>
            <p14:sldId id="256"/>
            <p14:sldId id="793"/>
            <p14:sldId id="326"/>
            <p14:sldId id="327"/>
          </p14:sldIdLst>
        </p14:section>
        <p14:section name="UNICEF INTRO" id="{E034B61A-9D69-487F-A4FF-BC1CF0693688}">
          <p14:sldIdLst>
            <p14:sldId id="2147474281"/>
            <p14:sldId id="2146846803"/>
            <p14:sldId id="2147474622"/>
            <p14:sldId id="2147474623"/>
            <p14:sldId id="2147474624"/>
            <p14:sldId id="2147474487"/>
            <p14:sldId id="2147474626"/>
            <p14:sldId id="2147474627"/>
            <p14:sldId id="2147474628"/>
            <p14:sldId id="2147474629"/>
            <p14:sldId id="2147474618"/>
          </p14:sldIdLst>
        </p14:section>
        <p14:section name="IISD/SAVE" id="{6E466815-1074-4429-91E6-9409CD5DED97}">
          <p14:sldIdLst>
            <p14:sldId id="2147474630"/>
            <p14:sldId id="257"/>
            <p14:sldId id="258"/>
            <p14:sldId id="259"/>
            <p14:sldId id="262"/>
            <p14:sldId id="261"/>
            <p14:sldId id="263"/>
            <p14:sldId id="264"/>
            <p14:sldId id="265"/>
            <p14:sldId id="266"/>
            <p14:sldId id="267"/>
            <p14:sldId id="269"/>
            <p14:sldId id="270"/>
            <p14:sldId id="271"/>
            <p14:sldId id="272"/>
            <p14:sldId id="275"/>
            <p14:sldId id="276"/>
            <p14:sldId id="277"/>
            <p14:sldId id="278"/>
            <p14:sldId id="279"/>
            <p14:sldId id="282"/>
            <p14:sldId id="281"/>
          </p14:sldIdLst>
        </p14:section>
        <p14:section name="Q&amp;A" id="{7D795ED1-136B-48CA-AE04-1D327A5D22D5}">
          <p14:sldIdLst>
            <p14:sldId id="2147474632"/>
          </p14:sldIdLst>
        </p14:section>
      </p14:sectionLst>
    </p:ext>
    <p:ext uri="{EFAFB233-063F-42B5-8137-9DF3F51BA10A}">
      <p15:sldGuideLst xmlns:p15="http://schemas.microsoft.com/office/powerpoint/2012/main">
        <p15:guide id="1" orient="horz" pos="2736">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hiGUeg21X7kCT1oiDxCZ1hulbp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93058A-59BC-4227-B375-540A4EB40FE2}">
  <a:tblStyle styleId="{6593058A-59BC-4227-B375-540A4EB40FE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796204A-F333-4A47-821B-768223E0433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C66432C-10AF-4010-B76E-BECED1882919}"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19" autoAdjust="0"/>
  </p:normalViewPr>
  <p:slideViewPr>
    <p:cSldViewPr snapToGrid="0">
      <p:cViewPr varScale="1">
        <p:scale>
          <a:sx n="56" d="100"/>
          <a:sy n="56" d="100"/>
        </p:scale>
        <p:origin x="1044" y="28"/>
      </p:cViewPr>
      <p:guideLst>
        <p:guide orient="horz" pos="27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F0AC-3EDA-0B1C-34D9-E4E26C81F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FE3FE-352F-F131-32CA-8F663B63D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44DC2-95CC-1EC3-B63F-9ECE61D20E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3F1E90-76F7-AD5E-F3CE-DBF8060E8356}"/>
              </a:ext>
            </a:extLst>
          </p:cNvPr>
          <p:cNvSpPr>
            <a:spLocks noGrp="1"/>
          </p:cNvSpPr>
          <p:nvPr>
            <p:ph type="sldNum" sz="quarter" idx="5"/>
          </p:nvPr>
        </p:nvSpPr>
        <p:spPr/>
        <p:txBody>
          <a:bodyPr/>
          <a:lstStyle/>
          <a:p>
            <a:fld id="{904F957C-0671-450D-9FF4-E2CA72A673B7}" type="slidenum">
              <a:rPr lang="en-GB" smtClean="0"/>
              <a:t>13</a:t>
            </a:fld>
            <a:endParaRPr lang="en-GB"/>
          </a:p>
        </p:txBody>
      </p:sp>
    </p:spTree>
    <p:extLst>
      <p:ext uri="{BB962C8B-B14F-4D97-AF65-F5344CB8AC3E}">
        <p14:creationId xmlns:p14="http://schemas.microsoft.com/office/powerpoint/2010/main" val="4091381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5A98-41CE-3E66-98C8-9A95ADD84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30DE8-3E08-2202-DB51-7ED87293C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4227D-4485-6B2A-397A-094E809D46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331710-C6D6-04E5-B8FE-BDEA1522B252}"/>
              </a:ext>
            </a:extLst>
          </p:cNvPr>
          <p:cNvSpPr>
            <a:spLocks noGrp="1"/>
          </p:cNvSpPr>
          <p:nvPr>
            <p:ph type="sldNum" sz="quarter" idx="5"/>
          </p:nvPr>
        </p:nvSpPr>
        <p:spPr/>
        <p:txBody>
          <a:bodyPr/>
          <a:lstStyle/>
          <a:p>
            <a:fld id="{904F957C-0671-450D-9FF4-E2CA72A673B7}" type="slidenum">
              <a:rPr lang="en-GB" smtClean="0"/>
              <a:t>14</a:t>
            </a:fld>
            <a:endParaRPr lang="en-GB"/>
          </a:p>
        </p:txBody>
      </p:sp>
    </p:spTree>
    <p:extLst>
      <p:ext uri="{BB962C8B-B14F-4D97-AF65-F5344CB8AC3E}">
        <p14:creationId xmlns:p14="http://schemas.microsoft.com/office/powerpoint/2010/main" val="3828125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7B05F-FF12-1026-D08C-CBCA6E4CD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C4010-43F1-C9CB-F224-0996ED5F8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0D54A-21A0-C567-7494-FF1E53A06AF7}"/>
              </a:ext>
            </a:extLst>
          </p:cNvPr>
          <p:cNvSpPr>
            <a:spLocks noGrp="1"/>
          </p:cNvSpPr>
          <p:nvPr>
            <p:ph type="body" idx="1"/>
          </p:nvPr>
        </p:nvSpPr>
        <p:spPr/>
        <p:txBody>
          <a:bodyPr/>
          <a:lstStyle/>
          <a:p>
            <a:pPr algn="l"/>
            <a:r>
              <a:rPr lang="en-US" sz="1200">
                <a:solidFill>
                  <a:schemeClr val="tx1"/>
                </a:solidFill>
                <a:latin typeface="Arial" panose="020B0604020202020204" pitchFamily="34" charset="0"/>
                <a:cs typeface="Arial" panose="020B0604020202020204" pitchFamily="34" charset="0"/>
              </a:rPr>
              <a:t>Emilie</a:t>
            </a:r>
          </a:p>
          <a:p>
            <a:pPr algn="ctr"/>
            <a:r>
              <a:rPr lang="en-US" sz="1200">
                <a:solidFill>
                  <a:schemeClr val="tx1"/>
                </a:solidFill>
                <a:latin typeface="Arial" panose="020B0604020202020204" pitchFamily="34" charset="0"/>
                <a:cs typeface="Arial" panose="020B0604020202020204" pitchFamily="34" charset="0"/>
              </a:rPr>
              <a:t>Galvanizing a global commitment to ensure a sustainable world and protect the most vulnerable children from the worst impacts of a changing climate and degrading environment. </a:t>
            </a:r>
          </a:p>
          <a:p>
            <a:pPr algn="ctr"/>
            <a:endParaRPr lang="en-US" sz="1200">
              <a:solidFill>
                <a:schemeClr val="tx1"/>
              </a:solidFill>
              <a:latin typeface="Arial" panose="020B0604020202020204" pitchFamily="34" charset="0"/>
              <a:cs typeface="Arial" panose="020B0604020202020204" pitchFamily="34" charset="0"/>
            </a:endParaRPr>
          </a:p>
          <a:p>
            <a:pPr algn="ctr"/>
            <a:r>
              <a:rPr lang="en-US" sz="1200">
                <a:solidFill>
                  <a:schemeClr val="tx1"/>
                </a:solidFill>
                <a:latin typeface="Arial" panose="020B0604020202020204" pitchFamily="34" charset="0"/>
                <a:cs typeface="Arial" panose="020B0604020202020204" pitchFamily="34" charset="0"/>
              </a:rPr>
              <a:t>Realizing the right of every child and adolescent to live in a clean, healthy and sustainable climate and environment </a:t>
            </a:r>
          </a:p>
          <a:p>
            <a:endParaRPr lang="en-US"/>
          </a:p>
        </p:txBody>
      </p:sp>
      <p:sp>
        <p:nvSpPr>
          <p:cNvPr id="4" name="Slide Number Placeholder 3">
            <a:extLst>
              <a:ext uri="{FF2B5EF4-FFF2-40B4-BE49-F238E27FC236}">
                <a16:creationId xmlns:a16="http://schemas.microsoft.com/office/drawing/2014/main" id="{3E5B0ED3-664C-5265-7D16-43084145635B}"/>
              </a:ext>
            </a:extLst>
          </p:cNvPr>
          <p:cNvSpPr>
            <a:spLocks noGrp="1"/>
          </p:cNvSpPr>
          <p:nvPr>
            <p:ph type="sldNum" sz="quarter" idx="5"/>
          </p:nvPr>
        </p:nvSpPr>
        <p:spPr/>
        <p:txBody>
          <a:bodyPr/>
          <a:lstStyle/>
          <a:p>
            <a:fld id="{5A9A0343-340E-4F27-A389-9E32A83E5B8A}" type="slidenum">
              <a:rPr lang="en-US" smtClean="0"/>
              <a:t>15</a:t>
            </a:fld>
            <a:endParaRPr lang="en-US"/>
          </a:p>
        </p:txBody>
      </p:sp>
    </p:spTree>
    <p:extLst>
      <p:ext uri="{BB962C8B-B14F-4D97-AF65-F5344CB8AC3E}">
        <p14:creationId xmlns:p14="http://schemas.microsoft.com/office/powerpoint/2010/main" val="459482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400"/>
              <a:buNone/>
            </a:pPr>
            <a:endParaRPr dirty="0"/>
          </a:p>
        </p:txBody>
      </p:sp>
      <p:sp>
        <p:nvSpPr>
          <p:cNvPr id="544" name="Google Shape;5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58" name="Google Shape;558;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s-CO"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586" name="Google Shape;586;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s-CO"/>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d810c45243_2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2d810c45243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618" name="Google Shape;6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626" name="Google Shape;62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endParaRPr dirty="0"/>
          </a:p>
        </p:txBody>
      </p:sp>
      <p:sp>
        <p:nvSpPr>
          <p:cNvPr id="681" name="Google Shape;6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724" name="Google Shape;7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9" name="Google Shape;7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6" name="Google Shape;75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0" name="Google Shape;10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26b32489c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326b32489c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a:p>
            <a:pPr marL="0" lvl="0" indent="0" algn="l" rtl="0">
              <a:lnSpc>
                <a:spcPct val="100000"/>
              </a:lnSpc>
              <a:spcBef>
                <a:spcPts val="1200"/>
              </a:spcBef>
              <a:spcAft>
                <a:spcPts val="0"/>
              </a:spcAft>
              <a:buSzPts val="1400"/>
              <a:buNone/>
            </a:pPr>
            <a:endParaRPr dirty="0"/>
          </a:p>
        </p:txBody>
      </p:sp>
      <p:sp>
        <p:nvSpPr>
          <p:cNvPr id="774" name="Google Shape;774;g326b32489c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CO"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4336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a:effectLst/>
                <a:latin typeface="Aptos" panose="020B0004020202020204" pitchFamily="34" charset="0"/>
                <a:ea typeface="Aptos" panose="020B0004020202020204" pitchFamily="34" charset="0"/>
                <a:cs typeface="Times New Roman" panose="02020603050405020304" pitchFamily="18" charset="0"/>
              </a:rPr>
              <a:t>Jane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E1DAE-DD0F-4B19-B6E4-14D442E65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77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effectLst/>
                <a:latin typeface="Lato" panose="020F0502020204030203" pitchFamily="34" charset="0"/>
              </a:rPr>
              <a:t>CCRI = overlaying exposure to climate hazards with child vulnerability – where are children lacking access to basic services?</a:t>
            </a:r>
          </a:p>
          <a:p>
            <a:r>
              <a:rPr lang="en-GB" b="0" i="0">
                <a:effectLst/>
                <a:latin typeface="Lato" panose="020F0502020204030203" pitchFamily="34" charset="0"/>
              </a:rPr>
              <a:t>First time this was done, 2021 and Africa-focus in 2023 </a:t>
            </a:r>
          </a:p>
          <a:p>
            <a:endParaRPr lang="en-GB" b="0" i="0">
              <a:effectLst/>
              <a:latin typeface="Lato" panose="020F0502020204030203" pitchFamily="34" charset="0"/>
            </a:endParaRPr>
          </a:p>
          <a:p>
            <a:r>
              <a:rPr lang="en-GB" b="0" i="0">
                <a:effectLst/>
                <a:latin typeface="Lato" panose="020F0502020204030203" pitchFamily="34" charset="0"/>
              </a:rPr>
              <a:t>Climate crisis is multi sectoral </a:t>
            </a:r>
          </a:p>
          <a:p>
            <a:r>
              <a:rPr lang="en-GB" b="0" i="0">
                <a:effectLst/>
                <a:latin typeface="Lato" panose="020F0502020204030203" pitchFamily="34" charset="0"/>
              </a:rPr>
              <a:t>Children are overlooked and underfunded, our response is extremely important </a:t>
            </a:r>
          </a:p>
          <a:p>
            <a:endParaRPr lang="en-GB" b="0" i="0">
              <a:effectLst/>
              <a:latin typeface="Lato" panose="020F0502020204030203" pitchFamily="34" charset="0"/>
            </a:endParaRPr>
          </a:p>
          <a:p>
            <a:endParaRPr lang="en-GB" b="0" i="0">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5690A-C5FD-4420-AFD3-F1AE0CFE9B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63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4F957C-0671-450D-9FF4-E2CA72A673B7}" type="slidenum">
              <a:rPr lang="en-GB" smtClean="0"/>
              <a:t>9</a:t>
            </a:fld>
            <a:endParaRPr lang="en-GB"/>
          </a:p>
        </p:txBody>
      </p:sp>
    </p:spTree>
    <p:extLst>
      <p:ext uri="{BB962C8B-B14F-4D97-AF65-F5344CB8AC3E}">
        <p14:creationId xmlns:p14="http://schemas.microsoft.com/office/powerpoint/2010/main" val="364192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Which brings me to climate-smart nutrition programming</a:t>
            </a:r>
            <a:endParaRPr lang="en-US"/>
          </a:p>
          <a:p>
            <a:endParaRPr lang="en-US">
              <a:cs typeface="Calibri" panose="020F0502020204030204"/>
            </a:endParaRPr>
          </a:p>
          <a:p>
            <a:r>
              <a:rPr lang="en-US">
                <a:cs typeface="Calibri" panose="020F0502020204030204"/>
              </a:rPr>
              <a:t>So this is new thinking, very new thinking, and we are inviting you through this workshop to help us define what it is and how we should implement it.</a:t>
            </a:r>
          </a:p>
          <a:p>
            <a:endParaRPr lang="en-US"/>
          </a:p>
          <a:p>
            <a:r>
              <a:rPr lang="en-US"/>
              <a:t>Climate-smart nutrition is about mitigation and adaptation to ultimately improve nutrition in the face of climate change </a:t>
            </a:r>
            <a:endParaRPr lang="en-US">
              <a:cs typeface="Calibri"/>
            </a:endParaRPr>
          </a:p>
          <a:p>
            <a:endParaRPr lang="en-US"/>
          </a:p>
          <a:p>
            <a:r>
              <a:rPr lang="en-US"/>
              <a:t>Climate change mitigation is about reducing the emissions or enhancing sinks of greenhouse gases from the systems that influence nutrition, including food, WASH, health. By reducing emissions, nutrition programming can contribute to global efforts to slow the rate of climate change.</a:t>
            </a:r>
            <a:endParaRPr lang="en-US">
              <a:cs typeface="Calibri"/>
            </a:endParaRPr>
          </a:p>
          <a:p>
            <a:endParaRPr lang="en-US"/>
          </a:p>
          <a:p>
            <a:r>
              <a:rPr lang="en-US"/>
              <a:t>Very importantly, this should not be putting any burden or expectation on the households and communities UNICEF supports, it is about bringing about change to the systems that support their nutrition and generating win wins for climate mitigation and nutrition. </a:t>
            </a:r>
            <a:endParaRPr lang="en-US">
              <a:cs typeface="Calibri"/>
            </a:endParaRPr>
          </a:p>
          <a:p>
            <a:pPr marL="0" indent="0">
              <a:buFontTx/>
              <a:buNone/>
            </a:pPr>
            <a:endParaRPr lang="en-US"/>
          </a:p>
          <a:p>
            <a:pPr marL="0" indent="0">
              <a:buFontTx/>
              <a:buNone/>
            </a:pPr>
            <a:r>
              <a:rPr lang="en-US"/>
              <a:t>Adaptation on the other hand is about finding ways to reduce the harm of climate change to the maternal and child nutrition</a:t>
            </a:r>
          </a:p>
          <a:p>
            <a:pPr marL="0" indent="0">
              <a:buFontTx/>
              <a:buNone/>
            </a:pPr>
            <a:endParaRPr lang="en-US"/>
          </a:p>
          <a:p>
            <a:r>
              <a:rPr lang="en-US"/>
              <a:t>Adaptations do this by reducing vulnerability and strengthening climate resilience – we'll be discussing what climate vulnerability and resilience are in the first session today</a:t>
            </a:r>
            <a:endParaRPr lang="en-US">
              <a:cs typeface="Calibri"/>
            </a:endParaRPr>
          </a:p>
          <a:p>
            <a:pPr marL="0" indent="0">
              <a:buFontTx/>
              <a:buNone/>
            </a:pPr>
            <a:endParaRPr lang="en-US"/>
          </a:p>
          <a:p>
            <a:r>
              <a:rPr lang="en-US"/>
              <a:t>Synergies can be generated between climate mitigation and adaptation and nutrition. For example, promoting diets that are </a:t>
            </a:r>
            <a:r>
              <a:rPr lang="en-US" err="1"/>
              <a:t>are</a:t>
            </a:r>
            <a:r>
              <a:rPr lang="en-US"/>
              <a:t> more sustainable, low carbon, and nutritious </a:t>
            </a:r>
            <a:r>
              <a:rPr lang="en-US" err="1"/>
              <a:t>blut</a:t>
            </a:r>
            <a:r>
              <a:rPr lang="en-US"/>
              <a:t> that are also less sensitive to the effects of climate change or more suitable to future climate conditions in a place.</a:t>
            </a:r>
            <a:endParaRPr lang="en-US">
              <a:cs typeface="Calibri"/>
            </a:endParaRPr>
          </a:p>
          <a:p>
            <a:pPr marL="0" indent="0">
              <a:buFontTx/>
              <a:buNone/>
            </a:pPr>
            <a:endParaRPr lang="en-US"/>
          </a:p>
          <a:p>
            <a:pPr marL="0" indent="0">
              <a:buFontTx/>
              <a:buNone/>
            </a:pPr>
            <a:r>
              <a:rPr lang="en-US"/>
              <a:t>Some actions are cross-cutting addressing the enabling environment for climate mitigation and adaptation.</a:t>
            </a:r>
          </a:p>
          <a:p>
            <a:pPr marL="0" indent="0">
              <a:buFontTx/>
              <a:buNone/>
            </a:pPr>
            <a:endParaRPr lang="en-US"/>
          </a:p>
          <a:p>
            <a:pPr marL="0" indent="0">
              <a:buFontTx/>
              <a:buNone/>
            </a:pPr>
            <a:r>
              <a:rPr lang="en-US"/>
              <a:t>This about creating the right policy framework, providing the right information to inform adaptation and mitigation, and ensuring the resources are available for bringing about change</a:t>
            </a:r>
          </a:p>
          <a:p>
            <a:pPr marL="0" indent="0">
              <a:buFontTx/>
              <a:buNone/>
            </a:pPr>
            <a:endParaRPr lang="en-US"/>
          </a:p>
          <a:p>
            <a:pPr marL="0" indent="0">
              <a:buFontTx/>
              <a:buNone/>
            </a:pPr>
            <a:endParaRPr lang="en-US"/>
          </a:p>
          <a:p>
            <a:pPr marL="0" indent="0">
              <a:buFontTx/>
              <a:buNone/>
            </a:pPr>
            <a:endParaRPr lang="en-US"/>
          </a:p>
          <a:p>
            <a:pPr marL="0" indent="0">
              <a:buFontTx/>
              <a:buNone/>
            </a:pPr>
            <a:endParaRPr lang="en-US"/>
          </a:p>
        </p:txBody>
      </p:sp>
      <p:sp>
        <p:nvSpPr>
          <p:cNvPr id="4" name="Slide Number Placeholder 3"/>
          <p:cNvSpPr>
            <a:spLocks noGrp="1"/>
          </p:cNvSpPr>
          <p:nvPr>
            <p:ph type="sldNum" sz="quarter" idx="5"/>
          </p:nvPr>
        </p:nvSpPr>
        <p:spPr/>
        <p:txBody>
          <a:bodyPr/>
          <a:lstStyle/>
          <a:p>
            <a:fld id="{DF76E75A-A92F-44BF-AD7F-9C5EAF75FA91}" type="slidenum">
              <a:rPr lang="en-US" smtClean="0"/>
              <a:t>10</a:t>
            </a:fld>
            <a:endParaRPr lang="en-US"/>
          </a:p>
        </p:txBody>
      </p:sp>
    </p:spTree>
    <p:extLst>
      <p:ext uri="{BB962C8B-B14F-4D97-AF65-F5344CB8AC3E}">
        <p14:creationId xmlns:p14="http://schemas.microsoft.com/office/powerpoint/2010/main" val="180849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4F957C-0671-450D-9FF4-E2CA72A673B7}" type="slidenum">
              <a:rPr lang="en-GB" smtClean="0"/>
              <a:t>11</a:t>
            </a:fld>
            <a:endParaRPr lang="en-GB"/>
          </a:p>
        </p:txBody>
      </p:sp>
    </p:spTree>
    <p:extLst>
      <p:ext uri="{BB962C8B-B14F-4D97-AF65-F5344CB8AC3E}">
        <p14:creationId xmlns:p14="http://schemas.microsoft.com/office/powerpoint/2010/main" val="1422768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DE38-137E-7C45-1D52-73BB495C2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367F9-9C48-43CE-EB2A-4EC0BD7DE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E25A6-9DAD-B0BD-B486-52258F4114A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AFFA99C-D24F-7F43-496B-1A43C5F2B882}"/>
              </a:ext>
            </a:extLst>
          </p:cNvPr>
          <p:cNvSpPr>
            <a:spLocks noGrp="1"/>
          </p:cNvSpPr>
          <p:nvPr>
            <p:ph type="sldNum" sz="quarter" idx="5"/>
          </p:nvPr>
        </p:nvSpPr>
        <p:spPr/>
        <p:txBody>
          <a:bodyPr/>
          <a:lstStyle/>
          <a:p>
            <a:fld id="{904F957C-0671-450D-9FF4-E2CA72A673B7}" type="slidenum">
              <a:rPr lang="en-GB" smtClean="0"/>
              <a:t>12</a:t>
            </a:fld>
            <a:endParaRPr lang="en-GB"/>
          </a:p>
        </p:txBody>
      </p:sp>
    </p:spTree>
    <p:extLst>
      <p:ext uri="{BB962C8B-B14F-4D97-AF65-F5344CB8AC3E}">
        <p14:creationId xmlns:p14="http://schemas.microsoft.com/office/powerpoint/2010/main" val="24952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lt1"/>
            </a:gs>
            <a:gs pos="89000">
              <a:schemeClr val="lt1"/>
            </a:gs>
            <a:gs pos="100000">
              <a:schemeClr val="accent1"/>
            </a:gs>
          </a:gsLst>
          <a:lin ang="5400000" scaled="0"/>
        </a:gradFill>
        <a:effectLst/>
      </p:bgPr>
    </p:bg>
    <p:spTree>
      <p:nvGrpSpPr>
        <p:cNvPr id="1" name="Shape 13"/>
        <p:cNvGrpSpPr/>
        <p:nvPr/>
      </p:nvGrpSpPr>
      <p:grpSpPr>
        <a:xfrm>
          <a:off x="0" y="0"/>
          <a:ext cx="0" cy="0"/>
          <a:chOff x="0" y="0"/>
          <a:chExt cx="0" cy="0"/>
        </a:xfrm>
      </p:grpSpPr>
      <p:sp>
        <p:nvSpPr>
          <p:cNvPr id="14" name="Google Shape;14;p11"/>
          <p:cNvSpPr txBox="1">
            <a:spLocks noGrp="1"/>
          </p:cNvSpPr>
          <p:nvPr>
            <p:ph type="ctrTitle"/>
          </p:nvPr>
        </p:nvSpPr>
        <p:spPr>
          <a:xfrm>
            <a:off x="1524000" y="1949671"/>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800"/>
              <a:buFont typeface="Gill Sans"/>
              <a:buNone/>
              <a:defRPr sz="4800">
                <a:solidFill>
                  <a:schemeClr val="dk2"/>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1524000" y="4429346"/>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3D3D3D"/>
              </a:buClr>
              <a:buSzPts val="2400"/>
              <a:buNone/>
              <a:defRPr sz="2400">
                <a:solidFill>
                  <a:srgbClr val="3D3D3D"/>
                </a:solidFill>
                <a:latin typeface="Gill Sans"/>
                <a:ea typeface="Gill Sans"/>
                <a:cs typeface="Gill Sans"/>
                <a:sym typeface="Gill Sans"/>
              </a:defRPr>
            </a:lvl1pPr>
            <a:lvl2pPr lvl="1" algn="ctr">
              <a:lnSpc>
                <a:spcPct val="90000"/>
              </a:lnSpc>
              <a:spcBef>
                <a:spcPts val="500"/>
              </a:spcBef>
              <a:spcAft>
                <a:spcPts val="0"/>
              </a:spcAft>
              <a:buClr>
                <a:srgbClr val="3D3D3D"/>
              </a:buClr>
              <a:buSzPts val="2000"/>
              <a:buNone/>
              <a:defRPr sz="2000"/>
            </a:lvl2pPr>
            <a:lvl3pPr lvl="2" algn="ctr">
              <a:lnSpc>
                <a:spcPct val="90000"/>
              </a:lnSpc>
              <a:spcBef>
                <a:spcPts val="500"/>
              </a:spcBef>
              <a:spcAft>
                <a:spcPts val="0"/>
              </a:spcAft>
              <a:buClr>
                <a:srgbClr val="3D3D3D"/>
              </a:buClr>
              <a:buSzPts val="1800"/>
              <a:buNone/>
              <a:defRPr sz="1800"/>
            </a:lvl3pPr>
            <a:lvl4pPr lvl="3" algn="ctr">
              <a:lnSpc>
                <a:spcPct val="90000"/>
              </a:lnSpc>
              <a:spcBef>
                <a:spcPts val="500"/>
              </a:spcBef>
              <a:spcAft>
                <a:spcPts val="0"/>
              </a:spcAft>
              <a:buClr>
                <a:srgbClr val="3D3D3D"/>
              </a:buClr>
              <a:buSzPts val="1600"/>
              <a:buNone/>
              <a:defRPr sz="1600"/>
            </a:lvl4pPr>
            <a:lvl5pPr lvl="4" algn="ctr">
              <a:lnSpc>
                <a:spcPct val="90000"/>
              </a:lnSpc>
              <a:spcBef>
                <a:spcPts val="500"/>
              </a:spcBef>
              <a:spcAft>
                <a:spcPts val="0"/>
              </a:spcAft>
              <a:buClr>
                <a:srgbClr val="3D3D3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11"/>
          <p:cNvPicPr preferRelativeResize="0"/>
          <p:nvPr/>
        </p:nvPicPr>
        <p:blipFill rotWithShape="1">
          <a:blip r:embed="rId2">
            <a:alphaModFix/>
          </a:blip>
          <a:srcRect/>
          <a:stretch/>
        </p:blipFill>
        <p:spPr>
          <a:xfrm>
            <a:off x="5493123" y="432347"/>
            <a:ext cx="1205753" cy="121993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1"/>
          <p:cNvSpPr>
            <a:spLocks noGrp="1"/>
          </p:cNvSpPr>
          <p:nvPr>
            <p:ph type="pic" idx="2"/>
          </p:nvPr>
        </p:nvSpPr>
        <p:spPr>
          <a:xfrm>
            <a:off x="5183188" y="987425"/>
            <a:ext cx="6172200" cy="4873625"/>
          </a:xfrm>
          <a:prstGeom prst="rect">
            <a:avLst/>
          </a:prstGeom>
          <a:noFill/>
          <a:ln>
            <a:noFill/>
          </a:ln>
        </p:spPr>
      </p:sp>
      <p:sp>
        <p:nvSpPr>
          <p:cNvPr id="58" name="Google Shape;5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D3D"/>
              </a:buClr>
              <a:buSzPts val="1600"/>
              <a:buNone/>
              <a:defRPr sz="1600"/>
            </a:lvl1pPr>
            <a:lvl2pPr marL="914400" lvl="1" indent="-228600" algn="l">
              <a:lnSpc>
                <a:spcPct val="90000"/>
              </a:lnSpc>
              <a:spcBef>
                <a:spcPts val="500"/>
              </a:spcBef>
              <a:spcAft>
                <a:spcPts val="0"/>
              </a:spcAft>
              <a:buClr>
                <a:srgbClr val="3D3D3D"/>
              </a:buClr>
              <a:buSzPts val="1400"/>
              <a:buNone/>
              <a:defRPr sz="1400"/>
            </a:lvl2pPr>
            <a:lvl3pPr marL="1371600" lvl="2" indent="-228600" algn="l">
              <a:lnSpc>
                <a:spcPct val="90000"/>
              </a:lnSpc>
              <a:spcBef>
                <a:spcPts val="500"/>
              </a:spcBef>
              <a:spcAft>
                <a:spcPts val="0"/>
              </a:spcAft>
              <a:buClr>
                <a:srgbClr val="3D3D3D"/>
              </a:buClr>
              <a:buSzPts val="1200"/>
              <a:buNone/>
              <a:defRPr sz="1200"/>
            </a:lvl3pPr>
            <a:lvl4pPr marL="1828800" lvl="3" indent="-228600" algn="l">
              <a:lnSpc>
                <a:spcPct val="90000"/>
              </a:lnSpc>
              <a:spcBef>
                <a:spcPts val="500"/>
              </a:spcBef>
              <a:spcAft>
                <a:spcPts val="0"/>
              </a:spcAft>
              <a:buClr>
                <a:srgbClr val="3D3D3D"/>
              </a:buClr>
              <a:buSzPts val="1000"/>
              <a:buNone/>
              <a:defRPr sz="1000"/>
            </a:lvl4pPr>
            <a:lvl5pPr marL="2286000" lvl="4" indent="-228600" algn="l">
              <a:lnSpc>
                <a:spcPct val="90000"/>
              </a:lnSpc>
              <a:spcBef>
                <a:spcPts val="500"/>
              </a:spcBef>
              <a:spcAft>
                <a:spcPts val="0"/>
              </a:spcAft>
              <a:buClr>
                <a:srgbClr val="3D3D3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
        <p:cNvGrpSpPr/>
        <p:nvPr/>
      </p:nvGrpSpPr>
      <p:grpSpPr>
        <a:xfrm>
          <a:off x="0" y="0"/>
          <a:ext cx="0" cy="0"/>
          <a:chOff x="0" y="0"/>
          <a:chExt cx="0" cy="0"/>
        </a:xfrm>
      </p:grpSpPr>
      <p:sp>
        <p:nvSpPr>
          <p:cNvPr id="65" name="Google Shape;6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tandard_Slide_Dark_Green">
  <p:cSld name="2_Standard_Slide_Dark_Green">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g1dfeb5d21ef_0_64"/>
          <p:cNvSpPr txBox="1">
            <a:spLocks noGrp="1"/>
          </p:cNvSpPr>
          <p:nvPr>
            <p:ph type="title"/>
          </p:nvPr>
        </p:nvSpPr>
        <p:spPr>
          <a:xfrm>
            <a:off x="838418" y="2104278"/>
            <a:ext cx="10515000" cy="1325700"/>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accent2"/>
              </a:buClr>
              <a:buSzPts val="4400"/>
              <a:buFont typeface="Merriweather"/>
              <a:buNone/>
              <a:defRPr sz="4400" b="0" i="0" u="none" strike="noStrike" cap="none">
                <a:solidFill>
                  <a:schemeClr val="accent2"/>
                </a:solidFill>
                <a:latin typeface="Merriweather"/>
                <a:ea typeface="Merriweather"/>
                <a:cs typeface="Merriweather"/>
                <a:sym typeface="Merriweathe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12"/>
        <p:cNvGrpSpPr/>
        <p:nvPr/>
      </p:nvGrpSpPr>
      <p:grpSpPr>
        <a:xfrm>
          <a:off x="0" y="0"/>
          <a:ext cx="0" cy="0"/>
          <a:chOff x="0" y="0"/>
          <a:chExt cx="0" cy="0"/>
        </a:xfrm>
      </p:grpSpPr>
      <p:sp>
        <p:nvSpPr>
          <p:cNvPr id="13" name="Google Shape;13;p24"/>
          <p:cNvSpPr>
            <a:spLocks noGrp="1"/>
          </p:cNvSpPr>
          <p:nvPr>
            <p:ph type="pic" idx="2"/>
          </p:nvPr>
        </p:nvSpPr>
        <p:spPr>
          <a:xfrm>
            <a:off x="0" y="199380"/>
            <a:ext cx="12199506" cy="5036167"/>
          </a:xfrm>
          <a:prstGeom prst="rect">
            <a:avLst/>
          </a:prstGeom>
          <a:noFill/>
          <a:ln>
            <a:noFill/>
          </a:ln>
        </p:spPr>
      </p:sp>
      <p:sp>
        <p:nvSpPr>
          <p:cNvPr id="14" name="Google Shape;14;p24"/>
          <p:cNvSpPr txBox="1">
            <a:spLocks noGrp="1"/>
          </p:cNvSpPr>
          <p:nvPr>
            <p:ph type="title"/>
          </p:nvPr>
        </p:nvSpPr>
        <p:spPr>
          <a:xfrm>
            <a:off x="838200" y="2443327"/>
            <a:ext cx="10515600" cy="876137"/>
          </a:xfrm>
          <a:prstGeom prst="rect">
            <a:avLst/>
          </a:prstGeom>
          <a:noFill/>
          <a:ln>
            <a:noFill/>
          </a:ln>
        </p:spPr>
        <p:txBody>
          <a:bodyPr spcFirstLastPara="1" wrap="square" lIns="91425" tIns="45700" rIns="91425" bIns="45700" anchor="ctr" anchorCtr="0">
            <a:spAutoFit/>
          </a:bodyPr>
          <a:lstStyle>
            <a:lvl1pPr lvl="0" algn="l">
              <a:lnSpc>
                <a:spcPct val="114000"/>
              </a:lnSpc>
              <a:spcBef>
                <a:spcPts val="0"/>
              </a:spcBef>
              <a:spcAft>
                <a:spcPts val="0"/>
              </a:spcAft>
              <a:buClr>
                <a:schemeClr val="lt1"/>
              </a:buClr>
              <a:buSzPts val="4800"/>
              <a:buFont typeface="Avenir"/>
              <a:buNone/>
              <a:defRPr sz="48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4"/>
          <p:cNvSpPr/>
          <p:nvPr/>
        </p:nvSpPr>
        <p:spPr>
          <a:xfrm>
            <a:off x="0" y="0"/>
            <a:ext cx="12199506" cy="199380"/>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24"/>
          <p:cNvSpPr/>
          <p:nvPr/>
        </p:nvSpPr>
        <p:spPr>
          <a:xfrm>
            <a:off x="0" y="6658620"/>
            <a:ext cx="12199506" cy="199380"/>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24"/>
          <p:cNvSpPr txBox="1"/>
          <p:nvPr/>
        </p:nvSpPr>
        <p:spPr>
          <a:xfrm>
            <a:off x="3620012" y="5468605"/>
            <a:ext cx="136226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0" i="0" u="none" strike="noStrike" cap="none">
                <a:solidFill>
                  <a:srgbClr val="7F7F7F"/>
                </a:solidFill>
                <a:latin typeface="Avenir"/>
                <a:ea typeface="Avenir"/>
                <a:cs typeface="Avenir"/>
                <a:sym typeface="Avenir"/>
              </a:rPr>
              <a:t>Supported by</a:t>
            </a:r>
            <a:endParaRPr sz="1400" b="0" i="0" u="none" strike="noStrike" cap="none">
              <a:solidFill>
                <a:srgbClr val="000000"/>
              </a:solidFill>
              <a:latin typeface="Arial"/>
              <a:ea typeface="Arial"/>
              <a:cs typeface="Arial"/>
              <a:sym typeface="Arial"/>
            </a:endParaRPr>
          </a:p>
        </p:txBody>
      </p:sp>
      <p:sp>
        <p:nvSpPr>
          <p:cNvPr id="18" name="Google Shape;18;p24"/>
          <p:cNvSpPr txBox="1"/>
          <p:nvPr/>
        </p:nvSpPr>
        <p:spPr>
          <a:xfrm>
            <a:off x="838200" y="5468605"/>
            <a:ext cx="79339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0" i="0" u="none" strike="noStrike" cap="none">
                <a:solidFill>
                  <a:srgbClr val="7F7F7F"/>
                </a:solidFill>
                <a:latin typeface="Avenir"/>
                <a:ea typeface="Avenir"/>
                <a:cs typeface="Avenir"/>
                <a:sym typeface="Avenir"/>
              </a:rPr>
              <a:t>Led by</a:t>
            </a:r>
            <a:endParaRPr sz="1400" b="0" i="0" u="none" strike="noStrike" cap="none">
              <a:solidFill>
                <a:srgbClr val="000000"/>
              </a:solidFill>
              <a:latin typeface="Arial"/>
              <a:ea typeface="Arial"/>
              <a:cs typeface="Arial"/>
              <a:sym typeface="Arial"/>
            </a:endParaRPr>
          </a:p>
        </p:txBody>
      </p:sp>
      <p:pic>
        <p:nvPicPr>
          <p:cNvPr id="19" name="Google Shape;19;p24" descr="Logo&#10;&#10;Description automatically generated"/>
          <p:cNvPicPr preferRelativeResize="0"/>
          <p:nvPr/>
        </p:nvPicPr>
        <p:blipFill rotWithShape="1">
          <a:blip r:embed="rId2">
            <a:alphaModFix/>
          </a:blip>
          <a:srcRect/>
          <a:stretch/>
        </p:blipFill>
        <p:spPr>
          <a:xfrm>
            <a:off x="1613325" y="5661044"/>
            <a:ext cx="1689331" cy="602574"/>
          </a:xfrm>
          <a:prstGeom prst="rect">
            <a:avLst/>
          </a:prstGeom>
          <a:noFill/>
          <a:ln>
            <a:noFill/>
          </a:ln>
        </p:spPr>
      </p:pic>
      <p:sp>
        <p:nvSpPr>
          <p:cNvPr id="20" name="Google Shape;20;p24"/>
          <p:cNvSpPr txBox="1"/>
          <p:nvPr/>
        </p:nvSpPr>
        <p:spPr>
          <a:xfrm>
            <a:off x="7549172" y="5468605"/>
            <a:ext cx="168933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0" i="0" u="none" strike="noStrike" cap="none">
                <a:solidFill>
                  <a:srgbClr val="7F7F7F"/>
                </a:solidFill>
                <a:latin typeface="Avenir"/>
                <a:ea typeface="Avenir"/>
                <a:cs typeface="Avenir"/>
                <a:sym typeface="Avenir"/>
              </a:rPr>
              <a:t>In partnership with </a:t>
            </a:r>
            <a:endParaRPr sz="1400" b="0" i="0" u="none" strike="noStrike" cap="none">
              <a:solidFill>
                <a:srgbClr val="000000"/>
              </a:solidFill>
              <a:latin typeface="Arial"/>
              <a:ea typeface="Arial"/>
              <a:cs typeface="Arial"/>
              <a:sym typeface="Arial"/>
            </a:endParaRPr>
          </a:p>
        </p:txBody>
      </p:sp>
      <p:pic>
        <p:nvPicPr>
          <p:cNvPr id="21" name="Google Shape;21;p24" descr="Logo&#10;&#10;Description automatically generated"/>
          <p:cNvPicPr preferRelativeResize="0"/>
          <p:nvPr/>
        </p:nvPicPr>
        <p:blipFill rotWithShape="1">
          <a:blip r:embed="rId3">
            <a:alphaModFix/>
          </a:blip>
          <a:srcRect/>
          <a:stretch/>
        </p:blipFill>
        <p:spPr>
          <a:xfrm>
            <a:off x="9061862" y="5555854"/>
            <a:ext cx="987994" cy="782459"/>
          </a:xfrm>
          <a:prstGeom prst="rect">
            <a:avLst/>
          </a:prstGeom>
          <a:noFill/>
          <a:ln>
            <a:noFill/>
          </a:ln>
        </p:spPr>
      </p:pic>
      <p:pic>
        <p:nvPicPr>
          <p:cNvPr id="22" name="Google Shape;22;p24" descr="Logo, company name&#10;&#10;Description automatically generated"/>
          <p:cNvPicPr preferRelativeResize="0"/>
          <p:nvPr/>
        </p:nvPicPr>
        <p:blipFill rotWithShape="1">
          <a:blip r:embed="rId4">
            <a:alphaModFix/>
          </a:blip>
          <a:srcRect/>
          <a:stretch/>
        </p:blipFill>
        <p:spPr>
          <a:xfrm>
            <a:off x="5929688" y="5535017"/>
            <a:ext cx="1302128" cy="728601"/>
          </a:xfrm>
          <a:prstGeom prst="rect">
            <a:avLst/>
          </a:prstGeom>
          <a:noFill/>
          <a:ln>
            <a:noFill/>
          </a:ln>
        </p:spPr>
      </p:pic>
      <p:pic>
        <p:nvPicPr>
          <p:cNvPr id="23" name="Google Shape;23;p24" descr="徽标, 图标&#10;&#10;已自动生成说明"/>
          <p:cNvPicPr preferRelativeResize="0"/>
          <p:nvPr/>
        </p:nvPicPr>
        <p:blipFill rotWithShape="1">
          <a:blip r:embed="rId5">
            <a:alphaModFix/>
          </a:blip>
          <a:srcRect/>
          <a:stretch/>
        </p:blipFill>
        <p:spPr>
          <a:xfrm>
            <a:off x="4815346" y="5377291"/>
            <a:ext cx="885431" cy="1170080"/>
          </a:xfrm>
          <a:prstGeom prst="rect">
            <a:avLst/>
          </a:prstGeom>
          <a:noFill/>
          <a:ln>
            <a:noFill/>
          </a:ln>
        </p:spPr>
      </p:pic>
    </p:spTree>
    <p:extLst>
      <p:ext uri="{BB962C8B-B14F-4D97-AF65-F5344CB8AC3E}">
        <p14:creationId xmlns:p14="http://schemas.microsoft.com/office/powerpoint/2010/main" val="1447122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sic Title and Content">
  <p:cSld name="Basic Title and Content">
    <p:spTree>
      <p:nvGrpSpPr>
        <p:cNvPr id="1" name="Shape 124"/>
        <p:cNvGrpSpPr/>
        <p:nvPr/>
      </p:nvGrpSpPr>
      <p:grpSpPr>
        <a:xfrm>
          <a:off x="0" y="0"/>
          <a:ext cx="0" cy="0"/>
          <a:chOff x="0" y="0"/>
          <a:chExt cx="0" cy="0"/>
        </a:xfrm>
      </p:grpSpPr>
      <p:sp>
        <p:nvSpPr>
          <p:cNvPr id="125" name="Google Shape;125;p97"/>
          <p:cNvSpPr txBox="1">
            <a:spLocks noGrp="1"/>
          </p:cNvSpPr>
          <p:nvPr>
            <p:ph type="title"/>
          </p:nvPr>
        </p:nvSpPr>
        <p:spPr>
          <a:xfrm>
            <a:off x="838200" y="365126"/>
            <a:ext cx="10515600" cy="10641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83266"/>
              </a:buClr>
              <a:buSzPts val="3200"/>
              <a:buFont typeface="Avenir"/>
              <a:buNone/>
              <a:defRPr sz="3200" b="1">
                <a:solidFill>
                  <a:srgbClr val="083266"/>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97"/>
          <p:cNvSpPr/>
          <p:nvPr/>
        </p:nvSpPr>
        <p:spPr>
          <a:xfrm>
            <a:off x="7506" y="16500"/>
            <a:ext cx="12184494" cy="199380"/>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 name="Google Shape;127;p97"/>
          <p:cNvSpPr/>
          <p:nvPr/>
        </p:nvSpPr>
        <p:spPr>
          <a:xfrm>
            <a:off x="7506" y="6658620"/>
            <a:ext cx="12184494" cy="199380"/>
          </a:xfrm>
          <a:prstGeom prst="rect">
            <a:avLst/>
          </a:prstGeom>
          <a:solidFill>
            <a:srgbClr val="29C3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 name="Google Shape;128;p97"/>
          <p:cNvSpPr txBox="1">
            <a:spLocks noGrp="1"/>
          </p:cNvSpPr>
          <p:nvPr>
            <p:ph type="body" idx="1"/>
          </p:nvPr>
        </p:nvSpPr>
        <p:spPr>
          <a:xfrm>
            <a:off x="838200" y="1567664"/>
            <a:ext cx="10515600" cy="46976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29C3EC"/>
              </a:buClr>
              <a:buSzPts val="2000"/>
              <a:buNone/>
              <a:defRPr sz="2000" b="1">
                <a:solidFill>
                  <a:srgbClr val="29C3EC"/>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97"/>
          <p:cNvSpPr txBox="1">
            <a:spLocks noGrp="1"/>
          </p:cNvSpPr>
          <p:nvPr>
            <p:ph type="body" idx="2"/>
          </p:nvPr>
        </p:nvSpPr>
        <p:spPr>
          <a:xfrm>
            <a:off x="838200" y="2379215"/>
            <a:ext cx="10515600" cy="389540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900"/>
              </a:spcBef>
              <a:spcAft>
                <a:spcPts val="0"/>
              </a:spcAft>
              <a:buClr>
                <a:schemeClr val="dk1"/>
              </a:buClr>
              <a:buSzPts val="1800"/>
              <a:buNone/>
              <a:defRPr sz="1800">
                <a:latin typeface="Georgia"/>
                <a:ea typeface="Georgia"/>
                <a:cs typeface="Georgia"/>
                <a:sym typeface="Georgia"/>
              </a:defRPr>
            </a:lvl1pPr>
            <a:lvl2pPr marL="914400" lvl="1" indent="-342900" algn="l">
              <a:lnSpc>
                <a:spcPct val="120000"/>
              </a:lnSpc>
              <a:spcBef>
                <a:spcPts val="900"/>
              </a:spcBef>
              <a:spcAft>
                <a:spcPts val="0"/>
              </a:spcAft>
              <a:buClr>
                <a:schemeClr val="dk1"/>
              </a:buClr>
              <a:buSzPts val="1800"/>
              <a:buChar char="•"/>
              <a:defRPr sz="1800">
                <a:latin typeface="Georgia"/>
                <a:ea typeface="Georgia"/>
                <a:cs typeface="Georgia"/>
                <a:sym typeface="Georgia"/>
              </a:defRPr>
            </a:lvl2pPr>
            <a:lvl3pPr marL="1371600" lvl="2" indent="-308610" algn="l">
              <a:lnSpc>
                <a:spcPct val="120000"/>
              </a:lnSpc>
              <a:spcBef>
                <a:spcPts val="900"/>
              </a:spcBef>
              <a:spcAft>
                <a:spcPts val="0"/>
              </a:spcAft>
              <a:buClr>
                <a:schemeClr val="dk1"/>
              </a:buClr>
              <a:buSzPts val="1260"/>
              <a:buFont typeface="Courier New"/>
              <a:buChar char="o"/>
              <a:defRPr sz="1800">
                <a:latin typeface="Georgia"/>
                <a:ea typeface="Georgia"/>
                <a:cs typeface="Georgia"/>
                <a:sym typeface="Georgia"/>
              </a:defRPr>
            </a:lvl3pPr>
            <a:lvl4pPr marL="1828800" lvl="3" indent="-308610" algn="l">
              <a:lnSpc>
                <a:spcPct val="120000"/>
              </a:lnSpc>
              <a:spcBef>
                <a:spcPts val="900"/>
              </a:spcBef>
              <a:spcAft>
                <a:spcPts val="0"/>
              </a:spcAft>
              <a:buClr>
                <a:schemeClr val="dk1"/>
              </a:buClr>
              <a:buSzPts val="1260"/>
              <a:buFont typeface="NTR"/>
              <a:buChar char="–"/>
              <a:defRPr sz="1800">
                <a:latin typeface="Georgia"/>
                <a:ea typeface="Georgia"/>
                <a:cs typeface="Georgia"/>
                <a:sym typeface="Georgia"/>
              </a:defRPr>
            </a:lvl4pPr>
            <a:lvl5pPr marL="2286000" lvl="4" indent="-308610" algn="l">
              <a:lnSpc>
                <a:spcPct val="120000"/>
              </a:lnSpc>
              <a:spcBef>
                <a:spcPts val="900"/>
              </a:spcBef>
              <a:spcAft>
                <a:spcPts val="0"/>
              </a:spcAft>
              <a:buClr>
                <a:schemeClr val="dk1"/>
              </a:buClr>
              <a:buSzPts val="1260"/>
              <a:buFont typeface="NTR"/>
              <a:buChar char="&gt;"/>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7314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eature Slide 3">
  <p:cSld name="Feature Slide 3">
    <p:spTree>
      <p:nvGrpSpPr>
        <p:cNvPr id="1" name="Shape 202"/>
        <p:cNvGrpSpPr/>
        <p:nvPr/>
      </p:nvGrpSpPr>
      <p:grpSpPr>
        <a:xfrm>
          <a:off x="0" y="0"/>
          <a:ext cx="0" cy="0"/>
          <a:chOff x="0" y="0"/>
          <a:chExt cx="0" cy="0"/>
        </a:xfrm>
      </p:grpSpPr>
      <p:sp>
        <p:nvSpPr>
          <p:cNvPr id="203" name="Google Shape;203;p26"/>
          <p:cNvSpPr txBox="1">
            <a:spLocks noGrp="1"/>
          </p:cNvSpPr>
          <p:nvPr>
            <p:ph type="body" idx="1"/>
          </p:nvPr>
        </p:nvSpPr>
        <p:spPr>
          <a:xfrm>
            <a:off x="838200" y="1960686"/>
            <a:ext cx="6172200" cy="593524"/>
          </a:xfrm>
          <a:prstGeom prst="rect">
            <a:avLst/>
          </a:prstGeom>
          <a:noFill/>
          <a:ln>
            <a:noFill/>
          </a:ln>
        </p:spPr>
        <p:txBody>
          <a:bodyPr spcFirstLastPara="1" wrap="square" lIns="144000" tIns="144000" rIns="144000" bIns="144000" anchor="b" anchorCtr="0">
            <a:spAutoFit/>
          </a:bodyPr>
          <a:lstStyle>
            <a:lvl1pPr marL="457200" lvl="0" indent="-228600" algn="l">
              <a:lnSpc>
                <a:spcPct val="120000"/>
              </a:lnSpc>
              <a:spcBef>
                <a:spcPts val="1200"/>
              </a:spcBef>
              <a:spcAft>
                <a:spcPts val="0"/>
              </a:spcAft>
              <a:buClr>
                <a:schemeClr val="dk1"/>
              </a:buClr>
              <a:buSzPts val="1800"/>
              <a:buNone/>
              <a:defRPr sz="1800" b="0">
                <a:solidFill>
                  <a:schemeClr val="dk1"/>
                </a:solidFill>
                <a:latin typeface="Georgia"/>
                <a:ea typeface="Georgia"/>
                <a:cs typeface="Georgia"/>
                <a:sym typeface="Georgia"/>
              </a:defRPr>
            </a:lvl1pPr>
            <a:lvl2pPr marL="914400" lvl="1" indent="-228600" algn="l">
              <a:lnSpc>
                <a:spcPct val="120000"/>
              </a:lnSpc>
              <a:spcBef>
                <a:spcPts val="1200"/>
              </a:spcBef>
              <a:spcAft>
                <a:spcPts val="0"/>
              </a:spcAft>
              <a:buClr>
                <a:schemeClr val="dk1"/>
              </a:buClr>
              <a:buSzPts val="1800"/>
              <a:buFont typeface="Arial"/>
              <a:buNone/>
              <a:defRPr sz="1800">
                <a:latin typeface="Georgia"/>
                <a:ea typeface="Georgia"/>
                <a:cs typeface="Georgia"/>
                <a:sym typeface="Georgia"/>
              </a:defRPr>
            </a:lvl2pPr>
            <a:lvl3pPr marL="1371600" lvl="2" indent="-290830" algn="l">
              <a:lnSpc>
                <a:spcPct val="120000"/>
              </a:lnSpc>
              <a:spcBef>
                <a:spcPts val="600"/>
              </a:spcBef>
              <a:spcAft>
                <a:spcPts val="0"/>
              </a:spcAft>
              <a:buClr>
                <a:schemeClr val="dk1"/>
              </a:buClr>
              <a:buSzPts val="980"/>
              <a:buChar char="o"/>
              <a:defRPr sz="1400">
                <a:latin typeface="Georgia"/>
                <a:ea typeface="Georgia"/>
                <a:cs typeface="Georgia"/>
                <a:sym typeface="Georgia"/>
              </a:defRPr>
            </a:lvl3pPr>
            <a:lvl4pPr marL="1828800" lvl="3" indent="-342900" algn="l">
              <a:lnSpc>
                <a:spcPct val="120000"/>
              </a:lnSpc>
              <a:spcBef>
                <a:spcPts val="1200"/>
              </a:spcBef>
              <a:spcAft>
                <a:spcPts val="0"/>
              </a:spcAft>
              <a:buClr>
                <a:schemeClr val="dk1"/>
              </a:buClr>
              <a:buSzPts val="1800"/>
              <a:buFont typeface="NTR"/>
              <a:buChar char="–"/>
              <a:defRPr sz="1800">
                <a:latin typeface="Georgia"/>
                <a:ea typeface="Georgia"/>
                <a:cs typeface="Georgia"/>
                <a:sym typeface="Georgia"/>
              </a:defRPr>
            </a:lvl4pPr>
            <a:lvl5pPr marL="2286000" lvl="4" indent="-308610" algn="l">
              <a:lnSpc>
                <a:spcPct val="120000"/>
              </a:lnSpc>
              <a:spcBef>
                <a:spcPts val="1200"/>
              </a:spcBef>
              <a:spcAft>
                <a:spcPts val="0"/>
              </a:spcAft>
              <a:buClr>
                <a:schemeClr val="dk1"/>
              </a:buClr>
              <a:buSzPts val="1260"/>
              <a:buFont typeface="Courier New"/>
              <a:buChar char="o"/>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6"/>
          <p:cNvSpPr txBox="1">
            <a:spLocks noGrp="1"/>
          </p:cNvSpPr>
          <p:nvPr>
            <p:ph type="title"/>
          </p:nvPr>
        </p:nvSpPr>
        <p:spPr>
          <a:xfrm>
            <a:off x="838200" y="365126"/>
            <a:ext cx="10515600" cy="1070568"/>
          </a:xfrm>
          <a:prstGeom prst="rect">
            <a:avLst/>
          </a:prstGeom>
          <a:noFill/>
          <a:ln>
            <a:noFill/>
          </a:ln>
        </p:spPr>
        <p:txBody>
          <a:bodyPr spcFirstLastPara="1" wrap="square" lIns="144000" tIns="45700" rIns="91425" bIns="45700" anchor="b" anchorCtr="0">
            <a:normAutofit/>
          </a:bodyPr>
          <a:lstStyle>
            <a:lvl1pPr lvl="0" algn="l">
              <a:lnSpc>
                <a:spcPct val="90000"/>
              </a:lnSpc>
              <a:spcBef>
                <a:spcPts val="0"/>
              </a:spcBef>
              <a:spcAft>
                <a:spcPts val="0"/>
              </a:spcAft>
              <a:buClr>
                <a:srgbClr val="083266"/>
              </a:buClr>
              <a:buSzPts val="3200"/>
              <a:buFont typeface="Avenir"/>
              <a:buNone/>
              <a:defRPr sz="3200" b="1">
                <a:solidFill>
                  <a:srgbClr val="083266"/>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26"/>
          <p:cNvSpPr/>
          <p:nvPr/>
        </p:nvSpPr>
        <p:spPr>
          <a:xfrm>
            <a:off x="7506" y="0"/>
            <a:ext cx="12184494" cy="199380"/>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p26"/>
          <p:cNvSpPr/>
          <p:nvPr/>
        </p:nvSpPr>
        <p:spPr>
          <a:xfrm>
            <a:off x="7506" y="6658620"/>
            <a:ext cx="12184494" cy="199380"/>
          </a:xfrm>
          <a:prstGeom prst="rect">
            <a:avLst/>
          </a:prstGeom>
          <a:solidFill>
            <a:srgbClr val="29C3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26"/>
          <p:cNvSpPr txBox="1">
            <a:spLocks noGrp="1"/>
          </p:cNvSpPr>
          <p:nvPr>
            <p:ph type="body" idx="2"/>
          </p:nvPr>
        </p:nvSpPr>
        <p:spPr>
          <a:xfrm>
            <a:off x="1828800" y="3030538"/>
            <a:ext cx="4906963" cy="77787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600"/>
              </a:spcBef>
              <a:spcAft>
                <a:spcPts val="0"/>
              </a:spcAft>
              <a:buClr>
                <a:schemeClr val="dk1"/>
              </a:buClr>
              <a:buSzPts val="1400"/>
              <a:buNone/>
              <a:defRPr sz="1400">
                <a:latin typeface="Georgia"/>
                <a:ea typeface="Georgia"/>
                <a:cs typeface="Georgia"/>
                <a:sym typeface="Georgia"/>
              </a:defRPr>
            </a:lvl1pPr>
            <a:lvl2pPr marL="914400" lvl="1" indent="-228600" algn="l">
              <a:lnSpc>
                <a:spcPct val="120000"/>
              </a:lnSpc>
              <a:spcBef>
                <a:spcPts val="900"/>
              </a:spcBef>
              <a:spcAft>
                <a:spcPts val="0"/>
              </a:spcAft>
              <a:buClr>
                <a:schemeClr val="dk1"/>
              </a:buClr>
              <a:buSzPts val="1800"/>
              <a:buNone/>
              <a:defRPr sz="1800">
                <a:latin typeface="Georgia"/>
                <a:ea typeface="Georgia"/>
                <a:cs typeface="Georgia"/>
                <a:sym typeface="Georgia"/>
              </a:defRPr>
            </a:lvl2pPr>
            <a:lvl3pPr marL="1371600" lvl="2" indent="-308610" algn="l">
              <a:lnSpc>
                <a:spcPct val="120000"/>
              </a:lnSpc>
              <a:spcBef>
                <a:spcPts val="900"/>
              </a:spcBef>
              <a:spcAft>
                <a:spcPts val="0"/>
              </a:spcAft>
              <a:buClr>
                <a:schemeClr val="dk1"/>
              </a:buClr>
              <a:buSzPts val="1260"/>
              <a:buChar char="o"/>
              <a:defRPr sz="1800">
                <a:latin typeface="Georgia"/>
                <a:ea typeface="Georgia"/>
                <a:cs typeface="Georgia"/>
                <a:sym typeface="Georgia"/>
              </a:defRPr>
            </a:lvl3pPr>
            <a:lvl4pPr marL="1828800" lvl="3" indent="-342900" algn="l">
              <a:lnSpc>
                <a:spcPct val="120000"/>
              </a:lnSpc>
              <a:spcBef>
                <a:spcPts val="900"/>
              </a:spcBef>
              <a:spcAft>
                <a:spcPts val="0"/>
              </a:spcAft>
              <a:buClr>
                <a:schemeClr val="dk1"/>
              </a:buClr>
              <a:buSzPts val="1800"/>
              <a:buChar char="–"/>
              <a:defRPr sz="18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6"/>
          <p:cNvSpPr txBox="1">
            <a:spLocks noGrp="1"/>
          </p:cNvSpPr>
          <p:nvPr>
            <p:ph type="body" idx="3"/>
          </p:nvPr>
        </p:nvSpPr>
        <p:spPr>
          <a:xfrm>
            <a:off x="1828799" y="4066704"/>
            <a:ext cx="4906963" cy="77787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600"/>
              </a:spcBef>
              <a:spcAft>
                <a:spcPts val="0"/>
              </a:spcAft>
              <a:buClr>
                <a:schemeClr val="dk1"/>
              </a:buClr>
              <a:buSzPts val="1400"/>
              <a:buNone/>
              <a:defRPr sz="1400">
                <a:latin typeface="Georgia"/>
                <a:ea typeface="Georgia"/>
                <a:cs typeface="Georgia"/>
                <a:sym typeface="Georgia"/>
              </a:defRPr>
            </a:lvl1pPr>
            <a:lvl2pPr marL="914400" lvl="1" indent="-228600" algn="l">
              <a:lnSpc>
                <a:spcPct val="120000"/>
              </a:lnSpc>
              <a:spcBef>
                <a:spcPts val="900"/>
              </a:spcBef>
              <a:spcAft>
                <a:spcPts val="0"/>
              </a:spcAft>
              <a:buClr>
                <a:schemeClr val="dk1"/>
              </a:buClr>
              <a:buSzPts val="1800"/>
              <a:buNone/>
              <a:defRPr sz="1800">
                <a:latin typeface="Georgia"/>
                <a:ea typeface="Georgia"/>
                <a:cs typeface="Georgia"/>
                <a:sym typeface="Georgia"/>
              </a:defRPr>
            </a:lvl2pPr>
            <a:lvl3pPr marL="1371600" lvl="2" indent="-308610" algn="l">
              <a:lnSpc>
                <a:spcPct val="120000"/>
              </a:lnSpc>
              <a:spcBef>
                <a:spcPts val="900"/>
              </a:spcBef>
              <a:spcAft>
                <a:spcPts val="0"/>
              </a:spcAft>
              <a:buClr>
                <a:schemeClr val="dk1"/>
              </a:buClr>
              <a:buSzPts val="1260"/>
              <a:buChar char="o"/>
              <a:defRPr sz="1800">
                <a:latin typeface="Georgia"/>
                <a:ea typeface="Georgia"/>
                <a:cs typeface="Georgia"/>
                <a:sym typeface="Georgia"/>
              </a:defRPr>
            </a:lvl3pPr>
            <a:lvl4pPr marL="1828800" lvl="3" indent="-342900" algn="l">
              <a:lnSpc>
                <a:spcPct val="120000"/>
              </a:lnSpc>
              <a:spcBef>
                <a:spcPts val="900"/>
              </a:spcBef>
              <a:spcAft>
                <a:spcPts val="0"/>
              </a:spcAft>
              <a:buClr>
                <a:schemeClr val="dk1"/>
              </a:buClr>
              <a:buSzPts val="1800"/>
              <a:buChar char="–"/>
              <a:defRPr sz="18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6"/>
          <p:cNvSpPr txBox="1">
            <a:spLocks noGrp="1"/>
          </p:cNvSpPr>
          <p:nvPr>
            <p:ph type="body" idx="4"/>
          </p:nvPr>
        </p:nvSpPr>
        <p:spPr>
          <a:xfrm>
            <a:off x="1828798" y="5102870"/>
            <a:ext cx="4906963" cy="77787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600"/>
              </a:spcBef>
              <a:spcAft>
                <a:spcPts val="0"/>
              </a:spcAft>
              <a:buClr>
                <a:schemeClr val="dk1"/>
              </a:buClr>
              <a:buSzPts val="1400"/>
              <a:buNone/>
              <a:defRPr sz="1400">
                <a:latin typeface="Georgia"/>
                <a:ea typeface="Georgia"/>
                <a:cs typeface="Georgia"/>
                <a:sym typeface="Georgia"/>
              </a:defRPr>
            </a:lvl1pPr>
            <a:lvl2pPr marL="914400" lvl="1" indent="-228600" algn="l">
              <a:lnSpc>
                <a:spcPct val="120000"/>
              </a:lnSpc>
              <a:spcBef>
                <a:spcPts val="900"/>
              </a:spcBef>
              <a:spcAft>
                <a:spcPts val="0"/>
              </a:spcAft>
              <a:buClr>
                <a:schemeClr val="dk1"/>
              </a:buClr>
              <a:buSzPts val="1800"/>
              <a:buNone/>
              <a:defRPr sz="1800">
                <a:latin typeface="Georgia"/>
                <a:ea typeface="Georgia"/>
                <a:cs typeface="Georgia"/>
                <a:sym typeface="Georgia"/>
              </a:defRPr>
            </a:lvl2pPr>
            <a:lvl3pPr marL="1371600" lvl="2" indent="-308610" algn="l">
              <a:lnSpc>
                <a:spcPct val="120000"/>
              </a:lnSpc>
              <a:spcBef>
                <a:spcPts val="900"/>
              </a:spcBef>
              <a:spcAft>
                <a:spcPts val="0"/>
              </a:spcAft>
              <a:buClr>
                <a:schemeClr val="dk1"/>
              </a:buClr>
              <a:buSzPts val="1260"/>
              <a:buChar char="o"/>
              <a:defRPr sz="1800">
                <a:latin typeface="Georgia"/>
                <a:ea typeface="Georgia"/>
                <a:cs typeface="Georgia"/>
                <a:sym typeface="Georgia"/>
              </a:defRPr>
            </a:lvl3pPr>
            <a:lvl4pPr marL="1828800" lvl="3" indent="-342900" algn="l">
              <a:lnSpc>
                <a:spcPct val="120000"/>
              </a:lnSpc>
              <a:spcBef>
                <a:spcPts val="900"/>
              </a:spcBef>
              <a:spcAft>
                <a:spcPts val="0"/>
              </a:spcAft>
              <a:buClr>
                <a:schemeClr val="dk1"/>
              </a:buClr>
              <a:buSzPts val="1800"/>
              <a:buChar char="–"/>
              <a:defRPr sz="18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6"/>
          <p:cNvSpPr>
            <a:spLocks noGrp="1"/>
          </p:cNvSpPr>
          <p:nvPr>
            <p:ph type="pic" idx="5"/>
          </p:nvPr>
        </p:nvSpPr>
        <p:spPr>
          <a:xfrm>
            <a:off x="7377262" y="198782"/>
            <a:ext cx="4814738" cy="6459837"/>
          </a:xfrm>
          <a:prstGeom prst="rect">
            <a:avLst/>
          </a:prstGeom>
          <a:noFill/>
          <a:ln>
            <a:noFill/>
          </a:ln>
        </p:spPr>
      </p:sp>
    </p:spTree>
    <p:extLst>
      <p:ext uri="{BB962C8B-B14F-4D97-AF65-F5344CB8AC3E}">
        <p14:creationId xmlns:p14="http://schemas.microsoft.com/office/powerpoint/2010/main" val="2037542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rt Slide 2">
  <p:cSld name="Chart Slide 2">
    <p:spTree>
      <p:nvGrpSpPr>
        <p:cNvPr id="1" name="Shape 211"/>
        <p:cNvGrpSpPr/>
        <p:nvPr/>
      </p:nvGrpSpPr>
      <p:grpSpPr>
        <a:xfrm>
          <a:off x="0" y="0"/>
          <a:ext cx="0" cy="0"/>
          <a:chOff x="0" y="0"/>
          <a:chExt cx="0" cy="0"/>
        </a:xfrm>
      </p:grpSpPr>
      <p:sp>
        <p:nvSpPr>
          <p:cNvPr id="212" name="Google Shape;212;p27"/>
          <p:cNvSpPr/>
          <p:nvPr/>
        </p:nvSpPr>
        <p:spPr>
          <a:xfrm>
            <a:off x="7506" y="0"/>
            <a:ext cx="6088494" cy="6858000"/>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27"/>
          <p:cNvSpPr txBox="1">
            <a:spLocks noGrp="1"/>
          </p:cNvSpPr>
          <p:nvPr>
            <p:ph type="title"/>
          </p:nvPr>
        </p:nvSpPr>
        <p:spPr>
          <a:xfrm>
            <a:off x="839788" y="668337"/>
            <a:ext cx="4877431" cy="10641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Avenir"/>
              <a:buNone/>
              <a:defRPr sz="32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27"/>
          <p:cNvSpPr txBox="1">
            <a:spLocks noGrp="1"/>
          </p:cNvSpPr>
          <p:nvPr>
            <p:ph type="body" idx="1"/>
          </p:nvPr>
        </p:nvSpPr>
        <p:spPr>
          <a:xfrm>
            <a:off x="839788" y="2086252"/>
            <a:ext cx="4877431" cy="410341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900"/>
              </a:spcBef>
              <a:spcAft>
                <a:spcPts val="0"/>
              </a:spcAft>
              <a:buClr>
                <a:schemeClr val="lt1"/>
              </a:buClr>
              <a:buSzPts val="2000"/>
              <a:buNone/>
              <a:defRPr sz="2000" b="1">
                <a:solidFill>
                  <a:schemeClr val="lt1"/>
                </a:solidFill>
                <a:latin typeface="Avenir"/>
                <a:ea typeface="Avenir"/>
                <a:cs typeface="Avenir"/>
                <a:sym typeface="Avenir"/>
              </a:defRPr>
            </a:lvl1pPr>
            <a:lvl2pPr marL="914400" lvl="1" indent="-228600" algn="l">
              <a:lnSpc>
                <a:spcPct val="120000"/>
              </a:lnSpc>
              <a:spcBef>
                <a:spcPts val="900"/>
              </a:spcBef>
              <a:spcAft>
                <a:spcPts val="0"/>
              </a:spcAft>
              <a:buClr>
                <a:schemeClr val="lt1"/>
              </a:buClr>
              <a:buSzPts val="1800"/>
              <a:buNone/>
              <a:defRPr sz="1800">
                <a:solidFill>
                  <a:schemeClr val="lt1"/>
                </a:solidFill>
                <a:latin typeface="Georgia"/>
                <a:ea typeface="Georgia"/>
                <a:cs typeface="Georgia"/>
                <a:sym typeface="Georgia"/>
              </a:defRPr>
            </a:lvl2pPr>
            <a:lvl3pPr marL="1371600" lvl="2" indent="-308610" algn="l">
              <a:lnSpc>
                <a:spcPct val="120000"/>
              </a:lnSpc>
              <a:spcBef>
                <a:spcPts val="900"/>
              </a:spcBef>
              <a:spcAft>
                <a:spcPts val="0"/>
              </a:spcAft>
              <a:buClr>
                <a:schemeClr val="lt1"/>
              </a:buClr>
              <a:buSzPts val="1260"/>
              <a:buChar char="o"/>
              <a:defRPr sz="1800">
                <a:solidFill>
                  <a:schemeClr val="lt1"/>
                </a:solidFill>
                <a:latin typeface="Georgia"/>
                <a:ea typeface="Georgia"/>
                <a:cs typeface="Georgia"/>
                <a:sym typeface="Georgia"/>
              </a:defRPr>
            </a:lvl3pPr>
            <a:lvl4pPr marL="1828800" lvl="3" indent="-342900" algn="l">
              <a:lnSpc>
                <a:spcPct val="120000"/>
              </a:lnSpc>
              <a:spcBef>
                <a:spcPts val="900"/>
              </a:spcBef>
              <a:spcAft>
                <a:spcPts val="0"/>
              </a:spcAft>
              <a:buClr>
                <a:schemeClr val="lt1"/>
              </a:buClr>
              <a:buSzPts val="1800"/>
              <a:buFont typeface="NTR"/>
              <a:buChar char="-"/>
              <a:defRPr sz="1800">
                <a:solidFill>
                  <a:schemeClr val="lt1"/>
                </a:solidFill>
                <a:latin typeface="Georgia"/>
                <a:ea typeface="Georgia"/>
                <a:cs typeface="Georgia"/>
                <a:sym typeface="Georgia"/>
              </a:defRPr>
            </a:lvl4pPr>
            <a:lvl5pPr marL="2286000" lvl="4" indent="-308610" algn="l">
              <a:lnSpc>
                <a:spcPct val="120000"/>
              </a:lnSpc>
              <a:spcBef>
                <a:spcPts val="900"/>
              </a:spcBef>
              <a:spcAft>
                <a:spcPts val="0"/>
              </a:spcAft>
              <a:buClr>
                <a:schemeClr val="lt1"/>
              </a:buClr>
              <a:buSzPts val="1260"/>
              <a:buFont typeface="Courier New"/>
              <a:buChar char="o"/>
              <a:defRPr sz="1800">
                <a:solidFill>
                  <a:schemeClr val="lt1"/>
                </a:solidFill>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7"/>
          <p:cNvSpPr>
            <a:spLocks noGrp="1"/>
          </p:cNvSpPr>
          <p:nvPr>
            <p:ph type="chart" idx="2"/>
          </p:nvPr>
        </p:nvSpPr>
        <p:spPr>
          <a:xfrm>
            <a:off x="6418131" y="668337"/>
            <a:ext cx="5451738" cy="552132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venir"/>
                <a:ea typeface="Avenir"/>
                <a:cs typeface="Avenir"/>
                <a:sym typeface="Avenir"/>
              </a:defRPr>
            </a:lvl1pPr>
            <a:lvl2pPr marR="0" lvl="1" algn="l" rtl="0">
              <a:lnSpc>
                <a:spcPct val="120000"/>
              </a:lnSpc>
              <a:spcBef>
                <a:spcPts val="9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2pPr>
            <a:lvl3pPr marR="0" lvl="2" algn="l" rtl="0">
              <a:lnSpc>
                <a:spcPct val="120000"/>
              </a:lnSpc>
              <a:spcBef>
                <a:spcPts val="900"/>
              </a:spcBef>
              <a:spcAft>
                <a:spcPts val="0"/>
              </a:spcAft>
              <a:buClr>
                <a:schemeClr val="dk1"/>
              </a:buClr>
              <a:buSzPts val="1260"/>
              <a:buFont typeface="Courier New"/>
              <a:buChar char="o"/>
              <a:defRPr sz="1800" b="0" i="0" u="none" strike="noStrike" cap="none">
                <a:solidFill>
                  <a:schemeClr val="dk1"/>
                </a:solidFill>
                <a:latin typeface="Georgia"/>
                <a:ea typeface="Georgia"/>
                <a:cs typeface="Georgia"/>
                <a:sym typeface="Georgia"/>
              </a:defRPr>
            </a:lvl3pPr>
            <a:lvl4pPr marR="0" lvl="3" algn="l" rtl="0">
              <a:lnSpc>
                <a:spcPct val="120000"/>
              </a:lnSpc>
              <a:spcBef>
                <a:spcPts val="900"/>
              </a:spcBef>
              <a:spcAft>
                <a:spcPts val="0"/>
              </a:spcAft>
              <a:buClr>
                <a:schemeClr val="dk1"/>
              </a:buClr>
              <a:buSzPts val="1800"/>
              <a:buFont typeface="NTR"/>
              <a:buChar char="–"/>
              <a:defRPr sz="1800" b="0" i="0" u="none" strike="noStrike" cap="none">
                <a:solidFill>
                  <a:schemeClr val="dk1"/>
                </a:solidFill>
                <a:latin typeface="Georgia"/>
                <a:ea typeface="Georgia"/>
                <a:cs typeface="Georgia"/>
                <a:sym typeface="Georgia"/>
              </a:defRPr>
            </a:lvl4pPr>
            <a:lvl5pPr marR="0" lvl="4" algn="l" rtl="0">
              <a:lnSpc>
                <a:spcPct val="120000"/>
              </a:lnSpc>
              <a:spcBef>
                <a:spcPts val="900"/>
              </a:spcBef>
              <a:spcAft>
                <a:spcPts val="0"/>
              </a:spcAft>
              <a:buClr>
                <a:schemeClr val="dk1"/>
              </a:buClr>
              <a:buSzPts val="1800"/>
              <a:buFont typeface="NTR"/>
              <a:buChar char="&gt;"/>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27"/>
          <p:cNvSpPr/>
          <p:nvPr/>
        </p:nvSpPr>
        <p:spPr>
          <a:xfrm>
            <a:off x="7506" y="6658620"/>
            <a:ext cx="12184494" cy="199380"/>
          </a:xfrm>
          <a:prstGeom prst="rect">
            <a:avLst/>
          </a:prstGeom>
          <a:solidFill>
            <a:srgbClr val="29C3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1934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Feature Slide 3">
  <p:cSld name="1_Feature Slide 3">
    <p:spTree>
      <p:nvGrpSpPr>
        <p:cNvPr id="1" name="Shape 217"/>
        <p:cNvGrpSpPr/>
        <p:nvPr/>
      </p:nvGrpSpPr>
      <p:grpSpPr>
        <a:xfrm>
          <a:off x="0" y="0"/>
          <a:ext cx="0" cy="0"/>
          <a:chOff x="0" y="0"/>
          <a:chExt cx="0" cy="0"/>
        </a:xfrm>
      </p:grpSpPr>
      <p:sp>
        <p:nvSpPr>
          <p:cNvPr id="218" name="Google Shape;218;p28"/>
          <p:cNvSpPr>
            <a:spLocks noGrp="1"/>
          </p:cNvSpPr>
          <p:nvPr>
            <p:ph type="pic" idx="2"/>
          </p:nvPr>
        </p:nvSpPr>
        <p:spPr>
          <a:xfrm>
            <a:off x="6735752" y="200917"/>
            <a:ext cx="5462317" cy="6457218"/>
          </a:xfrm>
          <a:prstGeom prst="rect">
            <a:avLst/>
          </a:prstGeom>
          <a:noFill/>
          <a:ln>
            <a:noFill/>
          </a:ln>
        </p:spPr>
      </p:sp>
      <p:sp>
        <p:nvSpPr>
          <p:cNvPr id="219" name="Google Shape;219;p28"/>
          <p:cNvSpPr txBox="1">
            <a:spLocks noGrp="1"/>
          </p:cNvSpPr>
          <p:nvPr>
            <p:ph type="body" idx="1"/>
          </p:nvPr>
        </p:nvSpPr>
        <p:spPr>
          <a:xfrm>
            <a:off x="838200" y="1960686"/>
            <a:ext cx="6172200" cy="593524"/>
          </a:xfrm>
          <a:prstGeom prst="rect">
            <a:avLst/>
          </a:prstGeom>
          <a:noFill/>
          <a:ln>
            <a:noFill/>
          </a:ln>
        </p:spPr>
        <p:txBody>
          <a:bodyPr spcFirstLastPara="1" wrap="square" lIns="144000" tIns="144000" rIns="144000" bIns="144000" anchor="b" anchorCtr="0">
            <a:spAutoFit/>
          </a:bodyPr>
          <a:lstStyle>
            <a:lvl1pPr marL="457200" lvl="0" indent="-228600" algn="l">
              <a:lnSpc>
                <a:spcPct val="120000"/>
              </a:lnSpc>
              <a:spcBef>
                <a:spcPts val="1200"/>
              </a:spcBef>
              <a:spcAft>
                <a:spcPts val="0"/>
              </a:spcAft>
              <a:buClr>
                <a:schemeClr val="dk1"/>
              </a:buClr>
              <a:buSzPts val="1800"/>
              <a:buNone/>
              <a:defRPr sz="1800" b="0">
                <a:solidFill>
                  <a:schemeClr val="dk1"/>
                </a:solidFill>
                <a:latin typeface="Georgia"/>
                <a:ea typeface="Georgia"/>
                <a:cs typeface="Georgia"/>
                <a:sym typeface="Georgia"/>
              </a:defRPr>
            </a:lvl1pPr>
            <a:lvl2pPr marL="914400" lvl="1" indent="-228600" algn="l">
              <a:lnSpc>
                <a:spcPct val="120000"/>
              </a:lnSpc>
              <a:spcBef>
                <a:spcPts val="1200"/>
              </a:spcBef>
              <a:spcAft>
                <a:spcPts val="0"/>
              </a:spcAft>
              <a:buClr>
                <a:schemeClr val="dk1"/>
              </a:buClr>
              <a:buSzPts val="1800"/>
              <a:buFont typeface="Arial"/>
              <a:buNone/>
              <a:defRPr sz="1800">
                <a:latin typeface="Georgia"/>
                <a:ea typeface="Georgia"/>
                <a:cs typeface="Georgia"/>
                <a:sym typeface="Georgia"/>
              </a:defRPr>
            </a:lvl2pPr>
            <a:lvl3pPr marL="1371600" lvl="2" indent="-290830" algn="l">
              <a:lnSpc>
                <a:spcPct val="120000"/>
              </a:lnSpc>
              <a:spcBef>
                <a:spcPts val="600"/>
              </a:spcBef>
              <a:spcAft>
                <a:spcPts val="0"/>
              </a:spcAft>
              <a:buClr>
                <a:schemeClr val="dk1"/>
              </a:buClr>
              <a:buSzPts val="980"/>
              <a:buChar char="o"/>
              <a:defRPr sz="1400">
                <a:latin typeface="Georgia"/>
                <a:ea typeface="Georgia"/>
                <a:cs typeface="Georgia"/>
                <a:sym typeface="Georgia"/>
              </a:defRPr>
            </a:lvl3pPr>
            <a:lvl4pPr marL="1828800" lvl="3" indent="-342900" algn="l">
              <a:lnSpc>
                <a:spcPct val="120000"/>
              </a:lnSpc>
              <a:spcBef>
                <a:spcPts val="1200"/>
              </a:spcBef>
              <a:spcAft>
                <a:spcPts val="0"/>
              </a:spcAft>
              <a:buClr>
                <a:schemeClr val="dk1"/>
              </a:buClr>
              <a:buSzPts val="1800"/>
              <a:buFont typeface="NTR"/>
              <a:buChar char="–"/>
              <a:defRPr sz="1800">
                <a:latin typeface="Georgia"/>
                <a:ea typeface="Georgia"/>
                <a:cs typeface="Georgia"/>
                <a:sym typeface="Georgia"/>
              </a:defRPr>
            </a:lvl4pPr>
            <a:lvl5pPr marL="2286000" lvl="4" indent="-308610" algn="l">
              <a:lnSpc>
                <a:spcPct val="120000"/>
              </a:lnSpc>
              <a:spcBef>
                <a:spcPts val="1200"/>
              </a:spcBef>
              <a:spcAft>
                <a:spcPts val="0"/>
              </a:spcAft>
              <a:buClr>
                <a:schemeClr val="dk1"/>
              </a:buClr>
              <a:buSzPts val="1260"/>
              <a:buFont typeface="Courier New"/>
              <a:buChar char="o"/>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8"/>
          <p:cNvSpPr txBox="1">
            <a:spLocks noGrp="1"/>
          </p:cNvSpPr>
          <p:nvPr>
            <p:ph type="title"/>
          </p:nvPr>
        </p:nvSpPr>
        <p:spPr>
          <a:xfrm>
            <a:off x="838200" y="365126"/>
            <a:ext cx="10515600" cy="1070568"/>
          </a:xfrm>
          <a:prstGeom prst="rect">
            <a:avLst/>
          </a:prstGeom>
          <a:noFill/>
          <a:ln>
            <a:noFill/>
          </a:ln>
        </p:spPr>
        <p:txBody>
          <a:bodyPr spcFirstLastPara="1" wrap="square" lIns="144000" tIns="45700" rIns="91425" bIns="45700" anchor="b" anchorCtr="0">
            <a:normAutofit/>
          </a:bodyPr>
          <a:lstStyle>
            <a:lvl1pPr lvl="0" algn="l">
              <a:lnSpc>
                <a:spcPct val="90000"/>
              </a:lnSpc>
              <a:spcBef>
                <a:spcPts val="0"/>
              </a:spcBef>
              <a:spcAft>
                <a:spcPts val="0"/>
              </a:spcAft>
              <a:buClr>
                <a:srgbClr val="083266"/>
              </a:buClr>
              <a:buSzPts val="3200"/>
              <a:buFont typeface="Avenir"/>
              <a:buNone/>
              <a:defRPr sz="3200" b="1">
                <a:solidFill>
                  <a:srgbClr val="083266"/>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28"/>
          <p:cNvSpPr/>
          <p:nvPr/>
        </p:nvSpPr>
        <p:spPr>
          <a:xfrm>
            <a:off x="7506" y="0"/>
            <a:ext cx="12184494" cy="199380"/>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28"/>
          <p:cNvSpPr/>
          <p:nvPr/>
        </p:nvSpPr>
        <p:spPr>
          <a:xfrm>
            <a:off x="7506" y="6658620"/>
            <a:ext cx="12184494" cy="199380"/>
          </a:xfrm>
          <a:prstGeom prst="rect">
            <a:avLst/>
          </a:prstGeom>
          <a:solidFill>
            <a:srgbClr val="29C3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28"/>
          <p:cNvSpPr>
            <a:spLocks noGrp="1"/>
          </p:cNvSpPr>
          <p:nvPr>
            <p:ph type="pic" idx="3"/>
          </p:nvPr>
        </p:nvSpPr>
        <p:spPr>
          <a:xfrm>
            <a:off x="838200" y="3030538"/>
            <a:ext cx="777875" cy="777875"/>
          </a:xfrm>
          <a:prstGeom prst="rect">
            <a:avLst/>
          </a:prstGeom>
          <a:noFill/>
          <a:ln>
            <a:noFill/>
          </a:ln>
        </p:spPr>
      </p:sp>
      <p:sp>
        <p:nvSpPr>
          <p:cNvPr id="224" name="Google Shape;224;p28"/>
          <p:cNvSpPr>
            <a:spLocks noGrp="1"/>
          </p:cNvSpPr>
          <p:nvPr>
            <p:ph type="pic" idx="4"/>
          </p:nvPr>
        </p:nvSpPr>
        <p:spPr>
          <a:xfrm>
            <a:off x="838200" y="4066704"/>
            <a:ext cx="777875" cy="777875"/>
          </a:xfrm>
          <a:prstGeom prst="rect">
            <a:avLst/>
          </a:prstGeom>
          <a:noFill/>
          <a:ln>
            <a:noFill/>
          </a:ln>
        </p:spPr>
      </p:sp>
      <p:sp>
        <p:nvSpPr>
          <p:cNvPr id="225" name="Google Shape;225;p28"/>
          <p:cNvSpPr>
            <a:spLocks noGrp="1"/>
          </p:cNvSpPr>
          <p:nvPr>
            <p:ph type="pic" idx="5"/>
          </p:nvPr>
        </p:nvSpPr>
        <p:spPr>
          <a:xfrm>
            <a:off x="838200" y="5102870"/>
            <a:ext cx="777875" cy="777875"/>
          </a:xfrm>
          <a:prstGeom prst="rect">
            <a:avLst/>
          </a:prstGeom>
          <a:noFill/>
          <a:ln>
            <a:noFill/>
          </a:ln>
        </p:spPr>
      </p:sp>
      <p:sp>
        <p:nvSpPr>
          <p:cNvPr id="226" name="Google Shape;226;p28"/>
          <p:cNvSpPr txBox="1">
            <a:spLocks noGrp="1"/>
          </p:cNvSpPr>
          <p:nvPr>
            <p:ph type="body" idx="6"/>
          </p:nvPr>
        </p:nvSpPr>
        <p:spPr>
          <a:xfrm>
            <a:off x="1828800" y="3030538"/>
            <a:ext cx="4906963" cy="77787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600"/>
              </a:spcBef>
              <a:spcAft>
                <a:spcPts val="0"/>
              </a:spcAft>
              <a:buClr>
                <a:schemeClr val="dk1"/>
              </a:buClr>
              <a:buSzPts val="1400"/>
              <a:buNone/>
              <a:defRPr sz="1400">
                <a:latin typeface="Georgia"/>
                <a:ea typeface="Georgia"/>
                <a:cs typeface="Georgia"/>
                <a:sym typeface="Georgia"/>
              </a:defRPr>
            </a:lvl1pPr>
            <a:lvl2pPr marL="914400" lvl="1" indent="-228600" algn="l">
              <a:lnSpc>
                <a:spcPct val="120000"/>
              </a:lnSpc>
              <a:spcBef>
                <a:spcPts val="900"/>
              </a:spcBef>
              <a:spcAft>
                <a:spcPts val="0"/>
              </a:spcAft>
              <a:buClr>
                <a:schemeClr val="dk1"/>
              </a:buClr>
              <a:buSzPts val="1800"/>
              <a:buNone/>
              <a:defRPr sz="1800">
                <a:latin typeface="Georgia"/>
                <a:ea typeface="Georgia"/>
                <a:cs typeface="Georgia"/>
                <a:sym typeface="Georgia"/>
              </a:defRPr>
            </a:lvl2pPr>
            <a:lvl3pPr marL="1371600" lvl="2" indent="-308610" algn="l">
              <a:lnSpc>
                <a:spcPct val="120000"/>
              </a:lnSpc>
              <a:spcBef>
                <a:spcPts val="900"/>
              </a:spcBef>
              <a:spcAft>
                <a:spcPts val="0"/>
              </a:spcAft>
              <a:buClr>
                <a:schemeClr val="dk1"/>
              </a:buClr>
              <a:buSzPts val="1260"/>
              <a:buChar char="o"/>
              <a:defRPr sz="1800">
                <a:latin typeface="Georgia"/>
                <a:ea typeface="Georgia"/>
                <a:cs typeface="Georgia"/>
                <a:sym typeface="Georgia"/>
              </a:defRPr>
            </a:lvl3pPr>
            <a:lvl4pPr marL="1828800" lvl="3" indent="-342900" algn="l">
              <a:lnSpc>
                <a:spcPct val="120000"/>
              </a:lnSpc>
              <a:spcBef>
                <a:spcPts val="900"/>
              </a:spcBef>
              <a:spcAft>
                <a:spcPts val="0"/>
              </a:spcAft>
              <a:buClr>
                <a:schemeClr val="dk1"/>
              </a:buClr>
              <a:buSzPts val="1800"/>
              <a:buChar char="–"/>
              <a:defRPr sz="18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28"/>
          <p:cNvSpPr txBox="1">
            <a:spLocks noGrp="1"/>
          </p:cNvSpPr>
          <p:nvPr>
            <p:ph type="body" idx="7"/>
          </p:nvPr>
        </p:nvSpPr>
        <p:spPr>
          <a:xfrm>
            <a:off x="1828799" y="4066704"/>
            <a:ext cx="4906963" cy="77787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600"/>
              </a:spcBef>
              <a:spcAft>
                <a:spcPts val="0"/>
              </a:spcAft>
              <a:buClr>
                <a:schemeClr val="dk1"/>
              </a:buClr>
              <a:buSzPts val="1400"/>
              <a:buNone/>
              <a:defRPr sz="1400">
                <a:latin typeface="Georgia"/>
                <a:ea typeface="Georgia"/>
                <a:cs typeface="Georgia"/>
                <a:sym typeface="Georgia"/>
              </a:defRPr>
            </a:lvl1pPr>
            <a:lvl2pPr marL="914400" lvl="1" indent="-228600" algn="l">
              <a:lnSpc>
                <a:spcPct val="120000"/>
              </a:lnSpc>
              <a:spcBef>
                <a:spcPts val="900"/>
              </a:spcBef>
              <a:spcAft>
                <a:spcPts val="0"/>
              </a:spcAft>
              <a:buClr>
                <a:schemeClr val="dk1"/>
              </a:buClr>
              <a:buSzPts val="1800"/>
              <a:buNone/>
              <a:defRPr sz="1800">
                <a:latin typeface="Georgia"/>
                <a:ea typeface="Georgia"/>
                <a:cs typeface="Georgia"/>
                <a:sym typeface="Georgia"/>
              </a:defRPr>
            </a:lvl2pPr>
            <a:lvl3pPr marL="1371600" lvl="2" indent="-308610" algn="l">
              <a:lnSpc>
                <a:spcPct val="120000"/>
              </a:lnSpc>
              <a:spcBef>
                <a:spcPts val="900"/>
              </a:spcBef>
              <a:spcAft>
                <a:spcPts val="0"/>
              </a:spcAft>
              <a:buClr>
                <a:schemeClr val="dk1"/>
              </a:buClr>
              <a:buSzPts val="1260"/>
              <a:buChar char="o"/>
              <a:defRPr sz="1800">
                <a:latin typeface="Georgia"/>
                <a:ea typeface="Georgia"/>
                <a:cs typeface="Georgia"/>
                <a:sym typeface="Georgia"/>
              </a:defRPr>
            </a:lvl3pPr>
            <a:lvl4pPr marL="1828800" lvl="3" indent="-342900" algn="l">
              <a:lnSpc>
                <a:spcPct val="120000"/>
              </a:lnSpc>
              <a:spcBef>
                <a:spcPts val="900"/>
              </a:spcBef>
              <a:spcAft>
                <a:spcPts val="0"/>
              </a:spcAft>
              <a:buClr>
                <a:schemeClr val="dk1"/>
              </a:buClr>
              <a:buSzPts val="1800"/>
              <a:buChar char="–"/>
              <a:defRPr sz="18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28"/>
          <p:cNvSpPr txBox="1">
            <a:spLocks noGrp="1"/>
          </p:cNvSpPr>
          <p:nvPr>
            <p:ph type="body" idx="8"/>
          </p:nvPr>
        </p:nvSpPr>
        <p:spPr>
          <a:xfrm>
            <a:off x="1828798" y="5102870"/>
            <a:ext cx="4906963" cy="77787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600"/>
              </a:spcBef>
              <a:spcAft>
                <a:spcPts val="0"/>
              </a:spcAft>
              <a:buClr>
                <a:schemeClr val="dk1"/>
              </a:buClr>
              <a:buSzPts val="1400"/>
              <a:buNone/>
              <a:defRPr sz="1400">
                <a:latin typeface="Georgia"/>
                <a:ea typeface="Georgia"/>
                <a:cs typeface="Georgia"/>
                <a:sym typeface="Georgia"/>
              </a:defRPr>
            </a:lvl1pPr>
            <a:lvl2pPr marL="914400" lvl="1" indent="-228600" algn="l">
              <a:lnSpc>
                <a:spcPct val="120000"/>
              </a:lnSpc>
              <a:spcBef>
                <a:spcPts val="900"/>
              </a:spcBef>
              <a:spcAft>
                <a:spcPts val="0"/>
              </a:spcAft>
              <a:buClr>
                <a:schemeClr val="dk1"/>
              </a:buClr>
              <a:buSzPts val="1800"/>
              <a:buNone/>
              <a:defRPr sz="1800">
                <a:latin typeface="Georgia"/>
                <a:ea typeface="Georgia"/>
                <a:cs typeface="Georgia"/>
                <a:sym typeface="Georgia"/>
              </a:defRPr>
            </a:lvl2pPr>
            <a:lvl3pPr marL="1371600" lvl="2" indent="-308610" algn="l">
              <a:lnSpc>
                <a:spcPct val="120000"/>
              </a:lnSpc>
              <a:spcBef>
                <a:spcPts val="900"/>
              </a:spcBef>
              <a:spcAft>
                <a:spcPts val="0"/>
              </a:spcAft>
              <a:buClr>
                <a:schemeClr val="dk1"/>
              </a:buClr>
              <a:buSzPts val="1260"/>
              <a:buChar char="o"/>
              <a:defRPr sz="1800">
                <a:latin typeface="Georgia"/>
                <a:ea typeface="Georgia"/>
                <a:cs typeface="Georgia"/>
                <a:sym typeface="Georgia"/>
              </a:defRPr>
            </a:lvl3pPr>
            <a:lvl4pPr marL="1828800" lvl="3" indent="-342900" algn="l">
              <a:lnSpc>
                <a:spcPct val="120000"/>
              </a:lnSpc>
              <a:spcBef>
                <a:spcPts val="900"/>
              </a:spcBef>
              <a:spcAft>
                <a:spcPts val="0"/>
              </a:spcAft>
              <a:buClr>
                <a:schemeClr val="dk1"/>
              </a:buClr>
              <a:buSzPts val="1800"/>
              <a:buChar char="–"/>
              <a:defRPr sz="18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sz="180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9659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start-thank-you">
  <p:cSld name="section-start-thank-you">
    <p:spTree>
      <p:nvGrpSpPr>
        <p:cNvPr id="1" name="Shape 229"/>
        <p:cNvGrpSpPr/>
        <p:nvPr/>
      </p:nvGrpSpPr>
      <p:grpSpPr>
        <a:xfrm>
          <a:off x="0" y="0"/>
          <a:ext cx="0" cy="0"/>
          <a:chOff x="0" y="0"/>
          <a:chExt cx="0" cy="0"/>
        </a:xfrm>
      </p:grpSpPr>
      <p:sp>
        <p:nvSpPr>
          <p:cNvPr id="230" name="Google Shape;230;p29"/>
          <p:cNvSpPr>
            <a:spLocks noGrp="1"/>
          </p:cNvSpPr>
          <p:nvPr>
            <p:ph type="pic" idx="2"/>
          </p:nvPr>
        </p:nvSpPr>
        <p:spPr>
          <a:xfrm>
            <a:off x="0" y="0"/>
            <a:ext cx="12192000" cy="6857999"/>
          </a:xfrm>
          <a:prstGeom prst="rect">
            <a:avLst/>
          </a:prstGeom>
          <a:noFill/>
          <a:ln>
            <a:noFill/>
          </a:ln>
        </p:spPr>
      </p:sp>
    </p:spTree>
    <p:extLst>
      <p:ext uri="{BB962C8B-B14F-4D97-AF65-F5344CB8AC3E}">
        <p14:creationId xmlns:p14="http://schemas.microsoft.com/office/powerpoint/2010/main" val="275708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3500"/>
              <a:buFont typeface="Gill Sans"/>
              <a:buNone/>
              <a:defRPr sz="3500">
                <a:solidFill>
                  <a:schemeClr val="dk2"/>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D3D3D"/>
              </a:buClr>
              <a:buSzPts val="2800"/>
              <a:buChar char="•"/>
              <a:defRPr>
                <a:solidFill>
                  <a:srgbClr val="3D3D3D"/>
                </a:solidFill>
                <a:latin typeface="Gill Sans"/>
                <a:ea typeface="Gill Sans"/>
                <a:cs typeface="Gill Sans"/>
                <a:sym typeface="Gill Sans"/>
              </a:defRPr>
            </a:lvl1pPr>
            <a:lvl2pPr marL="914400" lvl="1" indent="-381000" algn="l">
              <a:lnSpc>
                <a:spcPct val="90000"/>
              </a:lnSpc>
              <a:spcBef>
                <a:spcPts val="500"/>
              </a:spcBef>
              <a:spcAft>
                <a:spcPts val="0"/>
              </a:spcAft>
              <a:buClr>
                <a:srgbClr val="3D3D3D"/>
              </a:buClr>
              <a:buSzPts val="2400"/>
              <a:buChar char="•"/>
              <a:defRPr>
                <a:solidFill>
                  <a:srgbClr val="3D3D3D"/>
                </a:solidFill>
                <a:latin typeface="Gill Sans"/>
                <a:ea typeface="Gill Sans"/>
                <a:cs typeface="Gill Sans"/>
                <a:sym typeface="Gill Sans"/>
              </a:defRPr>
            </a:lvl2pPr>
            <a:lvl3pPr marL="1371600" lvl="2" indent="-355600" algn="l">
              <a:lnSpc>
                <a:spcPct val="90000"/>
              </a:lnSpc>
              <a:spcBef>
                <a:spcPts val="500"/>
              </a:spcBef>
              <a:spcAft>
                <a:spcPts val="0"/>
              </a:spcAft>
              <a:buClr>
                <a:srgbClr val="3D3D3D"/>
              </a:buClr>
              <a:buSzPts val="2000"/>
              <a:buChar char="•"/>
              <a:defRPr>
                <a:solidFill>
                  <a:srgbClr val="3D3D3D"/>
                </a:solidFill>
                <a:latin typeface="Gill Sans"/>
                <a:ea typeface="Gill Sans"/>
                <a:cs typeface="Gill Sans"/>
                <a:sym typeface="Gill Sans"/>
              </a:defRPr>
            </a:lvl3pPr>
            <a:lvl4pPr marL="1828800" lvl="3" indent="-342900" algn="l">
              <a:lnSpc>
                <a:spcPct val="90000"/>
              </a:lnSpc>
              <a:spcBef>
                <a:spcPts val="500"/>
              </a:spcBef>
              <a:spcAft>
                <a:spcPts val="0"/>
              </a:spcAft>
              <a:buClr>
                <a:srgbClr val="3D3D3D"/>
              </a:buClr>
              <a:buSzPts val="1800"/>
              <a:buChar char="•"/>
              <a:defRPr>
                <a:solidFill>
                  <a:srgbClr val="3D3D3D"/>
                </a:solidFill>
                <a:latin typeface="Gill Sans"/>
                <a:ea typeface="Gill Sans"/>
                <a:cs typeface="Gill Sans"/>
                <a:sym typeface="Gill Sans"/>
              </a:defRPr>
            </a:lvl4pPr>
            <a:lvl5pPr marL="2286000" lvl="4" indent="-342900" algn="l">
              <a:lnSpc>
                <a:spcPct val="90000"/>
              </a:lnSpc>
              <a:spcBef>
                <a:spcPts val="500"/>
              </a:spcBef>
              <a:spcAft>
                <a:spcPts val="0"/>
              </a:spcAft>
              <a:buClr>
                <a:srgbClr val="3D3D3D"/>
              </a:buClr>
              <a:buSzPts val="1800"/>
              <a:buChar char="•"/>
              <a:defRPr>
                <a:solidFill>
                  <a:srgbClr val="3D3D3D"/>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b="0" i="0" u="none" strike="noStrike" cap="none">
                <a:solidFill>
                  <a:schemeClr val="dk2"/>
                </a:solidFill>
                <a:latin typeface="Gill Sans"/>
                <a:ea typeface="Gill Sans"/>
                <a:cs typeface="Gill Sans"/>
                <a:sym typeface="Gill Sans"/>
              </a:defRPr>
            </a:lvl1pPr>
            <a:lvl2pPr marL="0" lvl="1" indent="0" algn="r">
              <a:spcBef>
                <a:spcPts val="0"/>
              </a:spcBef>
              <a:buNone/>
              <a:defRPr sz="1100" b="0" i="0" u="none" strike="noStrike" cap="none">
                <a:solidFill>
                  <a:schemeClr val="dk2"/>
                </a:solidFill>
                <a:latin typeface="Gill Sans"/>
                <a:ea typeface="Gill Sans"/>
                <a:cs typeface="Gill Sans"/>
                <a:sym typeface="Gill Sans"/>
              </a:defRPr>
            </a:lvl2pPr>
            <a:lvl3pPr marL="0" lvl="2" indent="0" algn="r">
              <a:spcBef>
                <a:spcPts val="0"/>
              </a:spcBef>
              <a:buNone/>
              <a:defRPr sz="1100" b="0" i="0" u="none" strike="noStrike" cap="none">
                <a:solidFill>
                  <a:schemeClr val="dk2"/>
                </a:solidFill>
                <a:latin typeface="Gill Sans"/>
                <a:ea typeface="Gill Sans"/>
                <a:cs typeface="Gill Sans"/>
                <a:sym typeface="Gill Sans"/>
              </a:defRPr>
            </a:lvl3pPr>
            <a:lvl4pPr marL="0" lvl="3" indent="0" algn="r">
              <a:spcBef>
                <a:spcPts val="0"/>
              </a:spcBef>
              <a:buNone/>
              <a:defRPr sz="1100" b="0" i="0" u="none" strike="noStrike" cap="none">
                <a:solidFill>
                  <a:schemeClr val="dk2"/>
                </a:solidFill>
                <a:latin typeface="Gill Sans"/>
                <a:ea typeface="Gill Sans"/>
                <a:cs typeface="Gill Sans"/>
                <a:sym typeface="Gill Sans"/>
              </a:defRPr>
            </a:lvl4pPr>
            <a:lvl5pPr marL="0" lvl="4" indent="0" algn="r">
              <a:spcBef>
                <a:spcPts val="0"/>
              </a:spcBef>
              <a:buNone/>
              <a:defRPr sz="1100" b="0" i="0" u="none" strike="noStrike" cap="none">
                <a:solidFill>
                  <a:schemeClr val="dk2"/>
                </a:solidFill>
                <a:latin typeface="Gill Sans"/>
                <a:ea typeface="Gill Sans"/>
                <a:cs typeface="Gill Sans"/>
                <a:sym typeface="Gill Sans"/>
              </a:defRPr>
            </a:lvl5pPr>
            <a:lvl6pPr marL="0" lvl="5" indent="0" algn="r">
              <a:spcBef>
                <a:spcPts val="0"/>
              </a:spcBef>
              <a:buNone/>
              <a:defRPr sz="1100" b="0" i="0" u="none" strike="noStrike" cap="none">
                <a:solidFill>
                  <a:schemeClr val="dk2"/>
                </a:solidFill>
                <a:latin typeface="Gill Sans"/>
                <a:ea typeface="Gill Sans"/>
                <a:cs typeface="Gill Sans"/>
                <a:sym typeface="Gill Sans"/>
              </a:defRPr>
            </a:lvl6pPr>
            <a:lvl7pPr marL="0" lvl="6" indent="0" algn="r">
              <a:spcBef>
                <a:spcPts val="0"/>
              </a:spcBef>
              <a:buNone/>
              <a:defRPr sz="1100" b="0" i="0" u="none" strike="noStrike" cap="none">
                <a:solidFill>
                  <a:schemeClr val="dk2"/>
                </a:solidFill>
                <a:latin typeface="Gill Sans"/>
                <a:ea typeface="Gill Sans"/>
                <a:cs typeface="Gill Sans"/>
                <a:sym typeface="Gill Sans"/>
              </a:defRPr>
            </a:lvl7pPr>
            <a:lvl8pPr marL="0" lvl="7" indent="0" algn="r">
              <a:spcBef>
                <a:spcPts val="0"/>
              </a:spcBef>
              <a:buNone/>
              <a:defRPr sz="1100" b="0" i="0" u="none" strike="noStrike" cap="none">
                <a:solidFill>
                  <a:schemeClr val="dk2"/>
                </a:solidFill>
                <a:latin typeface="Gill Sans"/>
                <a:ea typeface="Gill Sans"/>
                <a:cs typeface="Gill Sans"/>
                <a:sym typeface="Gill Sans"/>
              </a:defRPr>
            </a:lvl8pPr>
            <a:lvl9pPr marL="0" lvl="8" indent="0" algn="r">
              <a:spcBef>
                <a:spcPts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eature Slide 1">
  <p:cSld name="Feature Slide 1">
    <p:spTree>
      <p:nvGrpSpPr>
        <p:cNvPr id="1" name="Shape 329"/>
        <p:cNvGrpSpPr/>
        <p:nvPr/>
      </p:nvGrpSpPr>
      <p:grpSpPr>
        <a:xfrm>
          <a:off x="0" y="0"/>
          <a:ext cx="0" cy="0"/>
          <a:chOff x="0" y="0"/>
          <a:chExt cx="0" cy="0"/>
        </a:xfrm>
      </p:grpSpPr>
      <p:sp>
        <p:nvSpPr>
          <p:cNvPr id="330" name="Google Shape;330;p32"/>
          <p:cNvSpPr txBox="1">
            <a:spLocks noGrp="1"/>
          </p:cNvSpPr>
          <p:nvPr>
            <p:ph type="body" idx="1"/>
          </p:nvPr>
        </p:nvSpPr>
        <p:spPr>
          <a:xfrm>
            <a:off x="838199" y="1960685"/>
            <a:ext cx="2382521" cy="3798277"/>
          </a:xfrm>
          <a:prstGeom prst="rect">
            <a:avLst/>
          </a:prstGeom>
          <a:solidFill>
            <a:srgbClr val="00A6CE">
              <a:alpha val="11764"/>
            </a:srgbClr>
          </a:solidFill>
          <a:ln>
            <a:noFill/>
          </a:ln>
        </p:spPr>
        <p:txBody>
          <a:bodyPr spcFirstLastPara="1" wrap="square" lIns="144000" tIns="144000" rIns="144000" bIns="144000" anchor="t" anchorCtr="0">
            <a:noAutofit/>
          </a:bodyPr>
          <a:lstStyle>
            <a:lvl1pPr marL="457200" lvl="0" indent="-228600" algn="l">
              <a:lnSpc>
                <a:spcPct val="100000"/>
              </a:lnSpc>
              <a:spcBef>
                <a:spcPts val="1000"/>
              </a:spcBef>
              <a:spcAft>
                <a:spcPts val="0"/>
              </a:spcAft>
              <a:buClr>
                <a:srgbClr val="083266"/>
              </a:buClr>
              <a:buSzPts val="1900"/>
              <a:buNone/>
              <a:defRPr sz="1900" b="1">
                <a:solidFill>
                  <a:srgbClr val="083266"/>
                </a:solidFill>
                <a:latin typeface="Avenir"/>
                <a:ea typeface="Avenir"/>
                <a:cs typeface="Avenir"/>
                <a:sym typeface="Avenir"/>
              </a:defRPr>
            </a:lvl1pPr>
            <a:lvl2pPr marL="914400" lvl="1" indent="-228600" algn="l">
              <a:lnSpc>
                <a:spcPct val="120000"/>
              </a:lnSpc>
              <a:spcBef>
                <a:spcPts val="600"/>
              </a:spcBef>
              <a:spcAft>
                <a:spcPts val="0"/>
              </a:spcAft>
              <a:buClr>
                <a:schemeClr val="dk1"/>
              </a:buClr>
              <a:buSzPts val="1400"/>
              <a:buNone/>
              <a:defRPr sz="1400">
                <a:latin typeface="Georgia"/>
                <a:ea typeface="Georgia"/>
                <a:cs typeface="Georgia"/>
                <a:sym typeface="Georgia"/>
              </a:defRPr>
            </a:lvl2pPr>
            <a:lvl3pPr marL="1371600" lvl="2" indent="-290830" algn="l">
              <a:lnSpc>
                <a:spcPct val="120000"/>
              </a:lnSpc>
              <a:spcBef>
                <a:spcPts val="600"/>
              </a:spcBef>
              <a:spcAft>
                <a:spcPts val="0"/>
              </a:spcAft>
              <a:buClr>
                <a:schemeClr val="dk1"/>
              </a:buClr>
              <a:buSzPts val="980"/>
              <a:buChar char="o"/>
              <a:defRPr sz="1400">
                <a:latin typeface="Georgia"/>
                <a:ea typeface="Georgia"/>
                <a:cs typeface="Georgia"/>
                <a:sym typeface="Georgia"/>
              </a:defRPr>
            </a:lvl3pPr>
            <a:lvl4pPr marL="1828800" lvl="3" indent="-317500" algn="l">
              <a:lnSpc>
                <a:spcPct val="120000"/>
              </a:lnSpc>
              <a:spcBef>
                <a:spcPts val="600"/>
              </a:spcBef>
              <a:spcAft>
                <a:spcPts val="0"/>
              </a:spcAft>
              <a:buClr>
                <a:schemeClr val="dk1"/>
              </a:buClr>
              <a:buSzPts val="1400"/>
              <a:buFont typeface="NTR"/>
              <a:buChar char="–"/>
              <a:defRPr sz="14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32"/>
          <p:cNvSpPr txBox="1">
            <a:spLocks noGrp="1"/>
          </p:cNvSpPr>
          <p:nvPr>
            <p:ph type="title"/>
          </p:nvPr>
        </p:nvSpPr>
        <p:spPr>
          <a:xfrm>
            <a:off x="838200" y="365126"/>
            <a:ext cx="10515600" cy="107056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083266"/>
              </a:buClr>
              <a:buSzPts val="3200"/>
              <a:buFont typeface="Avenir"/>
              <a:buNone/>
              <a:defRPr sz="3200" b="1">
                <a:solidFill>
                  <a:srgbClr val="083266"/>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32"/>
          <p:cNvSpPr/>
          <p:nvPr/>
        </p:nvSpPr>
        <p:spPr>
          <a:xfrm>
            <a:off x="7506" y="0"/>
            <a:ext cx="12184494" cy="199380"/>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32"/>
          <p:cNvSpPr/>
          <p:nvPr/>
        </p:nvSpPr>
        <p:spPr>
          <a:xfrm>
            <a:off x="7506" y="6658620"/>
            <a:ext cx="12184494" cy="199380"/>
          </a:xfrm>
          <a:prstGeom prst="rect">
            <a:avLst/>
          </a:prstGeom>
          <a:solidFill>
            <a:srgbClr val="29C3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 name="Google Shape;334;p32"/>
          <p:cNvSpPr>
            <a:spLocks noGrp="1"/>
          </p:cNvSpPr>
          <p:nvPr>
            <p:ph type="pic" idx="2"/>
          </p:nvPr>
        </p:nvSpPr>
        <p:spPr>
          <a:xfrm>
            <a:off x="8854439" y="198782"/>
            <a:ext cx="3337561" cy="6459837"/>
          </a:xfrm>
          <a:prstGeom prst="rect">
            <a:avLst/>
          </a:prstGeom>
          <a:noFill/>
          <a:ln>
            <a:noFill/>
          </a:ln>
        </p:spPr>
      </p:sp>
      <p:sp>
        <p:nvSpPr>
          <p:cNvPr id="335" name="Google Shape;335;p32"/>
          <p:cNvSpPr txBox="1">
            <a:spLocks noGrp="1"/>
          </p:cNvSpPr>
          <p:nvPr>
            <p:ph type="body" idx="3"/>
          </p:nvPr>
        </p:nvSpPr>
        <p:spPr>
          <a:xfrm>
            <a:off x="3510279" y="1960685"/>
            <a:ext cx="2382521" cy="3798277"/>
          </a:xfrm>
          <a:prstGeom prst="rect">
            <a:avLst/>
          </a:prstGeom>
          <a:solidFill>
            <a:srgbClr val="00A6CE">
              <a:alpha val="11764"/>
            </a:srgbClr>
          </a:solidFill>
          <a:ln>
            <a:noFill/>
          </a:ln>
        </p:spPr>
        <p:txBody>
          <a:bodyPr spcFirstLastPara="1" wrap="square" lIns="144000" tIns="144000" rIns="144000" bIns="144000" anchor="t" anchorCtr="0">
            <a:noAutofit/>
          </a:bodyPr>
          <a:lstStyle>
            <a:lvl1pPr marL="457200" lvl="0" indent="-228600" algn="l">
              <a:lnSpc>
                <a:spcPct val="100000"/>
              </a:lnSpc>
              <a:spcBef>
                <a:spcPts val="1000"/>
              </a:spcBef>
              <a:spcAft>
                <a:spcPts val="0"/>
              </a:spcAft>
              <a:buClr>
                <a:srgbClr val="083266"/>
              </a:buClr>
              <a:buSzPts val="1900"/>
              <a:buNone/>
              <a:defRPr sz="1900" b="1">
                <a:solidFill>
                  <a:srgbClr val="083266"/>
                </a:solidFill>
                <a:latin typeface="Avenir"/>
                <a:ea typeface="Avenir"/>
                <a:cs typeface="Avenir"/>
                <a:sym typeface="Avenir"/>
              </a:defRPr>
            </a:lvl1pPr>
            <a:lvl2pPr marL="914400" lvl="1" indent="-228600" algn="l">
              <a:lnSpc>
                <a:spcPct val="120000"/>
              </a:lnSpc>
              <a:spcBef>
                <a:spcPts val="600"/>
              </a:spcBef>
              <a:spcAft>
                <a:spcPts val="0"/>
              </a:spcAft>
              <a:buClr>
                <a:schemeClr val="dk1"/>
              </a:buClr>
              <a:buSzPts val="1400"/>
              <a:buNone/>
              <a:defRPr sz="1400">
                <a:latin typeface="Georgia"/>
                <a:ea typeface="Georgia"/>
                <a:cs typeface="Georgia"/>
                <a:sym typeface="Georgia"/>
              </a:defRPr>
            </a:lvl2pPr>
            <a:lvl3pPr marL="1371600" lvl="2" indent="-290830" algn="l">
              <a:lnSpc>
                <a:spcPct val="120000"/>
              </a:lnSpc>
              <a:spcBef>
                <a:spcPts val="600"/>
              </a:spcBef>
              <a:spcAft>
                <a:spcPts val="0"/>
              </a:spcAft>
              <a:buClr>
                <a:schemeClr val="dk1"/>
              </a:buClr>
              <a:buSzPts val="980"/>
              <a:buChar char="o"/>
              <a:defRPr sz="1400">
                <a:latin typeface="Georgia"/>
                <a:ea typeface="Georgia"/>
                <a:cs typeface="Georgia"/>
                <a:sym typeface="Georgia"/>
              </a:defRPr>
            </a:lvl3pPr>
            <a:lvl4pPr marL="1828800" lvl="3" indent="-317500" algn="l">
              <a:lnSpc>
                <a:spcPct val="120000"/>
              </a:lnSpc>
              <a:spcBef>
                <a:spcPts val="600"/>
              </a:spcBef>
              <a:spcAft>
                <a:spcPts val="0"/>
              </a:spcAft>
              <a:buClr>
                <a:schemeClr val="dk1"/>
              </a:buClr>
              <a:buSzPts val="1400"/>
              <a:buFont typeface="NTR"/>
              <a:buChar char="–"/>
              <a:defRPr sz="14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32"/>
          <p:cNvSpPr txBox="1">
            <a:spLocks noGrp="1"/>
          </p:cNvSpPr>
          <p:nvPr>
            <p:ph type="body" idx="4"/>
          </p:nvPr>
        </p:nvSpPr>
        <p:spPr>
          <a:xfrm>
            <a:off x="6182359" y="1950330"/>
            <a:ext cx="2382521" cy="3798277"/>
          </a:xfrm>
          <a:prstGeom prst="rect">
            <a:avLst/>
          </a:prstGeom>
          <a:solidFill>
            <a:srgbClr val="00A6CE">
              <a:alpha val="11764"/>
            </a:srgbClr>
          </a:solidFill>
          <a:ln>
            <a:noFill/>
          </a:ln>
        </p:spPr>
        <p:txBody>
          <a:bodyPr spcFirstLastPara="1" wrap="square" lIns="144000" tIns="144000" rIns="144000" bIns="144000" anchor="t" anchorCtr="0">
            <a:noAutofit/>
          </a:bodyPr>
          <a:lstStyle>
            <a:lvl1pPr marL="457200" lvl="0" indent="-228600" algn="l">
              <a:lnSpc>
                <a:spcPct val="100000"/>
              </a:lnSpc>
              <a:spcBef>
                <a:spcPts val="1000"/>
              </a:spcBef>
              <a:spcAft>
                <a:spcPts val="0"/>
              </a:spcAft>
              <a:buClr>
                <a:srgbClr val="083266"/>
              </a:buClr>
              <a:buSzPts val="1900"/>
              <a:buNone/>
              <a:defRPr sz="1900" b="1">
                <a:solidFill>
                  <a:srgbClr val="083266"/>
                </a:solidFill>
                <a:latin typeface="Avenir"/>
                <a:ea typeface="Avenir"/>
                <a:cs typeface="Avenir"/>
                <a:sym typeface="Avenir"/>
              </a:defRPr>
            </a:lvl1pPr>
            <a:lvl2pPr marL="914400" lvl="1" indent="-228600" algn="l">
              <a:lnSpc>
                <a:spcPct val="120000"/>
              </a:lnSpc>
              <a:spcBef>
                <a:spcPts val="600"/>
              </a:spcBef>
              <a:spcAft>
                <a:spcPts val="0"/>
              </a:spcAft>
              <a:buClr>
                <a:schemeClr val="dk1"/>
              </a:buClr>
              <a:buSzPts val="1400"/>
              <a:buNone/>
              <a:defRPr sz="1400">
                <a:latin typeface="Georgia"/>
                <a:ea typeface="Georgia"/>
                <a:cs typeface="Georgia"/>
                <a:sym typeface="Georgia"/>
              </a:defRPr>
            </a:lvl2pPr>
            <a:lvl3pPr marL="1371600" lvl="2" indent="-290830" algn="l">
              <a:lnSpc>
                <a:spcPct val="120000"/>
              </a:lnSpc>
              <a:spcBef>
                <a:spcPts val="600"/>
              </a:spcBef>
              <a:spcAft>
                <a:spcPts val="0"/>
              </a:spcAft>
              <a:buClr>
                <a:schemeClr val="dk1"/>
              </a:buClr>
              <a:buSzPts val="980"/>
              <a:buChar char="o"/>
              <a:defRPr sz="1400">
                <a:latin typeface="Georgia"/>
                <a:ea typeface="Georgia"/>
                <a:cs typeface="Georgia"/>
                <a:sym typeface="Georgia"/>
              </a:defRPr>
            </a:lvl3pPr>
            <a:lvl4pPr marL="1828800" lvl="3" indent="-317500" algn="l">
              <a:lnSpc>
                <a:spcPct val="120000"/>
              </a:lnSpc>
              <a:spcBef>
                <a:spcPts val="600"/>
              </a:spcBef>
              <a:spcAft>
                <a:spcPts val="0"/>
              </a:spcAft>
              <a:buClr>
                <a:schemeClr val="dk1"/>
              </a:buClr>
              <a:buSzPts val="1400"/>
              <a:buFont typeface="NTR"/>
              <a:buChar char="–"/>
              <a:defRPr sz="1400">
                <a:latin typeface="Georgia"/>
                <a:ea typeface="Georgia"/>
                <a:cs typeface="Georgia"/>
                <a:sym typeface="Georgia"/>
              </a:defRPr>
            </a:lvl4pPr>
            <a:lvl5pPr marL="2286000" lvl="4" indent="-342900" algn="l">
              <a:lnSpc>
                <a:spcPct val="120000"/>
              </a:lnSpc>
              <a:spcBef>
                <a:spcPts val="900"/>
              </a:spcBef>
              <a:spcAft>
                <a:spcPts val="0"/>
              </a:spcAft>
              <a:buClr>
                <a:schemeClr val="dk1"/>
              </a:buClr>
              <a:buSzPts val="1800"/>
              <a:buChar char="&g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745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HANK YOU SLIDE">
  <p:cSld name="2_THANK YOU SLIDE">
    <p:spTree>
      <p:nvGrpSpPr>
        <p:cNvPr id="1" name="Shape 21"/>
        <p:cNvGrpSpPr/>
        <p:nvPr/>
      </p:nvGrpSpPr>
      <p:grpSpPr>
        <a:xfrm>
          <a:off x="0" y="0"/>
          <a:ext cx="0" cy="0"/>
          <a:chOff x="0" y="0"/>
          <a:chExt cx="0" cy="0"/>
        </a:xfrm>
      </p:grpSpPr>
      <p:sp>
        <p:nvSpPr>
          <p:cNvPr id="22" name="Google Shape;22;p13"/>
          <p:cNvSpPr>
            <a:spLocks noGrp="1"/>
          </p:cNvSpPr>
          <p:nvPr>
            <p:ph type="pic" idx="2"/>
          </p:nvPr>
        </p:nvSpPr>
        <p:spPr>
          <a:xfrm>
            <a:off x="0" y="1"/>
            <a:ext cx="12192000" cy="276999"/>
          </a:xfrm>
          <a:prstGeom prst="rect">
            <a:avLst/>
          </a:prstGeom>
          <a:solidFill>
            <a:schemeClr val="lt2"/>
          </a:solidFill>
          <a:ln>
            <a:noFill/>
          </a:ln>
        </p:spPr>
      </p:sp>
      <p:sp>
        <p:nvSpPr>
          <p:cNvPr id="23" name="Google Shape;23;p13"/>
          <p:cNvSpPr txBox="1">
            <a:spLocks noGrp="1"/>
          </p:cNvSpPr>
          <p:nvPr>
            <p:ph type="body" idx="1"/>
          </p:nvPr>
        </p:nvSpPr>
        <p:spPr>
          <a:xfrm>
            <a:off x="3226676" y="2053597"/>
            <a:ext cx="5738648" cy="13849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Gill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3D3D3D"/>
              </a:buClr>
              <a:buSzPts val="2400"/>
              <a:buNone/>
              <a:defRPr sz="2400" b="1"/>
            </a:lvl1pPr>
            <a:lvl2pPr marL="914400" lvl="1" indent="-228600" algn="l">
              <a:lnSpc>
                <a:spcPct val="90000"/>
              </a:lnSpc>
              <a:spcBef>
                <a:spcPts val="500"/>
              </a:spcBef>
              <a:spcAft>
                <a:spcPts val="0"/>
              </a:spcAft>
              <a:buClr>
                <a:srgbClr val="3D3D3D"/>
              </a:buClr>
              <a:buSzPts val="2000"/>
              <a:buNone/>
              <a:defRPr sz="2000" b="1"/>
            </a:lvl2pPr>
            <a:lvl3pPr marL="1371600" lvl="2" indent="-228600" algn="l">
              <a:lnSpc>
                <a:spcPct val="90000"/>
              </a:lnSpc>
              <a:spcBef>
                <a:spcPts val="500"/>
              </a:spcBef>
              <a:spcAft>
                <a:spcPts val="0"/>
              </a:spcAft>
              <a:buClr>
                <a:srgbClr val="3D3D3D"/>
              </a:buClr>
              <a:buSzPts val="1800"/>
              <a:buNone/>
              <a:defRPr sz="1800" b="1"/>
            </a:lvl3pPr>
            <a:lvl4pPr marL="1828800" lvl="3" indent="-228600" algn="l">
              <a:lnSpc>
                <a:spcPct val="90000"/>
              </a:lnSpc>
              <a:spcBef>
                <a:spcPts val="500"/>
              </a:spcBef>
              <a:spcAft>
                <a:spcPts val="0"/>
              </a:spcAft>
              <a:buClr>
                <a:srgbClr val="3D3D3D"/>
              </a:buClr>
              <a:buSzPts val="1600"/>
              <a:buNone/>
              <a:defRPr sz="1600" b="1"/>
            </a:lvl4pPr>
            <a:lvl5pPr marL="2286000" lvl="4" indent="-228600" algn="l">
              <a:lnSpc>
                <a:spcPct val="90000"/>
              </a:lnSpc>
              <a:spcBef>
                <a:spcPts val="500"/>
              </a:spcBef>
              <a:spcAft>
                <a:spcPts val="0"/>
              </a:spcAft>
              <a:buClr>
                <a:srgbClr val="3D3D3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3D3D3D"/>
              </a:buClr>
              <a:buSzPts val="2400"/>
              <a:buNone/>
              <a:defRPr sz="2400" b="1"/>
            </a:lvl1pPr>
            <a:lvl2pPr marL="914400" lvl="1" indent="-228600" algn="l">
              <a:lnSpc>
                <a:spcPct val="90000"/>
              </a:lnSpc>
              <a:spcBef>
                <a:spcPts val="500"/>
              </a:spcBef>
              <a:spcAft>
                <a:spcPts val="0"/>
              </a:spcAft>
              <a:buClr>
                <a:srgbClr val="3D3D3D"/>
              </a:buClr>
              <a:buSzPts val="2000"/>
              <a:buNone/>
              <a:defRPr sz="2000" b="1"/>
            </a:lvl2pPr>
            <a:lvl3pPr marL="1371600" lvl="2" indent="-228600" algn="l">
              <a:lnSpc>
                <a:spcPct val="90000"/>
              </a:lnSpc>
              <a:spcBef>
                <a:spcPts val="500"/>
              </a:spcBef>
              <a:spcAft>
                <a:spcPts val="0"/>
              </a:spcAft>
              <a:buClr>
                <a:srgbClr val="3D3D3D"/>
              </a:buClr>
              <a:buSzPts val="1800"/>
              <a:buNone/>
              <a:defRPr sz="1800" b="1"/>
            </a:lvl3pPr>
            <a:lvl4pPr marL="1828800" lvl="3" indent="-228600" algn="l">
              <a:lnSpc>
                <a:spcPct val="90000"/>
              </a:lnSpc>
              <a:spcBef>
                <a:spcPts val="500"/>
              </a:spcBef>
              <a:spcAft>
                <a:spcPts val="0"/>
              </a:spcAft>
              <a:buClr>
                <a:srgbClr val="3D3D3D"/>
              </a:buClr>
              <a:buSzPts val="1600"/>
              <a:buNone/>
              <a:defRPr sz="1600" b="1"/>
            </a:lvl4pPr>
            <a:lvl5pPr marL="2286000" lvl="4" indent="-228600" algn="l">
              <a:lnSpc>
                <a:spcPct val="90000"/>
              </a:lnSpc>
              <a:spcBef>
                <a:spcPts val="500"/>
              </a:spcBef>
              <a:spcAft>
                <a:spcPts val="0"/>
              </a:spcAft>
              <a:buClr>
                <a:srgbClr val="3D3D3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D3D3D"/>
              </a:buClr>
              <a:buSzPts val="3200"/>
              <a:buChar char="•"/>
              <a:defRPr sz="3200"/>
            </a:lvl1pPr>
            <a:lvl2pPr marL="914400" lvl="1" indent="-406400" algn="l">
              <a:lnSpc>
                <a:spcPct val="90000"/>
              </a:lnSpc>
              <a:spcBef>
                <a:spcPts val="500"/>
              </a:spcBef>
              <a:spcAft>
                <a:spcPts val="0"/>
              </a:spcAft>
              <a:buClr>
                <a:srgbClr val="3D3D3D"/>
              </a:buClr>
              <a:buSzPts val="2800"/>
              <a:buChar char="•"/>
              <a:defRPr sz="2800"/>
            </a:lvl2pPr>
            <a:lvl3pPr marL="1371600" lvl="2" indent="-381000" algn="l">
              <a:lnSpc>
                <a:spcPct val="90000"/>
              </a:lnSpc>
              <a:spcBef>
                <a:spcPts val="500"/>
              </a:spcBef>
              <a:spcAft>
                <a:spcPts val="0"/>
              </a:spcAft>
              <a:buClr>
                <a:srgbClr val="3D3D3D"/>
              </a:buClr>
              <a:buSzPts val="2400"/>
              <a:buChar char="•"/>
              <a:defRPr sz="2400"/>
            </a:lvl3pPr>
            <a:lvl4pPr marL="1828800" lvl="3" indent="-355600" algn="l">
              <a:lnSpc>
                <a:spcPct val="90000"/>
              </a:lnSpc>
              <a:spcBef>
                <a:spcPts val="500"/>
              </a:spcBef>
              <a:spcAft>
                <a:spcPts val="0"/>
              </a:spcAft>
              <a:buClr>
                <a:srgbClr val="3D3D3D"/>
              </a:buClr>
              <a:buSzPts val="2000"/>
              <a:buChar char="•"/>
              <a:defRPr sz="2000"/>
            </a:lvl4pPr>
            <a:lvl5pPr marL="2286000" lvl="4" indent="-355600" algn="l">
              <a:lnSpc>
                <a:spcPct val="90000"/>
              </a:lnSpc>
              <a:spcBef>
                <a:spcPts val="500"/>
              </a:spcBef>
              <a:spcAft>
                <a:spcPts val="0"/>
              </a:spcAft>
              <a:buClr>
                <a:srgbClr val="3D3D3D"/>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D3D"/>
              </a:buClr>
              <a:buSzPts val="1600"/>
              <a:buNone/>
              <a:defRPr sz="1600"/>
            </a:lvl1pPr>
            <a:lvl2pPr marL="914400" lvl="1" indent="-228600" algn="l">
              <a:lnSpc>
                <a:spcPct val="90000"/>
              </a:lnSpc>
              <a:spcBef>
                <a:spcPts val="500"/>
              </a:spcBef>
              <a:spcAft>
                <a:spcPts val="0"/>
              </a:spcAft>
              <a:buClr>
                <a:srgbClr val="3D3D3D"/>
              </a:buClr>
              <a:buSzPts val="1400"/>
              <a:buNone/>
              <a:defRPr sz="1400"/>
            </a:lvl2pPr>
            <a:lvl3pPr marL="1371600" lvl="2" indent="-228600" algn="l">
              <a:lnSpc>
                <a:spcPct val="90000"/>
              </a:lnSpc>
              <a:spcBef>
                <a:spcPts val="500"/>
              </a:spcBef>
              <a:spcAft>
                <a:spcPts val="0"/>
              </a:spcAft>
              <a:buClr>
                <a:srgbClr val="3D3D3D"/>
              </a:buClr>
              <a:buSzPts val="1200"/>
              <a:buNone/>
              <a:defRPr sz="1200"/>
            </a:lvl3pPr>
            <a:lvl4pPr marL="1828800" lvl="3" indent="-228600" algn="l">
              <a:lnSpc>
                <a:spcPct val="90000"/>
              </a:lnSpc>
              <a:spcBef>
                <a:spcPts val="500"/>
              </a:spcBef>
              <a:spcAft>
                <a:spcPts val="0"/>
              </a:spcAft>
              <a:buClr>
                <a:srgbClr val="3D3D3D"/>
              </a:buClr>
              <a:buSzPts val="1000"/>
              <a:buNone/>
              <a:defRPr sz="1000"/>
            </a:lvl4pPr>
            <a:lvl5pPr marL="2286000" lvl="4" indent="-228600" algn="l">
              <a:lnSpc>
                <a:spcPct val="90000"/>
              </a:lnSpc>
              <a:spcBef>
                <a:spcPts val="500"/>
              </a:spcBef>
              <a:spcAft>
                <a:spcPts val="0"/>
              </a:spcAft>
              <a:buClr>
                <a:srgbClr val="3D3D3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9000">
              <a:schemeClr val="lt1"/>
            </a:gs>
            <a:gs pos="100000">
              <a:schemeClr val="accent1"/>
            </a:gs>
          </a:gsLst>
          <a:lin ang="5400000" scaled="0"/>
        </a:gra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500"/>
              <a:buFont typeface="Gill Sans"/>
              <a:buNone/>
              <a:defRPr sz="3500" b="0" i="0" u="none" strike="noStrike" cap="none">
                <a:solidFill>
                  <a:schemeClr val="dk2"/>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3D3D3D"/>
              </a:buClr>
              <a:buSzPts val="2800"/>
              <a:buFont typeface="Arial"/>
              <a:buChar char="•"/>
              <a:defRPr sz="2800" b="0" i="0" u="none" strike="noStrike" cap="none">
                <a:solidFill>
                  <a:srgbClr val="3D3D3D"/>
                </a:solidFill>
                <a:latin typeface="Gill Sans"/>
                <a:ea typeface="Gill Sans"/>
                <a:cs typeface="Gill Sans"/>
                <a:sym typeface="Gill Sans"/>
              </a:defRPr>
            </a:lvl1pPr>
            <a:lvl2pPr marL="914400" marR="0" lvl="1" indent="-381000" algn="l" rtl="0">
              <a:lnSpc>
                <a:spcPct val="90000"/>
              </a:lnSpc>
              <a:spcBef>
                <a:spcPts val="500"/>
              </a:spcBef>
              <a:spcAft>
                <a:spcPts val="0"/>
              </a:spcAft>
              <a:buClr>
                <a:srgbClr val="3D3D3D"/>
              </a:buClr>
              <a:buSzPts val="2400"/>
              <a:buFont typeface="Arial"/>
              <a:buChar char="•"/>
              <a:defRPr sz="2400" b="0" i="0" u="none" strike="noStrike" cap="none">
                <a:solidFill>
                  <a:srgbClr val="3D3D3D"/>
                </a:solidFill>
                <a:latin typeface="Gill Sans"/>
                <a:ea typeface="Gill Sans"/>
                <a:cs typeface="Gill Sans"/>
                <a:sym typeface="Gill Sans"/>
              </a:defRPr>
            </a:lvl2pPr>
            <a:lvl3pPr marL="1371600" marR="0" lvl="2" indent="-355600" algn="l" rtl="0">
              <a:lnSpc>
                <a:spcPct val="90000"/>
              </a:lnSpc>
              <a:spcBef>
                <a:spcPts val="500"/>
              </a:spcBef>
              <a:spcAft>
                <a:spcPts val="0"/>
              </a:spcAft>
              <a:buClr>
                <a:srgbClr val="3D3D3D"/>
              </a:buClr>
              <a:buSzPts val="2000"/>
              <a:buFont typeface="Arial"/>
              <a:buChar char="•"/>
              <a:defRPr sz="2000" b="0" i="0" u="none" strike="noStrike" cap="none">
                <a:solidFill>
                  <a:srgbClr val="3D3D3D"/>
                </a:solidFill>
                <a:latin typeface="Gill Sans"/>
                <a:ea typeface="Gill Sans"/>
                <a:cs typeface="Gill Sans"/>
                <a:sym typeface="Gill Sans"/>
              </a:defRPr>
            </a:lvl3pPr>
            <a:lvl4pPr marL="1828800" marR="0" lvl="3" indent="-342900" algn="l" rtl="0">
              <a:lnSpc>
                <a:spcPct val="90000"/>
              </a:lnSpc>
              <a:spcBef>
                <a:spcPts val="500"/>
              </a:spcBef>
              <a:spcAft>
                <a:spcPts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4pPr>
            <a:lvl5pPr marL="2286000" marR="0" lvl="4" indent="-342900" algn="l" rtl="0">
              <a:lnSpc>
                <a:spcPct val="90000"/>
              </a:lnSpc>
              <a:spcBef>
                <a:spcPts val="500"/>
              </a:spcBef>
              <a:spcAft>
                <a:spcPts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2"/>
                </a:solidFill>
                <a:latin typeface="Gill Sans"/>
                <a:ea typeface="Gill Sans"/>
                <a:cs typeface="Gill Sans"/>
                <a:sym typeface="Gill Sans"/>
              </a:defRPr>
            </a:lvl1pPr>
            <a:lvl2pPr marL="0" marR="0" lvl="1" indent="0" algn="r" rtl="0">
              <a:spcBef>
                <a:spcPts val="0"/>
              </a:spcBef>
              <a:buNone/>
              <a:defRPr sz="1100" b="0" i="0" u="none" strike="noStrike" cap="none">
                <a:solidFill>
                  <a:schemeClr val="dk2"/>
                </a:solidFill>
                <a:latin typeface="Gill Sans"/>
                <a:ea typeface="Gill Sans"/>
                <a:cs typeface="Gill Sans"/>
                <a:sym typeface="Gill Sans"/>
              </a:defRPr>
            </a:lvl2pPr>
            <a:lvl3pPr marL="0" marR="0" lvl="2" indent="0" algn="r" rtl="0">
              <a:spcBef>
                <a:spcPts val="0"/>
              </a:spcBef>
              <a:buNone/>
              <a:defRPr sz="1100" b="0" i="0" u="none" strike="noStrike" cap="none">
                <a:solidFill>
                  <a:schemeClr val="dk2"/>
                </a:solidFill>
                <a:latin typeface="Gill Sans"/>
                <a:ea typeface="Gill Sans"/>
                <a:cs typeface="Gill Sans"/>
                <a:sym typeface="Gill Sans"/>
              </a:defRPr>
            </a:lvl3pPr>
            <a:lvl4pPr marL="0" marR="0" lvl="3" indent="0" algn="r" rtl="0">
              <a:spcBef>
                <a:spcPts val="0"/>
              </a:spcBef>
              <a:buNone/>
              <a:defRPr sz="1100" b="0" i="0" u="none" strike="noStrike" cap="none">
                <a:solidFill>
                  <a:schemeClr val="dk2"/>
                </a:solidFill>
                <a:latin typeface="Gill Sans"/>
                <a:ea typeface="Gill Sans"/>
                <a:cs typeface="Gill Sans"/>
                <a:sym typeface="Gill Sans"/>
              </a:defRPr>
            </a:lvl4pPr>
            <a:lvl5pPr marL="0" marR="0" lvl="4" indent="0" algn="r" rtl="0">
              <a:spcBef>
                <a:spcPts val="0"/>
              </a:spcBef>
              <a:buNone/>
              <a:defRPr sz="1100" b="0" i="0" u="none" strike="noStrike" cap="none">
                <a:solidFill>
                  <a:schemeClr val="dk2"/>
                </a:solidFill>
                <a:latin typeface="Gill Sans"/>
                <a:ea typeface="Gill Sans"/>
                <a:cs typeface="Gill Sans"/>
                <a:sym typeface="Gill Sans"/>
              </a:defRPr>
            </a:lvl5pPr>
            <a:lvl6pPr marL="0" marR="0" lvl="5" indent="0" algn="r" rtl="0">
              <a:spcBef>
                <a:spcPts val="0"/>
              </a:spcBef>
              <a:buNone/>
              <a:defRPr sz="1100" b="0" i="0" u="none" strike="noStrike" cap="none">
                <a:solidFill>
                  <a:schemeClr val="dk2"/>
                </a:solidFill>
                <a:latin typeface="Gill Sans"/>
                <a:ea typeface="Gill Sans"/>
                <a:cs typeface="Gill Sans"/>
                <a:sym typeface="Gill Sans"/>
              </a:defRPr>
            </a:lvl6pPr>
            <a:lvl7pPr marL="0" marR="0" lvl="6" indent="0" algn="r" rtl="0">
              <a:spcBef>
                <a:spcPts val="0"/>
              </a:spcBef>
              <a:buNone/>
              <a:defRPr sz="1100" b="0" i="0" u="none" strike="noStrike" cap="none">
                <a:solidFill>
                  <a:schemeClr val="dk2"/>
                </a:solidFill>
                <a:latin typeface="Gill Sans"/>
                <a:ea typeface="Gill Sans"/>
                <a:cs typeface="Gill Sans"/>
                <a:sym typeface="Gill Sans"/>
              </a:defRPr>
            </a:lvl7pPr>
            <a:lvl8pPr marL="0" marR="0" lvl="7" indent="0" algn="r" rtl="0">
              <a:spcBef>
                <a:spcPts val="0"/>
              </a:spcBef>
              <a:buNone/>
              <a:defRPr sz="1100" b="0" i="0" u="none" strike="noStrike" cap="none">
                <a:solidFill>
                  <a:schemeClr val="dk2"/>
                </a:solidFill>
                <a:latin typeface="Gill Sans"/>
                <a:ea typeface="Gill Sans"/>
                <a:cs typeface="Gill Sans"/>
                <a:sym typeface="Gill Sans"/>
              </a:defRPr>
            </a:lvl8pPr>
            <a:lvl9pPr marL="0" marR="0" lvl="8" indent="0" algn="r" rtl="0">
              <a:spcBef>
                <a:spcPts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5.svg"/><Relationship Id="rId21" Type="http://schemas.openxmlformats.org/officeDocument/2006/relationships/image" Target="../media/image37.svg"/><Relationship Id="rId34" Type="http://schemas.openxmlformats.org/officeDocument/2006/relationships/image" Target="../media/image50.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svg"/><Relationship Id="rId33" Type="http://schemas.openxmlformats.org/officeDocument/2006/relationships/image" Target="../media/image49.svg"/><Relationship Id="rId38" Type="http://schemas.openxmlformats.org/officeDocument/2006/relationships/image" Target="../media/image54.png"/><Relationship Id="rId2" Type="http://schemas.openxmlformats.org/officeDocument/2006/relationships/slideLayout" Target="../slideLayouts/slideLayout2.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svg"/><Relationship Id="rId1" Type="http://schemas.openxmlformats.org/officeDocument/2006/relationships/tags" Target="../tags/tag1.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sv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svg"/><Relationship Id="rId31" Type="http://schemas.openxmlformats.org/officeDocument/2006/relationships/image" Target="../media/image47.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svg"/><Relationship Id="rId30" Type="http://schemas.openxmlformats.org/officeDocument/2006/relationships/image" Target="../media/image46.png"/><Relationship Id="rId35" Type="http://schemas.openxmlformats.org/officeDocument/2006/relationships/image" Target="../media/image51.svg"/><Relationship Id="rId8" Type="http://schemas.openxmlformats.org/officeDocument/2006/relationships/image" Target="../media/image24.png"/><Relationship Id="rId3"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86.png"/><Relationship Id="rId4" Type="http://schemas.openxmlformats.org/officeDocument/2006/relationships/image" Target="../media/image85.jp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mailto:htarekegn@savechildren.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hyperlink" Target="https://nbi.iisd.org/report/climate-resilient-landscapes-in-ghana/" TargetMode="External"/><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s://nbi.iisd.org/report/climate-smart-agriculture-ethiopi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mailto:lcasier@iisd.org" TargetMode="External"/><Relationship Id="rId7"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s://nbi.iisd.org/" TargetMode="External"/><Relationship Id="rId5" Type="http://schemas.openxmlformats.org/officeDocument/2006/relationships/hyperlink" Target="mailto:nathalia.nino@ke-srl.com" TargetMode="External"/><Relationship Id="rId4" Type="http://schemas.openxmlformats.org/officeDocument/2006/relationships/hyperlink" Target="mailto:tamene.taye@savethechildren.org" TargetMode="External"/><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ctrTitle" idx="4294967295"/>
          </p:nvPr>
        </p:nvSpPr>
        <p:spPr>
          <a:xfrm>
            <a:off x="0" y="930388"/>
            <a:ext cx="12192000" cy="2866161"/>
          </a:xfrm>
          <a:prstGeom prst="rect">
            <a:avLst/>
          </a:prstGeom>
          <a:noFill/>
          <a:ln>
            <a:noFill/>
          </a:ln>
        </p:spPr>
        <p:txBody>
          <a:bodyPr spcFirstLastPara="1" wrap="square" lIns="91425" tIns="45700" rIns="91425" bIns="45700" anchor="ctr" anchorCtr="0">
            <a:noAutofit/>
          </a:bodyPr>
          <a:lstStyle/>
          <a:p>
            <a:pPr>
              <a:buSzPts val="4000"/>
            </a:pPr>
            <a:br>
              <a:rPr lang="en-US" sz="3200" b="1" dirty="0"/>
            </a:br>
            <a:r>
              <a:rPr lang="en-US" sz="3200" b="1" dirty="0"/>
              <a:t>Forum: </a:t>
            </a:r>
            <a:r>
              <a:rPr lang="en-US" sz="2800" b="1" dirty="0"/>
              <a:t>Agricultural Resilience and Nutrition </a:t>
            </a:r>
            <a:br>
              <a:rPr lang="en-US" sz="2800" b="1" dirty="0"/>
            </a:br>
            <a:br>
              <a:rPr lang="en-US" sz="2400" b="1" dirty="0"/>
            </a:br>
            <a:r>
              <a:rPr lang="en-US" sz="2400" b="1" dirty="0">
                <a:solidFill>
                  <a:schemeClr val="accent2"/>
                </a:solidFill>
              </a:rPr>
              <a:t>Session 3:  </a:t>
            </a:r>
            <a:r>
              <a:rPr lang="en-US" sz="2400" dirty="0">
                <a:solidFill>
                  <a:srgbClr val="2B94AB"/>
                </a:solidFill>
                <a:latin typeface="Georgia" panose="02040502050405020303" pitchFamily="18" charset="0"/>
              </a:rPr>
              <a:t>Addressing Climate Change and Nutrition </a:t>
            </a:r>
            <a:br>
              <a:rPr lang="en-US" sz="2400" dirty="0">
                <a:solidFill>
                  <a:srgbClr val="2B94AB"/>
                </a:solidFill>
                <a:latin typeface="Georgia" panose="02040502050405020303" pitchFamily="18" charset="0"/>
              </a:rPr>
            </a:br>
            <a:r>
              <a:rPr lang="en-US" sz="2400" dirty="0">
                <a:solidFill>
                  <a:srgbClr val="2B94AB"/>
                </a:solidFill>
                <a:latin typeface="Georgia" panose="02040502050405020303" pitchFamily="18" charset="0"/>
              </a:rPr>
              <a:t>for Improving Health Outcomes</a:t>
            </a:r>
            <a:br>
              <a:rPr lang="en-US" sz="2400" dirty="0">
                <a:solidFill>
                  <a:srgbClr val="2B94AB"/>
                </a:solidFill>
                <a:latin typeface="Georgia" panose="02040502050405020303" pitchFamily="18" charset="0"/>
              </a:rPr>
            </a:br>
            <a:br>
              <a:rPr lang="en-US" sz="2400" b="1" dirty="0">
                <a:solidFill>
                  <a:schemeClr val="accent2"/>
                </a:solidFill>
              </a:rPr>
            </a:br>
            <a:r>
              <a:rPr lang="en-US" sz="2400" dirty="0">
                <a:solidFill>
                  <a:schemeClr val="accent2"/>
                </a:solidFill>
              </a:rPr>
              <a:t>January 23, 2025</a:t>
            </a:r>
            <a:endParaRPr sz="2400" dirty="0">
              <a:solidFill>
                <a:schemeClr val="accent2"/>
              </a:solidFill>
            </a:endParaRPr>
          </a:p>
        </p:txBody>
      </p:sp>
      <p:sp>
        <p:nvSpPr>
          <p:cNvPr id="195" name="Google Shape;195;p1"/>
          <p:cNvSpPr txBox="1">
            <a:spLocks noGrp="1"/>
          </p:cNvSpPr>
          <p:nvPr>
            <p:ph type="subTitle" idx="4294967295"/>
          </p:nvPr>
        </p:nvSpPr>
        <p:spPr>
          <a:xfrm>
            <a:off x="393405" y="3744878"/>
            <a:ext cx="10969813" cy="23027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D3D3D"/>
              </a:buClr>
              <a:buSzPts val="2000"/>
              <a:buNone/>
            </a:pPr>
            <a:r>
              <a:rPr lang="en-US" sz="2000" b="1" dirty="0">
                <a:solidFill>
                  <a:schemeClr val="tx1"/>
                </a:solidFill>
              </a:rPr>
              <a:t>Hosted by</a:t>
            </a:r>
            <a:r>
              <a:rPr lang="en-US" sz="2000" dirty="0">
                <a:solidFill>
                  <a:schemeClr val="tx1"/>
                </a:solidFill>
              </a:rPr>
              <a:t>: </a:t>
            </a:r>
            <a:br>
              <a:rPr lang="en-US" sz="2000" dirty="0">
                <a:solidFill>
                  <a:schemeClr val="tx1"/>
                </a:solidFill>
              </a:rPr>
            </a:br>
            <a:r>
              <a:rPr lang="en-US" sz="2000" dirty="0">
                <a:solidFill>
                  <a:schemeClr val="tx1"/>
                </a:solidFill>
              </a:rPr>
              <a:t>The Child Health Task Force and Children Environmental Collaborative, UNICEF, Global Communities, Save the Children</a:t>
            </a:r>
          </a:p>
          <a:p>
            <a:pPr marL="0" lvl="0" indent="0" algn="l" rtl="0">
              <a:lnSpc>
                <a:spcPct val="100000"/>
              </a:lnSpc>
              <a:spcBef>
                <a:spcPts val="0"/>
              </a:spcBef>
              <a:spcAft>
                <a:spcPts val="0"/>
              </a:spcAft>
              <a:buClr>
                <a:srgbClr val="3D3D3D"/>
              </a:buClr>
              <a:buSzPts val="2000"/>
              <a:buNone/>
            </a:pPr>
            <a:endParaRPr lang="en-US" sz="2400" dirty="0">
              <a:solidFill>
                <a:schemeClr val="tx1"/>
              </a:solidFill>
            </a:endParaRPr>
          </a:p>
        </p:txBody>
      </p:sp>
      <p:pic>
        <p:nvPicPr>
          <p:cNvPr id="3" name="Picture 2">
            <a:extLst>
              <a:ext uri="{FF2B5EF4-FFF2-40B4-BE49-F238E27FC236}">
                <a16:creationId xmlns:a16="http://schemas.microsoft.com/office/drawing/2014/main" id="{B5F391CE-8CCF-3496-8A14-014075CCE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8" t="59724" r="52594"/>
          <a:stretch/>
        </p:blipFill>
        <p:spPr bwMode="auto">
          <a:xfrm>
            <a:off x="2223773" y="4896254"/>
            <a:ext cx="4613097" cy="1031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EFF1190-5181-C3ED-4070-370FE2F1CE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08" r="49216" b="41008"/>
          <a:stretch/>
        </p:blipFill>
        <p:spPr bwMode="auto">
          <a:xfrm>
            <a:off x="8793126" y="-8173"/>
            <a:ext cx="3232122" cy="1108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0A19D24-1404-7DE6-AE2D-2766DCB875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3" t="8873" r="86710" b="41008"/>
          <a:stretch/>
        </p:blipFill>
        <p:spPr bwMode="auto">
          <a:xfrm>
            <a:off x="80010" y="0"/>
            <a:ext cx="155779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2E435D7-579D-7760-CB6B-E6A5400EDE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15" t="59724"/>
          <a:stretch/>
        </p:blipFill>
        <p:spPr bwMode="auto">
          <a:xfrm>
            <a:off x="6918441" y="4896254"/>
            <a:ext cx="3049786" cy="10313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E833CD-A4AA-37CE-F45A-7606D7305922}"/>
              </a:ext>
            </a:extLst>
          </p:cNvPr>
          <p:cNvSpPr/>
          <p:nvPr/>
        </p:nvSpPr>
        <p:spPr>
          <a:xfrm>
            <a:off x="2537632" y="830416"/>
            <a:ext cx="7116735" cy="6032340"/>
          </a:xfrm>
          <a:prstGeom prst="rect">
            <a:avLst/>
          </a:prstGeom>
          <a:solidFill>
            <a:schemeClr val="accent4">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E89A63C-E9DF-BA6F-AF1D-36AB95F2C144}"/>
              </a:ext>
            </a:extLst>
          </p:cNvPr>
          <p:cNvGrpSpPr/>
          <p:nvPr/>
        </p:nvGrpSpPr>
        <p:grpSpPr>
          <a:xfrm>
            <a:off x="4111923" y="1029758"/>
            <a:ext cx="3995195" cy="958875"/>
            <a:chOff x="3396576" y="4906357"/>
            <a:chExt cx="2731274" cy="655525"/>
          </a:xfrm>
        </p:grpSpPr>
        <p:sp>
          <p:nvSpPr>
            <p:cNvPr id="7" name="Rounded Rectangle 6">
              <a:extLst>
                <a:ext uri="{FF2B5EF4-FFF2-40B4-BE49-F238E27FC236}">
                  <a16:creationId xmlns:a16="http://schemas.microsoft.com/office/drawing/2014/main" id="{560F01A2-A07C-D57D-1F8B-3CF6406454A7}"/>
                </a:ext>
              </a:extLst>
            </p:cNvPr>
            <p:cNvSpPr/>
            <p:nvPr/>
          </p:nvSpPr>
          <p:spPr>
            <a:xfrm>
              <a:off x="3396576" y="4906357"/>
              <a:ext cx="2731274" cy="655525"/>
            </a:xfrm>
            <a:prstGeom prst="roundRect">
              <a:avLst/>
            </a:prstGeom>
            <a:solidFill>
              <a:srgbClr val="F36B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2400"/>
            </a:p>
          </p:txBody>
        </p:sp>
        <p:sp>
          <p:nvSpPr>
            <p:cNvPr id="8" name="Rounded Rectangle 4">
              <a:extLst>
                <a:ext uri="{FF2B5EF4-FFF2-40B4-BE49-F238E27FC236}">
                  <a16:creationId xmlns:a16="http://schemas.microsoft.com/office/drawing/2014/main" id="{84DACED9-C9E5-F4A9-00C3-7F96DED087F9}"/>
                </a:ext>
              </a:extLst>
            </p:cNvPr>
            <p:cNvSpPr txBox="1"/>
            <p:nvPr/>
          </p:nvSpPr>
          <p:spPr>
            <a:xfrm>
              <a:off x="3428576" y="4938357"/>
              <a:ext cx="2667274" cy="591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2400" b="0" kern="1200"/>
                <a:t>Improved maternal and child nutrition</a:t>
              </a:r>
            </a:p>
          </p:txBody>
        </p:sp>
      </p:grpSp>
      <p:sp>
        <p:nvSpPr>
          <p:cNvPr id="3" name="Down Arrow 2">
            <a:extLst>
              <a:ext uri="{FF2B5EF4-FFF2-40B4-BE49-F238E27FC236}">
                <a16:creationId xmlns:a16="http://schemas.microsoft.com/office/drawing/2014/main" id="{7AAE7E0E-521F-DAD9-946D-697A857442CA}"/>
              </a:ext>
            </a:extLst>
          </p:cNvPr>
          <p:cNvSpPr/>
          <p:nvPr/>
        </p:nvSpPr>
        <p:spPr>
          <a:xfrm rot="10800000">
            <a:off x="5298660" y="1953845"/>
            <a:ext cx="1661985" cy="762441"/>
          </a:xfrm>
          <a:prstGeom prst="downArrow">
            <a:avLst/>
          </a:prstGeom>
          <a:solidFill>
            <a:srgbClr val="00A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5453C38-0813-DE23-6F9B-C9A148A385CC}"/>
              </a:ext>
            </a:extLst>
          </p:cNvPr>
          <p:cNvGrpSpPr/>
          <p:nvPr/>
        </p:nvGrpSpPr>
        <p:grpSpPr>
          <a:xfrm>
            <a:off x="2567140" y="2108093"/>
            <a:ext cx="6831457" cy="4014788"/>
            <a:chOff x="2876254" y="1026192"/>
            <a:chExt cx="6831457" cy="4014788"/>
          </a:xfrm>
        </p:grpSpPr>
        <p:sp>
          <p:nvSpPr>
            <p:cNvPr id="5" name="Oval 4">
              <a:extLst>
                <a:ext uri="{FF2B5EF4-FFF2-40B4-BE49-F238E27FC236}">
                  <a16:creationId xmlns:a16="http://schemas.microsoft.com/office/drawing/2014/main" id="{D65C4C9B-A71E-F10C-AD96-A92B36C8F0AB}"/>
                </a:ext>
              </a:extLst>
            </p:cNvPr>
            <p:cNvSpPr/>
            <p:nvPr/>
          </p:nvSpPr>
          <p:spPr>
            <a:xfrm>
              <a:off x="5763168" y="1096438"/>
              <a:ext cx="3944543" cy="3944542"/>
            </a:xfrm>
            <a:prstGeom prst="ellipse">
              <a:avLst/>
            </a:prstGeom>
            <a:solidFill>
              <a:srgbClr val="00ADE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Adaptation</a:t>
              </a:r>
            </a:p>
          </p:txBody>
        </p:sp>
        <p:sp>
          <p:nvSpPr>
            <p:cNvPr id="6" name="Oval 5">
              <a:extLst>
                <a:ext uri="{FF2B5EF4-FFF2-40B4-BE49-F238E27FC236}">
                  <a16:creationId xmlns:a16="http://schemas.microsoft.com/office/drawing/2014/main" id="{3639659C-B63B-F68E-6E34-DFC1F2089F86}"/>
                </a:ext>
              </a:extLst>
            </p:cNvPr>
            <p:cNvSpPr/>
            <p:nvPr/>
          </p:nvSpPr>
          <p:spPr>
            <a:xfrm>
              <a:off x="2876254" y="1026192"/>
              <a:ext cx="3944543" cy="3944542"/>
            </a:xfrm>
            <a:prstGeom prst="ellipse">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Mitigation</a:t>
              </a:r>
            </a:p>
          </p:txBody>
        </p:sp>
        <p:pic>
          <p:nvPicPr>
            <p:cNvPr id="27" name="Graphic 26" descr="Radioactive with solid fill">
              <a:extLst>
                <a:ext uri="{FF2B5EF4-FFF2-40B4-BE49-F238E27FC236}">
                  <a16:creationId xmlns:a16="http://schemas.microsoft.com/office/drawing/2014/main" id="{906C707B-E567-1890-51D5-EF6347A3B7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1206" y="2001110"/>
              <a:ext cx="682782" cy="682782"/>
            </a:xfrm>
            <a:prstGeom prst="rect">
              <a:avLst/>
            </a:prstGeom>
          </p:spPr>
        </p:pic>
        <p:pic>
          <p:nvPicPr>
            <p:cNvPr id="29" name="Graphic 28" descr="Truck with solid fill">
              <a:extLst>
                <a:ext uri="{FF2B5EF4-FFF2-40B4-BE49-F238E27FC236}">
                  <a16:creationId xmlns:a16="http://schemas.microsoft.com/office/drawing/2014/main" id="{C0BA6ECD-27E4-0ADD-2D70-205BCB9EF0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2598" y="3605355"/>
              <a:ext cx="682782" cy="682782"/>
            </a:xfrm>
            <a:prstGeom prst="rect">
              <a:avLst/>
            </a:prstGeom>
          </p:spPr>
        </p:pic>
        <p:pic>
          <p:nvPicPr>
            <p:cNvPr id="31" name="Graphic 30" descr="Agriculture with solid fill">
              <a:extLst>
                <a:ext uri="{FF2B5EF4-FFF2-40B4-BE49-F238E27FC236}">
                  <a16:creationId xmlns:a16="http://schemas.microsoft.com/office/drawing/2014/main" id="{D9B24BA7-4EB8-AF57-27F3-43989FC604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4911" y="1249560"/>
              <a:ext cx="682782" cy="682782"/>
            </a:xfrm>
            <a:prstGeom prst="rect">
              <a:avLst/>
            </a:prstGeom>
          </p:spPr>
        </p:pic>
        <p:pic>
          <p:nvPicPr>
            <p:cNvPr id="33" name="Graphic 32" descr="Farmer female with solid fill">
              <a:extLst>
                <a:ext uri="{FF2B5EF4-FFF2-40B4-BE49-F238E27FC236}">
                  <a16:creationId xmlns:a16="http://schemas.microsoft.com/office/drawing/2014/main" id="{1D461190-054D-A000-C749-B26901655F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38659" y="3370812"/>
              <a:ext cx="682782" cy="682782"/>
            </a:xfrm>
            <a:prstGeom prst="rect">
              <a:avLst/>
            </a:prstGeom>
          </p:spPr>
        </p:pic>
        <p:pic>
          <p:nvPicPr>
            <p:cNvPr id="35" name="Graphic 34" descr="Seeds with solid fill">
              <a:extLst>
                <a:ext uri="{FF2B5EF4-FFF2-40B4-BE49-F238E27FC236}">
                  <a16:creationId xmlns:a16="http://schemas.microsoft.com/office/drawing/2014/main" id="{5BB756FF-D2F3-E6B9-532E-E9BD443359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8674" y="1342956"/>
              <a:ext cx="682782" cy="682782"/>
            </a:xfrm>
            <a:prstGeom prst="rect">
              <a:avLst/>
            </a:prstGeom>
          </p:spPr>
        </p:pic>
        <p:pic>
          <p:nvPicPr>
            <p:cNvPr id="37" name="Graphic 36" descr="Crops with solid fill">
              <a:extLst>
                <a:ext uri="{FF2B5EF4-FFF2-40B4-BE49-F238E27FC236}">
                  <a16:creationId xmlns:a16="http://schemas.microsoft.com/office/drawing/2014/main" id="{296A2B58-AE81-E44D-B432-919760F3E3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39187" y="3533415"/>
              <a:ext cx="682782" cy="682782"/>
            </a:xfrm>
            <a:prstGeom prst="rect">
              <a:avLst/>
            </a:prstGeom>
          </p:spPr>
        </p:pic>
        <p:pic>
          <p:nvPicPr>
            <p:cNvPr id="39" name="Graphic 38" descr="Garbage with solid fill">
              <a:extLst>
                <a:ext uri="{FF2B5EF4-FFF2-40B4-BE49-F238E27FC236}">
                  <a16:creationId xmlns:a16="http://schemas.microsoft.com/office/drawing/2014/main" id="{2C8EEC7A-A6EA-6DD8-5399-8CDEA86CE50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47446" y="1192733"/>
              <a:ext cx="559374" cy="559374"/>
            </a:xfrm>
            <a:prstGeom prst="rect">
              <a:avLst/>
            </a:prstGeom>
          </p:spPr>
        </p:pic>
        <p:pic>
          <p:nvPicPr>
            <p:cNvPr id="41" name="Graphic 40" descr="Recycle with solid fill">
              <a:extLst>
                <a:ext uri="{FF2B5EF4-FFF2-40B4-BE49-F238E27FC236}">
                  <a16:creationId xmlns:a16="http://schemas.microsoft.com/office/drawing/2014/main" id="{85B5A213-816C-F116-3D11-0FC52A17949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94735" y="2020733"/>
              <a:ext cx="682782" cy="682782"/>
            </a:xfrm>
            <a:prstGeom prst="rect">
              <a:avLst/>
            </a:prstGeom>
          </p:spPr>
        </p:pic>
        <p:pic>
          <p:nvPicPr>
            <p:cNvPr id="45" name="Graphic 44" descr="GMO with solid fill">
              <a:extLst>
                <a:ext uri="{FF2B5EF4-FFF2-40B4-BE49-F238E27FC236}">
                  <a16:creationId xmlns:a16="http://schemas.microsoft.com/office/drawing/2014/main" id="{72218AEE-8912-30EB-2D49-CDC48ECB4F6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786913" y="2257003"/>
              <a:ext cx="682782" cy="682782"/>
            </a:xfrm>
            <a:prstGeom prst="rect">
              <a:avLst/>
            </a:prstGeom>
          </p:spPr>
        </p:pic>
        <p:pic>
          <p:nvPicPr>
            <p:cNvPr id="47" name="Graphic 46" descr="Compost with solid fill">
              <a:extLst>
                <a:ext uri="{FF2B5EF4-FFF2-40B4-BE49-F238E27FC236}">
                  <a16:creationId xmlns:a16="http://schemas.microsoft.com/office/drawing/2014/main" id="{C5829330-9D7B-3417-C361-ED067976D67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857942" y="1342956"/>
              <a:ext cx="682782" cy="682782"/>
            </a:xfrm>
            <a:prstGeom prst="rect">
              <a:avLst/>
            </a:prstGeom>
          </p:spPr>
        </p:pic>
        <p:pic>
          <p:nvPicPr>
            <p:cNvPr id="49" name="Graphic 48" descr="Fruit bowl with solid fill">
              <a:extLst>
                <a:ext uri="{FF2B5EF4-FFF2-40B4-BE49-F238E27FC236}">
                  <a16:creationId xmlns:a16="http://schemas.microsoft.com/office/drawing/2014/main" id="{0C5F250F-AEC1-13F7-F2E6-F88F474C5D9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979875" y="3461660"/>
              <a:ext cx="682782" cy="682782"/>
            </a:xfrm>
            <a:prstGeom prst="rect">
              <a:avLst/>
            </a:prstGeom>
          </p:spPr>
        </p:pic>
        <p:pic>
          <p:nvPicPr>
            <p:cNvPr id="51" name="Graphic 50" descr="Cow with solid fill">
              <a:extLst>
                <a:ext uri="{FF2B5EF4-FFF2-40B4-BE49-F238E27FC236}">
                  <a16:creationId xmlns:a16="http://schemas.microsoft.com/office/drawing/2014/main" id="{27DF6D3E-94C3-CBA5-3B70-2E31A0BEBF4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485742" y="4216197"/>
              <a:ext cx="682782" cy="682782"/>
            </a:xfrm>
            <a:prstGeom prst="rect">
              <a:avLst/>
            </a:prstGeom>
          </p:spPr>
        </p:pic>
        <p:pic>
          <p:nvPicPr>
            <p:cNvPr id="53" name="Graphic 52" descr="Neighborhood with solid fill">
              <a:extLst>
                <a:ext uri="{FF2B5EF4-FFF2-40B4-BE49-F238E27FC236}">
                  <a16:creationId xmlns:a16="http://schemas.microsoft.com/office/drawing/2014/main" id="{DA61FF1B-1B9F-0AB0-0855-1038A5804A0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921692" y="1502225"/>
              <a:ext cx="682782" cy="682782"/>
            </a:xfrm>
            <a:prstGeom prst="rect">
              <a:avLst/>
            </a:prstGeom>
          </p:spPr>
        </p:pic>
        <p:pic>
          <p:nvPicPr>
            <p:cNvPr id="55" name="Graphic 54" descr="Siren with solid fill">
              <a:extLst>
                <a:ext uri="{FF2B5EF4-FFF2-40B4-BE49-F238E27FC236}">
                  <a16:creationId xmlns:a16="http://schemas.microsoft.com/office/drawing/2014/main" id="{82457046-685E-5001-212E-3EFBA89C5BD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856814" y="2094216"/>
              <a:ext cx="682782" cy="682782"/>
            </a:xfrm>
            <a:prstGeom prst="rect">
              <a:avLst/>
            </a:prstGeom>
          </p:spPr>
        </p:pic>
        <p:pic>
          <p:nvPicPr>
            <p:cNvPr id="57" name="Graphic 56" descr="Wind Turbines with solid fill">
              <a:extLst>
                <a:ext uri="{FF2B5EF4-FFF2-40B4-BE49-F238E27FC236}">
                  <a16:creationId xmlns:a16="http://schemas.microsoft.com/office/drawing/2014/main" id="{85A48E43-F58B-6C87-4332-D5A56442287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125471" y="3029421"/>
              <a:ext cx="682782" cy="682782"/>
            </a:xfrm>
            <a:prstGeom prst="rect">
              <a:avLst/>
            </a:prstGeom>
          </p:spPr>
        </p:pic>
        <p:pic>
          <p:nvPicPr>
            <p:cNvPr id="59" name="Graphic 58" descr="Tree With Roots with solid fill">
              <a:extLst>
                <a:ext uri="{FF2B5EF4-FFF2-40B4-BE49-F238E27FC236}">
                  <a16:creationId xmlns:a16="http://schemas.microsoft.com/office/drawing/2014/main" id="{355534A1-712A-C2B7-0A76-6B56682D1347}"/>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951409" y="2637539"/>
              <a:ext cx="682782" cy="682782"/>
            </a:xfrm>
            <a:prstGeom prst="rect">
              <a:avLst/>
            </a:prstGeom>
          </p:spPr>
        </p:pic>
        <p:pic>
          <p:nvPicPr>
            <p:cNvPr id="63" name="Graphic 62" descr="Court with solid fill">
              <a:extLst>
                <a:ext uri="{FF2B5EF4-FFF2-40B4-BE49-F238E27FC236}">
                  <a16:creationId xmlns:a16="http://schemas.microsoft.com/office/drawing/2014/main" id="{C20F7F41-DCA5-F4D6-39C7-844BBDC3744B}"/>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900961" y="3269060"/>
              <a:ext cx="682782" cy="682782"/>
            </a:xfrm>
            <a:prstGeom prst="rect">
              <a:avLst/>
            </a:prstGeom>
          </p:spPr>
        </p:pic>
        <p:pic>
          <p:nvPicPr>
            <p:cNvPr id="65" name="Graphic 64" descr="Marker with solid fill">
              <a:extLst>
                <a:ext uri="{FF2B5EF4-FFF2-40B4-BE49-F238E27FC236}">
                  <a16:creationId xmlns:a16="http://schemas.microsoft.com/office/drawing/2014/main" id="{97700D86-29B8-0DD5-FEF0-00446872E0D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740360" y="3948716"/>
              <a:ext cx="682782" cy="682782"/>
            </a:xfrm>
            <a:prstGeom prst="rect">
              <a:avLst/>
            </a:prstGeom>
          </p:spPr>
        </p:pic>
      </p:grpSp>
      <p:sp>
        <p:nvSpPr>
          <p:cNvPr id="10" name="TextBox 9">
            <a:extLst>
              <a:ext uri="{FF2B5EF4-FFF2-40B4-BE49-F238E27FC236}">
                <a16:creationId xmlns:a16="http://schemas.microsoft.com/office/drawing/2014/main" id="{F99204FA-A1A7-F937-BCB9-DB85BB2A3D9D}"/>
              </a:ext>
            </a:extLst>
          </p:cNvPr>
          <p:cNvSpPr txBox="1"/>
          <p:nvPr/>
        </p:nvSpPr>
        <p:spPr>
          <a:xfrm>
            <a:off x="215071" y="1498500"/>
            <a:ext cx="2396022" cy="2554545"/>
          </a:xfrm>
          <a:prstGeom prst="rect">
            <a:avLst/>
          </a:prstGeom>
          <a:noFill/>
        </p:spPr>
        <p:txBody>
          <a:bodyPr wrap="square" rtlCol="0">
            <a:spAutoFit/>
          </a:bodyPr>
          <a:lstStyle/>
          <a:p>
            <a:r>
              <a:rPr lang="en-US" sz="2000" b="1" dirty="0"/>
              <a:t>Mitigation actions </a:t>
            </a:r>
            <a:r>
              <a:rPr lang="en-US" sz="2000" dirty="0"/>
              <a:t>that reduce the sources or enhance the sinks of greenhouse gases</a:t>
            </a:r>
            <a:br>
              <a:rPr lang="en-US" sz="2000" dirty="0"/>
            </a:br>
            <a:r>
              <a:rPr lang="en-US" sz="2000" dirty="0"/>
              <a:t>from systems that support nutrition</a:t>
            </a:r>
          </a:p>
        </p:txBody>
      </p:sp>
      <p:sp>
        <p:nvSpPr>
          <p:cNvPr id="11" name="TextBox 10">
            <a:extLst>
              <a:ext uri="{FF2B5EF4-FFF2-40B4-BE49-F238E27FC236}">
                <a16:creationId xmlns:a16="http://schemas.microsoft.com/office/drawing/2014/main" id="{87149DC2-0119-C327-908C-66264EE4899E}"/>
              </a:ext>
            </a:extLst>
          </p:cNvPr>
          <p:cNvSpPr txBox="1"/>
          <p:nvPr/>
        </p:nvSpPr>
        <p:spPr>
          <a:xfrm>
            <a:off x="10238482" y="815383"/>
            <a:ext cx="2076537" cy="3477875"/>
          </a:xfrm>
          <a:prstGeom prst="rect">
            <a:avLst/>
          </a:prstGeom>
          <a:noFill/>
        </p:spPr>
        <p:txBody>
          <a:bodyPr wrap="square" rtlCol="0">
            <a:spAutoFit/>
          </a:bodyPr>
          <a:lstStyle/>
          <a:p>
            <a:r>
              <a:rPr lang="en-US" sz="2000" b="1" dirty="0"/>
              <a:t>Adaptation actions</a:t>
            </a:r>
            <a:r>
              <a:rPr lang="en-US" sz="2000" dirty="0"/>
              <a:t> to moderate impacts of climate change on nutrition by reducing vulnerability and strengthening climate resilience</a:t>
            </a:r>
          </a:p>
        </p:txBody>
      </p:sp>
      <p:sp>
        <p:nvSpPr>
          <p:cNvPr id="12" name="TextBox 11">
            <a:extLst>
              <a:ext uri="{FF2B5EF4-FFF2-40B4-BE49-F238E27FC236}">
                <a16:creationId xmlns:a16="http://schemas.microsoft.com/office/drawing/2014/main" id="{8E49155F-3E15-1A72-B5EF-38C848E1DEDD}"/>
              </a:ext>
            </a:extLst>
          </p:cNvPr>
          <p:cNvSpPr txBox="1"/>
          <p:nvPr/>
        </p:nvSpPr>
        <p:spPr>
          <a:xfrm>
            <a:off x="2733614" y="6261986"/>
            <a:ext cx="6628749" cy="461665"/>
          </a:xfrm>
          <a:prstGeom prst="rect">
            <a:avLst/>
          </a:prstGeom>
          <a:solidFill>
            <a:srgbClr val="8F7194"/>
          </a:solidFill>
        </p:spPr>
        <p:txBody>
          <a:bodyPr wrap="square" rtlCol="0">
            <a:spAutoFit/>
          </a:bodyPr>
          <a:lstStyle/>
          <a:p>
            <a:pPr algn="ctr"/>
            <a:r>
              <a:rPr lang="en-US" sz="2400" dirty="0">
                <a:solidFill>
                  <a:schemeClr val="bg1"/>
                </a:solidFill>
              </a:rPr>
              <a:t>Governance</a:t>
            </a:r>
          </a:p>
        </p:txBody>
      </p:sp>
      <p:sp>
        <p:nvSpPr>
          <p:cNvPr id="14" name="TextBox 13">
            <a:extLst>
              <a:ext uri="{FF2B5EF4-FFF2-40B4-BE49-F238E27FC236}">
                <a16:creationId xmlns:a16="http://schemas.microsoft.com/office/drawing/2014/main" id="{E00BCC4F-5361-DE3B-5093-A95B73433E65}"/>
              </a:ext>
            </a:extLst>
          </p:cNvPr>
          <p:cNvSpPr txBox="1"/>
          <p:nvPr/>
        </p:nvSpPr>
        <p:spPr>
          <a:xfrm>
            <a:off x="9881060" y="4562809"/>
            <a:ext cx="2360498" cy="1938992"/>
          </a:xfrm>
          <a:prstGeom prst="rect">
            <a:avLst/>
          </a:prstGeom>
          <a:noFill/>
        </p:spPr>
        <p:txBody>
          <a:bodyPr wrap="square" rtlCol="0">
            <a:spAutoFit/>
          </a:bodyPr>
          <a:lstStyle/>
          <a:p>
            <a:r>
              <a:rPr lang="en-US" sz="2000" b="1" dirty="0"/>
              <a:t>Governance actions </a:t>
            </a:r>
            <a:r>
              <a:rPr lang="en-US" sz="2000" dirty="0"/>
              <a:t>that create an enabling environment for climate nutrition action </a:t>
            </a:r>
          </a:p>
        </p:txBody>
      </p:sp>
      <p:cxnSp>
        <p:nvCxnSpPr>
          <p:cNvPr id="16" name="Straight Arrow Connector 15">
            <a:extLst>
              <a:ext uri="{FF2B5EF4-FFF2-40B4-BE49-F238E27FC236}">
                <a16:creationId xmlns:a16="http://schemas.microsoft.com/office/drawing/2014/main" id="{32D8C69D-9624-437E-1CD9-3C22718BC310}"/>
              </a:ext>
            </a:extLst>
          </p:cNvPr>
          <p:cNvCxnSpPr>
            <a:cxnSpLocks/>
          </p:cNvCxnSpPr>
          <p:nvPr/>
        </p:nvCxnSpPr>
        <p:spPr>
          <a:xfrm>
            <a:off x="2374730" y="2296216"/>
            <a:ext cx="1922974" cy="1550370"/>
          </a:xfrm>
          <a:prstGeom prst="straightConnector1">
            <a:avLst/>
          </a:prstGeom>
          <a:ln w="57150">
            <a:solidFill>
              <a:srgbClr val="00ADE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15">
            <a:extLst>
              <a:ext uri="{FF2B5EF4-FFF2-40B4-BE49-F238E27FC236}">
                <a16:creationId xmlns:a16="http://schemas.microsoft.com/office/drawing/2014/main" id="{3C371752-DDC5-DCC8-156A-8803CAF0C63C}"/>
              </a:ext>
            </a:extLst>
          </p:cNvPr>
          <p:cNvCxnSpPr>
            <a:cxnSpLocks/>
          </p:cNvCxnSpPr>
          <p:nvPr/>
        </p:nvCxnSpPr>
        <p:spPr>
          <a:xfrm flipH="1">
            <a:off x="8278493" y="2075656"/>
            <a:ext cx="1970368" cy="1794989"/>
          </a:xfrm>
          <a:prstGeom prst="straightConnector1">
            <a:avLst/>
          </a:prstGeom>
          <a:ln w="57150">
            <a:solidFill>
              <a:srgbClr val="00ADE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15">
            <a:extLst>
              <a:ext uri="{FF2B5EF4-FFF2-40B4-BE49-F238E27FC236}">
                <a16:creationId xmlns:a16="http://schemas.microsoft.com/office/drawing/2014/main" id="{ED3B80D3-A6B2-725F-1F2D-C543B30A09AA}"/>
              </a:ext>
            </a:extLst>
          </p:cNvPr>
          <p:cNvCxnSpPr>
            <a:cxnSpLocks/>
          </p:cNvCxnSpPr>
          <p:nvPr/>
        </p:nvCxnSpPr>
        <p:spPr>
          <a:xfrm flipH="1">
            <a:off x="8107120" y="5686194"/>
            <a:ext cx="1563224" cy="483392"/>
          </a:xfrm>
          <a:prstGeom prst="straightConnector1">
            <a:avLst/>
          </a:prstGeom>
          <a:ln w="57150">
            <a:solidFill>
              <a:srgbClr val="00ADEE"/>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AEB52A1-4507-F1C7-5640-FEF14DE6B016}"/>
              </a:ext>
            </a:extLst>
          </p:cNvPr>
          <p:cNvSpPr txBox="1"/>
          <p:nvPr/>
        </p:nvSpPr>
        <p:spPr>
          <a:xfrm>
            <a:off x="200385" y="4460960"/>
            <a:ext cx="2283641" cy="2246769"/>
          </a:xfrm>
          <a:prstGeom prst="rect">
            <a:avLst/>
          </a:prstGeom>
          <a:noFill/>
        </p:spPr>
        <p:txBody>
          <a:bodyPr wrap="square" rtlCol="0">
            <a:spAutoFit/>
          </a:bodyPr>
          <a:lstStyle/>
          <a:p>
            <a:r>
              <a:rPr lang="en-US" sz="2000" b="1" dirty="0"/>
              <a:t>Synergies </a:t>
            </a:r>
            <a:r>
              <a:rPr lang="en-US" sz="2000" dirty="0"/>
              <a:t>simultaneously mitigate GHG emissions, adapt to climate change </a:t>
            </a:r>
            <a:r>
              <a:rPr lang="en-US" sz="2000" b="1" dirty="0"/>
              <a:t>and improve nutrition.</a:t>
            </a:r>
          </a:p>
        </p:txBody>
      </p:sp>
      <p:cxnSp>
        <p:nvCxnSpPr>
          <p:cNvPr id="52" name="Straight Arrow Connector 15">
            <a:extLst>
              <a:ext uri="{FF2B5EF4-FFF2-40B4-BE49-F238E27FC236}">
                <a16:creationId xmlns:a16="http://schemas.microsoft.com/office/drawing/2014/main" id="{6ACFBB7D-7396-9E66-F910-552ED24ACC0F}"/>
              </a:ext>
            </a:extLst>
          </p:cNvPr>
          <p:cNvCxnSpPr>
            <a:cxnSpLocks/>
          </p:cNvCxnSpPr>
          <p:nvPr/>
        </p:nvCxnSpPr>
        <p:spPr>
          <a:xfrm flipV="1">
            <a:off x="2148600" y="4197315"/>
            <a:ext cx="3666566" cy="1147488"/>
          </a:xfrm>
          <a:prstGeom prst="straightConnector1">
            <a:avLst/>
          </a:prstGeom>
          <a:ln w="57150">
            <a:solidFill>
              <a:srgbClr val="00ADEE"/>
            </a:solidFill>
            <a:tailEnd type="triangle"/>
          </a:ln>
        </p:spPr>
        <p:style>
          <a:lnRef idx="1">
            <a:schemeClr val="accent1"/>
          </a:lnRef>
          <a:fillRef idx="0">
            <a:schemeClr val="accent1"/>
          </a:fillRef>
          <a:effectRef idx="0">
            <a:schemeClr val="accent1"/>
          </a:effectRef>
          <a:fontRef idx="minor">
            <a:schemeClr val="tx1"/>
          </a:fontRef>
        </p:style>
      </p:cxnSp>
      <p:sp>
        <p:nvSpPr>
          <p:cNvPr id="18" name="Shape 79">
            <a:extLst>
              <a:ext uri="{FF2B5EF4-FFF2-40B4-BE49-F238E27FC236}">
                <a16:creationId xmlns:a16="http://schemas.microsoft.com/office/drawing/2014/main" id="{D669CBA6-1CB4-836F-9A50-9B4C044396AA}"/>
              </a:ext>
            </a:extLst>
          </p:cNvPr>
          <p:cNvSpPr/>
          <p:nvPr/>
        </p:nvSpPr>
        <p:spPr>
          <a:xfrm>
            <a:off x="312793" y="297514"/>
            <a:ext cx="11004745" cy="525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Climate nutrition action</a:t>
            </a:r>
          </a:p>
        </p:txBody>
      </p:sp>
    </p:spTree>
    <p:custDataLst>
      <p:tags r:id="rId1"/>
    </p:custDataLst>
    <p:extLst>
      <p:ext uri="{BB962C8B-B14F-4D97-AF65-F5344CB8AC3E}">
        <p14:creationId xmlns:p14="http://schemas.microsoft.com/office/powerpoint/2010/main" val="21172981"/>
      </p:ext>
    </p:extLst>
  </p:cSld>
  <p:clrMapOvr>
    <a:masterClrMapping/>
  </p:clrMapOvr>
  <mc:AlternateContent xmlns:mc="http://schemas.openxmlformats.org/markup-compatibility/2006" xmlns:p14="http://schemas.microsoft.com/office/powerpoint/2010/main">
    <mc:Choice Requires="p14">
      <p:transition spd="slow" p14:dur="2000" advTm="24222"/>
    </mc:Choice>
    <mc:Fallback xmlns="">
      <p:transition spd="slow" advTm="242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rengthening climate resilient agriculture in Nepal | Resource ...">
            <a:extLst>
              <a:ext uri="{FF2B5EF4-FFF2-40B4-BE49-F238E27FC236}">
                <a16:creationId xmlns:a16="http://schemas.microsoft.com/office/drawing/2014/main" id="{83BD6687-DD39-282E-C32C-195608AC7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040" y="1027039"/>
            <a:ext cx="4991498" cy="3314367"/>
          </a:xfrm>
          <a:prstGeom prst="rect">
            <a:avLst/>
          </a:prstGeom>
          <a:noFill/>
          <a:extLst>
            <a:ext uri="{909E8E84-426E-40DD-AFC4-6F175D3DCCD1}">
              <a14:hiddenFill xmlns:a14="http://schemas.microsoft.com/office/drawing/2010/main">
                <a:solidFill>
                  <a:srgbClr val="FFFFFF"/>
                </a:solidFill>
              </a14:hiddenFill>
            </a:ext>
          </a:extLst>
        </p:spPr>
      </p:pic>
      <p:sp>
        <p:nvSpPr>
          <p:cNvPr id="4" name="Shape 79">
            <a:extLst>
              <a:ext uri="{FF2B5EF4-FFF2-40B4-BE49-F238E27FC236}">
                <a16:creationId xmlns:a16="http://schemas.microsoft.com/office/drawing/2014/main" id="{721FB975-8096-493B-A851-55DDC7082E34}"/>
              </a:ext>
            </a:extLst>
          </p:cNvPr>
          <p:cNvSpPr/>
          <p:nvPr/>
        </p:nvSpPr>
        <p:spPr>
          <a:xfrm>
            <a:off x="312793" y="297514"/>
            <a:ext cx="11004745" cy="525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Climate nutrition adaptation actions  </a:t>
            </a:r>
          </a:p>
        </p:txBody>
      </p:sp>
      <p:sp>
        <p:nvSpPr>
          <p:cNvPr id="6" name="TextBox 5">
            <a:extLst>
              <a:ext uri="{FF2B5EF4-FFF2-40B4-BE49-F238E27FC236}">
                <a16:creationId xmlns:a16="http://schemas.microsoft.com/office/drawing/2014/main" id="{2276AE9E-C8E7-4A28-856E-88C3933F659D}"/>
              </a:ext>
            </a:extLst>
          </p:cNvPr>
          <p:cNvSpPr txBox="1"/>
          <p:nvPr/>
        </p:nvSpPr>
        <p:spPr>
          <a:xfrm>
            <a:off x="227166" y="1698954"/>
            <a:ext cx="5751582" cy="4462247"/>
          </a:xfrm>
          <a:prstGeom prst="rect">
            <a:avLst/>
          </a:prstGeom>
          <a:noFill/>
        </p:spPr>
        <p:txBody>
          <a:bodyPr wrap="square">
            <a:spAutoFit/>
          </a:bodyPr>
          <a:lstStyle/>
          <a:p>
            <a:pPr algn="l" fontAlgn="t">
              <a:lnSpc>
                <a:spcPct val="107000"/>
              </a:lnSpc>
              <a:spcBef>
                <a:spcPts val="600"/>
              </a:spcBef>
              <a:spcAft>
                <a:spcPts val="600"/>
              </a:spcAft>
              <a:tabLst>
                <a:tab pos="571500" algn="l"/>
              </a:tabLst>
            </a:pPr>
            <a:r>
              <a:rPr lang="en-GB" sz="2200" b="0" u="none" strike="noStrike" kern="100" dirty="0">
                <a:effectLst/>
                <a:latin typeface="Roboto" panose="02000000000000000000" pitchFamily="2" charset="0"/>
                <a:ea typeface="Roboto" panose="02000000000000000000" pitchFamily="2" charset="0"/>
                <a:cs typeface="Roboto" panose="02000000000000000000" pitchFamily="2" charset="0"/>
              </a:rPr>
              <a:t>Adapting </a:t>
            </a:r>
            <a:r>
              <a:rPr lang="en-GB" sz="2200" b="1" u="sng" strike="noStrike" kern="100" dirty="0">
                <a:effectLst/>
                <a:latin typeface="Roboto" panose="02000000000000000000" pitchFamily="2" charset="0"/>
                <a:ea typeface="Roboto" panose="02000000000000000000" pitchFamily="2" charset="0"/>
                <a:cs typeface="Roboto" panose="02000000000000000000" pitchFamily="2" charset="0"/>
              </a:rPr>
              <a:t>food systems </a:t>
            </a:r>
            <a:r>
              <a:rPr lang="en-GB" sz="2200" b="0" u="none" strike="noStrike" kern="100" dirty="0">
                <a:effectLst/>
                <a:latin typeface="Roboto" panose="02000000000000000000" pitchFamily="2" charset="0"/>
                <a:ea typeface="Roboto" panose="02000000000000000000" pitchFamily="2" charset="0"/>
                <a:cs typeface="Roboto" panose="02000000000000000000" pitchFamily="2" charset="0"/>
              </a:rPr>
              <a:t>to increase the availability of nutritious foods for children through climate-adaptive and resilient food supply chains. </a:t>
            </a:r>
          </a:p>
          <a:p>
            <a:pPr algn="l" fontAlgn="t">
              <a:lnSpc>
                <a:spcPct val="107000"/>
              </a:lnSpc>
              <a:spcBef>
                <a:spcPts val="600"/>
              </a:spcBef>
              <a:spcAft>
                <a:spcPts val="600"/>
              </a:spcAft>
              <a:tabLst>
                <a:tab pos="571500" algn="l"/>
              </a:tabLst>
            </a:pPr>
            <a:r>
              <a:rPr lang="en-GB" sz="2000" i="1" kern="100" dirty="0">
                <a:latin typeface="Roboto" panose="02000000000000000000" pitchFamily="2" charset="0"/>
                <a:ea typeface="Roboto" panose="02000000000000000000" pitchFamily="2" charset="0"/>
                <a:cs typeface="Roboto" panose="02000000000000000000" pitchFamily="2" charset="0"/>
              </a:rPr>
              <a:t>e.g. </a:t>
            </a:r>
            <a:endParaRPr lang="en-GB" sz="2000" b="0" i="1" u="none" strike="noStrike" kern="100" dirty="0">
              <a:effectLst/>
              <a:latin typeface="Roboto" panose="02000000000000000000" pitchFamily="2" charset="0"/>
              <a:ea typeface="Roboto" panose="02000000000000000000" pitchFamily="2" charset="0"/>
              <a:cs typeface="Roboto" panose="02000000000000000000" pitchFamily="2" charset="0"/>
            </a:endParaRPr>
          </a:p>
          <a:p>
            <a:pPr algn="l" fontAlgn="t">
              <a:lnSpc>
                <a:spcPct val="107000"/>
              </a:lnSpc>
              <a:spcBef>
                <a:spcPts val="600"/>
              </a:spcBef>
              <a:spcAft>
                <a:spcPts val="600"/>
              </a:spcAft>
              <a:tabLst>
                <a:tab pos="571500" algn="l"/>
              </a:tabLst>
            </a:pPr>
            <a:r>
              <a:rPr lang="en-GB" sz="2000" i="1" kern="100" dirty="0">
                <a:latin typeface="Roboto" panose="02000000000000000000" pitchFamily="2" charset="0"/>
                <a:ea typeface="Roboto" panose="02000000000000000000" pitchFamily="2" charset="0"/>
                <a:cs typeface="Roboto" panose="02000000000000000000" pitchFamily="2" charset="0"/>
              </a:rPr>
              <a:t>Using climate smart agriculture in the local production of </a:t>
            </a:r>
            <a:r>
              <a:rPr lang="en-GB" sz="2000" b="0" i="1" u="none" strike="noStrike" kern="100" dirty="0">
                <a:effectLst/>
                <a:latin typeface="Roboto" panose="02000000000000000000" pitchFamily="2" charset="0"/>
                <a:ea typeface="Roboto" panose="02000000000000000000" pitchFamily="2" charset="0"/>
                <a:cs typeface="Roboto" panose="02000000000000000000" pitchFamily="2" charset="0"/>
              </a:rPr>
              <a:t>nutritious, safe, affordable, sustainable foods for children.</a:t>
            </a:r>
            <a:endParaRPr lang="en-GB" sz="2000" i="1" kern="100" dirty="0">
              <a:latin typeface="Roboto" panose="02000000000000000000" pitchFamily="2" charset="0"/>
              <a:ea typeface="Roboto" panose="02000000000000000000" pitchFamily="2" charset="0"/>
              <a:cs typeface="Roboto" panose="02000000000000000000" pitchFamily="2" charset="0"/>
            </a:endParaRPr>
          </a:p>
          <a:p>
            <a:pPr algn="l" fontAlgn="t">
              <a:lnSpc>
                <a:spcPct val="107000"/>
              </a:lnSpc>
              <a:spcBef>
                <a:spcPts val="600"/>
              </a:spcBef>
              <a:spcAft>
                <a:spcPts val="600"/>
              </a:spcAft>
              <a:tabLst>
                <a:tab pos="571500" algn="l"/>
              </a:tabLst>
            </a:pPr>
            <a:r>
              <a:rPr lang="en-GB" sz="2000" b="0" i="1" u="none" strike="noStrike" kern="100" dirty="0">
                <a:effectLst/>
                <a:latin typeface="Roboto" panose="02000000000000000000" pitchFamily="2" charset="0"/>
                <a:ea typeface="Roboto" panose="02000000000000000000" pitchFamily="2" charset="0"/>
                <a:cs typeface="Roboto" panose="02000000000000000000" pitchFamily="2" charset="0"/>
              </a:rPr>
              <a:t>Social marketing of these foods.</a:t>
            </a:r>
          </a:p>
          <a:p>
            <a:pPr algn="l" fontAlgn="t">
              <a:lnSpc>
                <a:spcPct val="107000"/>
              </a:lnSpc>
              <a:spcBef>
                <a:spcPts val="600"/>
              </a:spcBef>
              <a:spcAft>
                <a:spcPts val="600"/>
              </a:spcAft>
              <a:tabLst>
                <a:tab pos="571500" algn="l"/>
              </a:tabLst>
            </a:pPr>
            <a:r>
              <a:rPr lang="en-GB" sz="2000" b="0" i="1" u="none" strike="noStrike" kern="100" dirty="0">
                <a:effectLst/>
                <a:latin typeface="Roboto" panose="02000000000000000000" pitchFamily="2" charset="0"/>
                <a:ea typeface="Roboto" panose="02000000000000000000" pitchFamily="2" charset="0"/>
                <a:cs typeface="Roboto" panose="02000000000000000000" pitchFamily="2" charset="0"/>
              </a:rPr>
              <a:t>Large scale food fortification of staple foods using climate resilient food supply chains.</a:t>
            </a:r>
          </a:p>
        </p:txBody>
      </p:sp>
      <p:pic>
        <p:nvPicPr>
          <p:cNvPr id="2052" name="Picture 4" descr="What is Large Scale Food Fortification (LSFF)? | GAIN">
            <a:extLst>
              <a:ext uri="{FF2B5EF4-FFF2-40B4-BE49-F238E27FC236}">
                <a16:creationId xmlns:a16="http://schemas.microsoft.com/office/drawing/2014/main" id="{6EDB7AC0-DD87-C06E-C0B7-682F5F419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324" y="4545147"/>
            <a:ext cx="3088676" cy="20153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5 Food Influencers You Should Be Following in 2024">
            <a:extLst>
              <a:ext uri="{FF2B5EF4-FFF2-40B4-BE49-F238E27FC236}">
                <a16:creationId xmlns:a16="http://schemas.microsoft.com/office/drawing/2014/main" id="{2A399E65-78C5-E3F6-04CC-25E74F3C7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797" y="4545147"/>
            <a:ext cx="3022075" cy="20153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70416B-D133-CD22-150C-58F4E394DC1B}"/>
              </a:ext>
            </a:extLst>
          </p:cNvPr>
          <p:cNvSpPr txBox="1"/>
          <p:nvPr/>
        </p:nvSpPr>
        <p:spPr>
          <a:xfrm>
            <a:off x="227166" y="823298"/>
            <a:ext cx="6098874" cy="671915"/>
          </a:xfrm>
          <a:prstGeom prst="rect">
            <a:avLst/>
          </a:prstGeom>
          <a:noFill/>
        </p:spPr>
        <p:txBody>
          <a:bodyPr wrap="square">
            <a:spAutoFit/>
          </a:bodyPr>
          <a:lstStyle/>
          <a:p>
            <a:pPr>
              <a:lnSpc>
                <a:spcPct val="107000"/>
              </a:lnSpc>
              <a:spcAft>
                <a:spcPts val="800"/>
              </a:spcAft>
            </a:pPr>
            <a:r>
              <a:rPr lang="en-GB" sz="1800" b="1" kern="100" dirty="0">
                <a:solidFill>
                  <a:srgbClr val="00B0F0"/>
                </a:solidFill>
                <a:effectLst/>
                <a:latin typeface="Roboto" panose="02000000000000000000" pitchFamily="2" charset="0"/>
                <a:ea typeface="Roboto" panose="02000000000000000000" pitchFamily="2" charset="0"/>
                <a:cs typeface="Roboto" panose="02000000000000000000" pitchFamily="2" charset="0"/>
              </a:rPr>
              <a:t>Protect children’s diets, nutrition services and nutrition practices from climate change</a:t>
            </a:r>
            <a:endParaRPr lang="en-GB" sz="1600" kern="10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16353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31981-F91F-CACC-AB7A-6B495F92AE81}"/>
            </a:ext>
          </a:extLst>
        </p:cNvPr>
        <p:cNvGrpSpPr/>
        <p:nvPr/>
      </p:nvGrpSpPr>
      <p:grpSpPr>
        <a:xfrm>
          <a:off x="0" y="0"/>
          <a:ext cx="0" cy="0"/>
          <a:chOff x="0" y="0"/>
          <a:chExt cx="0" cy="0"/>
        </a:xfrm>
      </p:grpSpPr>
      <p:sp>
        <p:nvSpPr>
          <p:cNvPr id="4" name="Shape 79">
            <a:extLst>
              <a:ext uri="{FF2B5EF4-FFF2-40B4-BE49-F238E27FC236}">
                <a16:creationId xmlns:a16="http://schemas.microsoft.com/office/drawing/2014/main" id="{6A985B3B-3875-8026-E0D4-57F43D95CF21}"/>
              </a:ext>
            </a:extLst>
          </p:cNvPr>
          <p:cNvSpPr/>
          <p:nvPr/>
        </p:nvSpPr>
        <p:spPr>
          <a:xfrm>
            <a:off x="312793" y="297514"/>
            <a:ext cx="11004745" cy="525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Climate nutrition adaptation actions  </a:t>
            </a:r>
          </a:p>
        </p:txBody>
      </p:sp>
      <p:sp>
        <p:nvSpPr>
          <p:cNvPr id="6" name="TextBox 5">
            <a:extLst>
              <a:ext uri="{FF2B5EF4-FFF2-40B4-BE49-F238E27FC236}">
                <a16:creationId xmlns:a16="http://schemas.microsoft.com/office/drawing/2014/main" id="{572EF6FB-16E3-2694-C03F-7FF3F3DDE22E}"/>
              </a:ext>
            </a:extLst>
          </p:cNvPr>
          <p:cNvSpPr txBox="1"/>
          <p:nvPr/>
        </p:nvSpPr>
        <p:spPr>
          <a:xfrm>
            <a:off x="344418" y="1383590"/>
            <a:ext cx="5751582" cy="4439933"/>
          </a:xfrm>
          <a:prstGeom prst="rect">
            <a:avLst/>
          </a:prstGeom>
          <a:noFill/>
        </p:spPr>
        <p:txBody>
          <a:bodyPr wrap="square">
            <a:spAutoFit/>
          </a:bodyPr>
          <a:lstStyle/>
          <a:p>
            <a:pPr algn="l" fontAlgn="t">
              <a:lnSpc>
                <a:spcPct val="107000"/>
              </a:lnSpc>
              <a:spcBef>
                <a:spcPts val="600"/>
              </a:spcBef>
              <a:spcAft>
                <a:spcPts val="600"/>
              </a:spcAft>
              <a:tabLst>
                <a:tab pos="571500" algn="l"/>
              </a:tabLst>
            </a:pPr>
            <a:r>
              <a:rPr lang="en-GB" sz="2400" b="0" u="none" strike="noStrike" kern="100" dirty="0">
                <a:effectLst/>
                <a:latin typeface="Roboto" panose="02000000000000000000" pitchFamily="2" charset="0"/>
                <a:ea typeface="Roboto" panose="02000000000000000000" pitchFamily="2" charset="0"/>
                <a:cs typeface="Roboto" panose="02000000000000000000" pitchFamily="2" charset="0"/>
              </a:rPr>
              <a:t>Strengthening the adaptability and resilience of </a:t>
            </a:r>
            <a:r>
              <a:rPr lang="en-GB" sz="2400" b="1" u="sng" strike="noStrike" kern="100" dirty="0">
                <a:effectLst/>
                <a:latin typeface="Roboto" panose="02000000000000000000" pitchFamily="2" charset="0"/>
                <a:ea typeface="Roboto" panose="02000000000000000000" pitchFamily="2" charset="0"/>
                <a:cs typeface="Roboto" panose="02000000000000000000" pitchFamily="2" charset="0"/>
              </a:rPr>
              <a:t>health systems </a:t>
            </a:r>
            <a:r>
              <a:rPr lang="en-GB" sz="2400" b="0" u="none" strike="noStrike" kern="100" dirty="0">
                <a:effectLst/>
                <a:latin typeface="Roboto" panose="02000000000000000000" pitchFamily="2" charset="0"/>
                <a:ea typeface="Roboto" panose="02000000000000000000" pitchFamily="2" charset="0"/>
                <a:cs typeface="Roboto" panose="02000000000000000000" pitchFamily="2" charset="0"/>
              </a:rPr>
              <a:t>to deliver essential nutrition services in the face of climate change.</a:t>
            </a:r>
          </a:p>
          <a:p>
            <a:pPr algn="l" fontAlgn="t">
              <a:lnSpc>
                <a:spcPct val="107000"/>
              </a:lnSpc>
              <a:spcBef>
                <a:spcPts val="600"/>
              </a:spcBef>
              <a:spcAft>
                <a:spcPts val="600"/>
              </a:spcAft>
              <a:tabLst>
                <a:tab pos="571500" algn="l"/>
              </a:tabLst>
            </a:pPr>
            <a:r>
              <a:rPr lang="en-GB" sz="2000" i="1" kern="100" dirty="0">
                <a:latin typeface="Roboto" panose="02000000000000000000" pitchFamily="2" charset="0"/>
                <a:ea typeface="Roboto" panose="02000000000000000000" pitchFamily="2" charset="0"/>
                <a:cs typeface="Roboto" panose="02000000000000000000" pitchFamily="2" charset="0"/>
              </a:rPr>
              <a:t>e.g. </a:t>
            </a:r>
          </a:p>
          <a:p>
            <a:pPr algn="l" fontAlgn="t">
              <a:lnSpc>
                <a:spcPct val="107000"/>
              </a:lnSpc>
              <a:spcBef>
                <a:spcPts val="600"/>
              </a:spcBef>
              <a:spcAft>
                <a:spcPts val="600"/>
              </a:spcAft>
              <a:tabLst>
                <a:tab pos="571500" algn="l"/>
              </a:tabLst>
            </a:pPr>
            <a:r>
              <a:rPr lang="en-GB" sz="2000" i="1" kern="100" dirty="0">
                <a:effectLst/>
                <a:latin typeface="Roboto" panose="02000000000000000000" pitchFamily="2" charset="0"/>
                <a:ea typeface="Roboto" panose="02000000000000000000" pitchFamily="2" charset="0"/>
                <a:cs typeface="Roboto" panose="02000000000000000000" pitchFamily="2" charset="0"/>
              </a:rPr>
              <a:t>Use climate data to adapt the design and delivery of nutrition services and trigger anticipatory responses.</a:t>
            </a:r>
          </a:p>
          <a:p>
            <a:pPr algn="l" fontAlgn="t">
              <a:lnSpc>
                <a:spcPct val="107000"/>
              </a:lnSpc>
              <a:spcBef>
                <a:spcPts val="600"/>
              </a:spcBef>
              <a:spcAft>
                <a:spcPts val="600"/>
              </a:spcAft>
              <a:tabLst>
                <a:tab pos="571500" algn="l"/>
              </a:tabLst>
            </a:pPr>
            <a:r>
              <a:rPr lang="en-GB" sz="2000" i="1" kern="100" dirty="0">
                <a:latin typeface="Roboto" panose="02000000000000000000" pitchFamily="2" charset="0"/>
                <a:ea typeface="Roboto" panose="02000000000000000000" pitchFamily="2" charset="0"/>
                <a:cs typeface="Roboto" panose="02000000000000000000" pitchFamily="2" charset="0"/>
              </a:rPr>
              <a:t>A</a:t>
            </a:r>
            <a:r>
              <a:rPr lang="en-GB" sz="2000" i="1" kern="100" dirty="0">
                <a:effectLst/>
                <a:latin typeface="Roboto" panose="02000000000000000000" pitchFamily="2" charset="0"/>
                <a:ea typeface="Roboto" panose="02000000000000000000" pitchFamily="2" charset="0"/>
                <a:cs typeface="Roboto" panose="02000000000000000000" pitchFamily="2" charset="0"/>
              </a:rPr>
              <a:t>dapt nutrition service platforms to address changing needs (mobile health clinics, tele-nutrition</a:t>
            </a:r>
            <a:r>
              <a:rPr lang="en-GB" sz="2000" i="1" kern="100" dirty="0">
                <a:latin typeface="Roboto" panose="02000000000000000000" pitchFamily="2" charset="0"/>
                <a:ea typeface="Roboto" panose="02000000000000000000" pitchFamily="2" charset="0"/>
                <a:cs typeface="Roboto" panose="02000000000000000000" pitchFamily="2" charset="0"/>
              </a:rPr>
              <a:t>, community-based services) </a:t>
            </a:r>
          </a:p>
        </p:txBody>
      </p:sp>
      <p:pic>
        <p:nvPicPr>
          <p:cNvPr id="4098" name="Picture 2">
            <a:extLst>
              <a:ext uri="{FF2B5EF4-FFF2-40B4-BE49-F238E27FC236}">
                <a16:creationId xmlns:a16="http://schemas.microsoft.com/office/drawing/2014/main" id="{0885B0CB-6741-7359-379E-B2199D069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617" y="899558"/>
            <a:ext cx="5724674" cy="2705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304DB8A-0C92-587C-2336-EE9FD9151FA5}"/>
              </a:ext>
            </a:extLst>
          </p:cNvPr>
          <p:cNvPicPr>
            <a:picLocks noChangeAspect="1"/>
          </p:cNvPicPr>
          <p:nvPr/>
        </p:nvPicPr>
        <p:blipFill>
          <a:blip r:embed="rId4"/>
          <a:stretch>
            <a:fillRect/>
          </a:stretch>
        </p:blipFill>
        <p:spPr>
          <a:xfrm>
            <a:off x="6618617" y="3681148"/>
            <a:ext cx="4698921" cy="3032998"/>
          </a:xfrm>
          <a:prstGeom prst="rect">
            <a:avLst/>
          </a:prstGeom>
        </p:spPr>
      </p:pic>
    </p:spTree>
    <p:extLst>
      <p:ext uri="{BB962C8B-B14F-4D97-AF65-F5344CB8AC3E}">
        <p14:creationId xmlns:p14="http://schemas.microsoft.com/office/powerpoint/2010/main" val="3786544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2A405-8D8C-63AC-729B-819F1D0F851A}"/>
            </a:ext>
          </a:extLst>
        </p:cNvPr>
        <p:cNvGrpSpPr/>
        <p:nvPr/>
      </p:nvGrpSpPr>
      <p:grpSpPr>
        <a:xfrm>
          <a:off x="0" y="0"/>
          <a:ext cx="0" cy="0"/>
          <a:chOff x="0" y="0"/>
          <a:chExt cx="0" cy="0"/>
        </a:xfrm>
      </p:grpSpPr>
      <p:sp>
        <p:nvSpPr>
          <p:cNvPr id="4" name="Shape 79">
            <a:extLst>
              <a:ext uri="{FF2B5EF4-FFF2-40B4-BE49-F238E27FC236}">
                <a16:creationId xmlns:a16="http://schemas.microsoft.com/office/drawing/2014/main" id="{324E0FAA-89E8-08CF-797A-B30611F00840}"/>
              </a:ext>
            </a:extLst>
          </p:cNvPr>
          <p:cNvSpPr/>
          <p:nvPr/>
        </p:nvSpPr>
        <p:spPr>
          <a:xfrm>
            <a:off x="312793" y="297514"/>
            <a:ext cx="11004745" cy="525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Climate nutrition mitigation actions </a:t>
            </a:r>
          </a:p>
        </p:txBody>
      </p:sp>
      <p:sp>
        <p:nvSpPr>
          <p:cNvPr id="6" name="TextBox 5">
            <a:extLst>
              <a:ext uri="{FF2B5EF4-FFF2-40B4-BE49-F238E27FC236}">
                <a16:creationId xmlns:a16="http://schemas.microsoft.com/office/drawing/2014/main" id="{48C337CF-3470-3BDA-B076-B6A493527B91}"/>
              </a:ext>
            </a:extLst>
          </p:cNvPr>
          <p:cNvSpPr txBox="1"/>
          <p:nvPr/>
        </p:nvSpPr>
        <p:spPr>
          <a:xfrm>
            <a:off x="312793" y="823299"/>
            <a:ext cx="6933396" cy="5543249"/>
          </a:xfrm>
          <a:prstGeom prst="rect">
            <a:avLst/>
          </a:prstGeom>
          <a:noFill/>
        </p:spPr>
        <p:txBody>
          <a:bodyPr wrap="square">
            <a:spAutoFit/>
          </a:bodyPr>
          <a:lstStyle/>
          <a:p>
            <a:pPr>
              <a:lnSpc>
                <a:spcPct val="107000"/>
              </a:lnSpc>
              <a:spcAft>
                <a:spcPts val="800"/>
              </a:spcAft>
              <a:tabLst>
                <a:tab pos="571500" algn="l"/>
              </a:tabLst>
            </a:pPr>
            <a:r>
              <a:rPr lang="en-GB" sz="1800" b="1" kern="100" dirty="0">
                <a:solidFill>
                  <a:srgbClr val="00B0F0"/>
                </a:solidFill>
                <a:effectLst/>
                <a:latin typeface="Roboto" panose="02000000000000000000" pitchFamily="2" charset="0"/>
                <a:ea typeface="Roboto" panose="02000000000000000000" pitchFamily="2" charset="0"/>
                <a:cs typeface="Roboto" panose="02000000000000000000" pitchFamily="2" charset="0"/>
              </a:rPr>
              <a:t>Promote nutritious diets, nutrition services and practices that are beneficial for the planet</a:t>
            </a:r>
          </a:p>
          <a:p>
            <a:pPr>
              <a:lnSpc>
                <a:spcPct val="107000"/>
              </a:lnSpc>
              <a:spcAft>
                <a:spcPts val="800"/>
              </a:spcAft>
              <a:tabLst>
                <a:tab pos="571500" algn="l"/>
              </a:tabLst>
            </a:pPr>
            <a:endParaRPr lang="en-GB" sz="1800" b="1" kern="100" dirty="0">
              <a:solidFill>
                <a:srgbClr val="00B0F0"/>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tabLst>
                <a:tab pos="571500" algn="l"/>
              </a:tabLst>
            </a:pPr>
            <a:r>
              <a:rPr lang="en-GB" sz="2000" kern="100" dirty="0">
                <a:effectLst/>
                <a:latin typeface="Roboto" panose="02000000000000000000" pitchFamily="2" charset="0"/>
                <a:ea typeface="Roboto" panose="02000000000000000000" pitchFamily="2" charset="0"/>
                <a:cs typeface="Roboto" panose="02000000000000000000" pitchFamily="2" charset="0"/>
              </a:rPr>
              <a:t>Promoting </a:t>
            </a:r>
            <a:r>
              <a:rPr lang="en-GB" sz="2000" b="1" kern="100" dirty="0">
                <a:effectLst/>
                <a:latin typeface="Roboto" panose="02000000000000000000" pitchFamily="2" charset="0"/>
                <a:ea typeface="Roboto" panose="02000000000000000000" pitchFamily="2" charset="0"/>
                <a:cs typeface="Roboto" panose="02000000000000000000" pitchFamily="2" charset="0"/>
              </a:rPr>
              <a:t>low-carbon food supply chains </a:t>
            </a:r>
            <a:r>
              <a:rPr lang="en-GB" sz="2000" kern="100" dirty="0">
                <a:effectLst/>
                <a:latin typeface="Roboto" panose="02000000000000000000" pitchFamily="2" charset="0"/>
                <a:ea typeface="Roboto" panose="02000000000000000000" pitchFamily="2" charset="0"/>
                <a:cs typeface="Roboto" panose="02000000000000000000" pitchFamily="2" charset="0"/>
              </a:rPr>
              <a:t>that supply nutritious, safe, affordable and sustainable foods for children.</a:t>
            </a:r>
            <a:endParaRPr lang="en-GB" sz="2000" b="1" kern="100" dirty="0">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tabLst>
                <a:tab pos="571500" algn="l"/>
              </a:tabLst>
            </a:pPr>
            <a:endParaRPr lang="en-GB" sz="1000" kern="100" dirty="0">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tabLst>
                <a:tab pos="571500" algn="l"/>
              </a:tabLst>
            </a:pPr>
            <a:r>
              <a:rPr lang="en-GB" sz="2000" kern="100" dirty="0">
                <a:effectLst/>
                <a:latin typeface="Roboto" panose="02000000000000000000" pitchFamily="2" charset="0"/>
                <a:ea typeface="Roboto" panose="02000000000000000000" pitchFamily="2" charset="0"/>
                <a:cs typeface="Roboto" panose="02000000000000000000" pitchFamily="2" charset="0"/>
              </a:rPr>
              <a:t>Building </a:t>
            </a:r>
            <a:r>
              <a:rPr lang="en-GB" sz="2000" b="1" kern="100" dirty="0">
                <a:effectLst/>
                <a:latin typeface="Roboto" panose="02000000000000000000" pitchFamily="2" charset="0"/>
                <a:ea typeface="Roboto" panose="02000000000000000000" pitchFamily="2" charset="0"/>
                <a:cs typeface="Roboto" panose="02000000000000000000" pitchFamily="2" charset="0"/>
              </a:rPr>
              <a:t>healthy food environments </a:t>
            </a:r>
            <a:r>
              <a:rPr lang="en-GB" sz="2000" kern="100" dirty="0">
                <a:effectLst/>
                <a:latin typeface="Roboto" panose="02000000000000000000" pitchFamily="2" charset="0"/>
                <a:ea typeface="Roboto" panose="02000000000000000000" pitchFamily="2" charset="0"/>
                <a:cs typeface="Roboto" panose="02000000000000000000" pitchFamily="2" charset="0"/>
              </a:rPr>
              <a:t>to reduce consumption of ultra-processed foods and beverages by children and young people. </a:t>
            </a:r>
          </a:p>
          <a:p>
            <a:pPr>
              <a:lnSpc>
                <a:spcPct val="107000"/>
              </a:lnSpc>
              <a:spcAft>
                <a:spcPts val="800"/>
              </a:spcAft>
              <a:tabLst>
                <a:tab pos="571500" algn="l"/>
              </a:tabLst>
            </a:pPr>
            <a:endParaRPr lang="en-GB" sz="1000" kern="100" dirty="0">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tabLst>
                <a:tab pos="571500" algn="l"/>
              </a:tabLst>
            </a:pPr>
            <a:r>
              <a:rPr lang="en-GB" sz="2000" kern="100" dirty="0">
                <a:effectLst/>
                <a:latin typeface="Roboto" panose="02000000000000000000" pitchFamily="2" charset="0"/>
                <a:ea typeface="Roboto" panose="02000000000000000000" pitchFamily="2" charset="0"/>
                <a:cs typeface="Roboto" panose="02000000000000000000" pitchFamily="2" charset="0"/>
              </a:rPr>
              <a:t>Promote and support </a:t>
            </a:r>
            <a:r>
              <a:rPr lang="en-GB" sz="2000" b="1" kern="100" dirty="0">
                <a:effectLst/>
                <a:latin typeface="Roboto" panose="02000000000000000000" pitchFamily="2" charset="0"/>
                <a:ea typeface="Roboto" panose="02000000000000000000" pitchFamily="2" charset="0"/>
                <a:cs typeface="Roboto" panose="02000000000000000000" pitchFamily="2" charset="0"/>
              </a:rPr>
              <a:t>feeding and dietary practices </a:t>
            </a:r>
            <a:r>
              <a:rPr lang="en-GB" sz="2000" kern="100" dirty="0">
                <a:effectLst/>
                <a:latin typeface="Roboto" panose="02000000000000000000" pitchFamily="2" charset="0"/>
                <a:ea typeface="Roboto" panose="02000000000000000000" pitchFamily="2" charset="0"/>
                <a:cs typeface="Roboto" panose="02000000000000000000" pitchFamily="2" charset="0"/>
              </a:rPr>
              <a:t>beneficial for nutrition and the planet e.g. breastfeeding and clean cooking.</a:t>
            </a:r>
          </a:p>
          <a:p>
            <a:pPr>
              <a:lnSpc>
                <a:spcPct val="107000"/>
              </a:lnSpc>
              <a:spcAft>
                <a:spcPts val="800"/>
              </a:spcAft>
              <a:tabLst>
                <a:tab pos="571500" algn="l"/>
              </a:tabLst>
            </a:pPr>
            <a:endParaRPr lang="en-GB" sz="1000" kern="100" dirty="0">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tabLst>
                <a:tab pos="571500" algn="l"/>
              </a:tabLs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descr="A baby breastfeeding her mother&#10;&#10;Description automatically generated">
            <a:extLst>
              <a:ext uri="{FF2B5EF4-FFF2-40B4-BE49-F238E27FC236}">
                <a16:creationId xmlns:a16="http://schemas.microsoft.com/office/drawing/2014/main" id="{488FB15F-D45C-2C2B-7706-81D3A9457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907" y="1090257"/>
            <a:ext cx="4213272" cy="2808848"/>
          </a:xfrm>
          <a:prstGeom prst="rect">
            <a:avLst/>
          </a:prstGeom>
        </p:spPr>
      </p:pic>
      <p:pic>
        <p:nvPicPr>
          <p:cNvPr id="5122" name="Picture 2" descr="Mukuru Clean Stoves - The Earthshot Prize">
            <a:extLst>
              <a:ext uri="{FF2B5EF4-FFF2-40B4-BE49-F238E27FC236}">
                <a16:creationId xmlns:a16="http://schemas.microsoft.com/office/drawing/2014/main" id="{98696E25-B2A6-90F3-15DB-B4B06EEAC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907" y="4103855"/>
            <a:ext cx="4204951" cy="236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383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F5229-043F-85E1-CD6E-CFDA3ED9C088}"/>
            </a:ext>
          </a:extLst>
        </p:cNvPr>
        <p:cNvGrpSpPr/>
        <p:nvPr/>
      </p:nvGrpSpPr>
      <p:grpSpPr>
        <a:xfrm>
          <a:off x="0" y="0"/>
          <a:ext cx="0" cy="0"/>
          <a:chOff x="0" y="0"/>
          <a:chExt cx="0" cy="0"/>
        </a:xfrm>
      </p:grpSpPr>
      <p:pic>
        <p:nvPicPr>
          <p:cNvPr id="7170" name="Picture 2" descr="Women are seen queueing up to plant mangrove saplings along the riverbanks of the Matla river in Sundarbans, India.">
            <a:extLst>
              <a:ext uri="{FF2B5EF4-FFF2-40B4-BE49-F238E27FC236}">
                <a16:creationId xmlns:a16="http://schemas.microsoft.com/office/drawing/2014/main" id="{E507E003-DFBB-7641-F0E2-404EAE748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55" r="1061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79">
            <a:extLst>
              <a:ext uri="{FF2B5EF4-FFF2-40B4-BE49-F238E27FC236}">
                <a16:creationId xmlns:a16="http://schemas.microsoft.com/office/drawing/2014/main" id="{24BBE18C-747D-1FDB-B63C-377BA0F179AF}"/>
              </a:ext>
            </a:extLst>
          </p:cNvPr>
          <p:cNvSpPr/>
          <p:nvPr/>
        </p:nvSpPr>
        <p:spPr>
          <a:xfrm>
            <a:off x="609737" y="607658"/>
            <a:ext cx="4238308" cy="1899912"/>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Autofit/>
          </a:bodyPr>
          <a:lstStyle/>
          <a:p>
            <a:pPr marL="0" marR="0" lvl="0" indent="0" defTabSz="914400" fontAlgn="auto">
              <a:lnSpc>
                <a:spcPct val="90000"/>
              </a:lnSpc>
              <a:spcBef>
                <a:spcPct val="0"/>
              </a:spcBef>
              <a:spcAft>
                <a:spcPts val="600"/>
              </a:spcAft>
              <a:buClrTx/>
              <a:buSzTx/>
              <a:tabLst/>
              <a:defRPr sz="1800"/>
            </a:pPr>
            <a:r>
              <a:rPr kumimoji="0" lang="en-US" sz="4000" b="1" i="0" u="none" strike="noStrike" cap="none" spc="-1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sym typeface="Montserrat-Regular"/>
              </a:rPr>
              <a:t>Positioning nutrition in climate agendas </a:t>
            </a:r>
          </a:p>
        </p:txBody>
      </p:sp>
      <p:sp>
        <p:nvSpPr>
          <p:cNvPr id="2" name="TextBox 1">
            <a:extLst>
              <a:ext uri="{FF2B5EF4-FFF2-40B4-BE49-F238E27FC236}">
                <a16:creationId xmlns:a16="http://schemas.microsoft.com/office/drawing/2014/main" id="{441234EE-7818-231F-4128-5D13DEC17601}"/>
              </a:ext>
            </a:extLst>
          </p:cNvPr>
          <p:cNvSpPr txBox="1"/>
          <p:nvPr/>
        </p:nvSpPr>
        <p:spPr>
          <a:xfrm>
            <a:off x="611258" y="2942700"/>
            <a:ext cx="3822189" cy="3742762"/>
          </a:xfrm>
          <a:prstGeom prst="rect">
            <a:avLst/>
          </a:prstGeom>
        </p:spPr>
        <p:txBody>
          <a:bodyPr vert="horz" lIns="91440" tIns="45720" rIns="91440" bIns="45720" rtlCol="0">
            <a:normAutofit/>
          </a:bodyPr>
          <a:lstStyle/>
          <a:p>
            <a:pPr defTabSz="914400">
              <a:lnSpc>
                <a:spcPct val="90000"/>
              </a:lnSpc>
              <a:spcAft>
                <a:spcPts val="600"/>
              </a:spcAft>
            </a:pPr>
            <a:r>
              <a:rPr lang="en-US" sz="2000" dirty="0"/>
              <a:t>Nationally Determined Contributions (NDCs)</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National Adaptation Plans (NAPs) </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Long term strategies </a:t>
            </a:r>
          </a:p>
          <a:p>
            <a:pPr defTabSz="914400">
              <a:lnSpc>
                <a:spcPct val="90000"/>
              </a:lnSpc>
              <a:spcAft>
                <a:spcPts val="600"/>
              </a:spcAft>
            </a:pPr>
            <a:endParaRPr lang="en-US" sz="2000" dirty="0"/>
          </a:p>
          <a:p>
            <a:pPr defTabSz="914400">
              <a:lnSpc>
                <a:spcPct val="90000"/>
              </a:lnSpc>
              <a:spcAft>
                <a:spcPts val="600"/>
              </a:spcAft>
            </a:pPr>
            <a:r>
              <a:rPr lang="en-US" sz="2000" dirty="0"/>
              <a:t>And in global and regional climate finance agendas </a:t>
            </a:r>
          </a:p>
        </p:txBody>
      </p:sp>
    </p:spTree>
    <p:extLst>
      <p:ext uri="{BB962C8B-B14F-4D97-AF65-F5344CB8AC3E}">
        <p14:creationId xmlns:p14="http://schemas.microsoft.com/office/powerpoint/2010/main" val="1541589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435CB-9E92-211B-25C5-00EE1BF9D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73AB7-A2E9-3F60-30A3-982169F3A9E8}"/>
              </a:ext>
            </a:extLst>
          </p:cNvPr>
          <p:cNvSpPr>
            <a:spLocks noGrp="1"/>
          </p:cNvSpPr>
          <p:nvPr>
            <p:ph type="title"/>
          </p:nvPr>
        </p:nvSpPr>
        <p:spPr/>
        <p:txBody>
          <a:bodyPr/>
          <a:lstStyle/>
          <a:p>
            <a:r>
              <a:rPr lang="en-US" sz="4400" b="1">
                <a:solidFill>
                  <a:srgbClr val="00B0F0"/>
                </a:solidFill>
                <a:latin typeface="+mn-lt"/>
              </a:rPr>
              <a:t>Aligning with country plans </a:t>
            </a:r>
            <a:endParaRPr lang="en-US" b="1">
              <a:solidFill>
                <a:srgbClr val="00B0F0"/>
              </a:solidFill>
              <a:latin typeface="+mn-lt"/>
            </a:endParaRPr>
          </a:p>
        </p:txBody>
      </p:sp>
      <p:pic>
        <p:nvPicPr>
          <p:cNvPr id="1026" name="Picture 2" descr="Coordinating NDCs and NAPs - Addressing agricultural resilience in long ...">
            <a:extLst>
              <a:ext uri="{FF2B5EF4-FFF2-40B4-BE49-F238E27FC236}">
                <a16:creationId xmlns:a16="http://schemas.microsoft.com/office/drawing/2014/main" id="{9A834512-5B79-E65D-C7D5-C99D5EC78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989" y="1914024"/>
            <a:ext cx="6322372" cy="3556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503CA4-6B79-24C9-78D5-DA556A1CEBD5}"/>
              </a:ext>
            </a:extLst>
          </p:cNvPr>
          <p:cNvSpPr txBox="1"/>
          <p:nvPr/>
        </p:nvSpPr>
        <p:spPr>
          <a:xfrm>
            <a:off x="8165432" y="1010653"/>
            <a:ext cx="3465094" cy="5078313"/>
          </a:xfrm>
          <a:prstGeom prst="rect">
            <a:avLst/>
          </a:prstGeom>
          <a:noFill/>
        </p:spPr>
        <p:txBody>
          <a:bodyPr wrap="square" rtlCol="0">
            <a:spAutoFit/>
          </a:bodyPr>
          <a:lstStyle/>
          <a:p>
            <a:r>
              <a:rPr lang="en-GB"/>
              <a:t>NDC: </a:t>
            </a:r>
            <a:r>
              <a:rPr lang="en-GB" b="0" i="0">
                <a:solidFill>
                  <a:srgbClr val="444444"/>
                </a:solidFill>
                <a:effectLst/>
                <a:latin typeface="DDG_ProximaNova"/>
              </a:rPr>
              <a:t>The nationally determined contributions are commitments that countries make to reduce their greenhouse gas emissions as part of climate change mitigation. </a:t>
            </a:r>
          </a:p>
          <a:p>
            <a:endParaRPr lang="en-GB">
              <a:solidFill>
                <a:srgbClr val="444444"/>
              </a:solidFill>
              <a:latin typeface="DDG_ProximaNova"/>
            </a:endParaRPr>
          </a:p>
          <a:p>
            <a:r>
              <a:rPr lang="en-GB">
                <a:solidFill>
                  <a:srgbClr val="444444"/>
                </a:solidFill>
                <a:latin typeface="DDG_ProximaNova"/>
              </a:rPr>
              <a:t>LTS: </a:t>
            </a:r>
            <a:r>
              <a:rPr lang="en-GB" b="0" i="0">
                <a:solidFill>
                  <a:srgbClr val="1A1919"/>
                </a:solidFill>
                <a:effectLst/>
                <a:latin typeface="acumin-pro-semi-condensed"/>
              </a:rPr>
              <a:t>a long-term strategy is a formal document a country uses to communicate its plans for long-term low-emissions development.</a:t>
            </a:r>
            <a:endParaRPr lang="en-GB" b="0" i="0">
              <a:solidFill>
                <a:srgbClr val="444444"/>
              </a:solidFill>
              <a:effectLst/>
              <a:latin typeface="DDG_ProximaNova"/>
            </a:endParaRPr>
          </a:p>
          <a:p>
            <a:endParaRPr lang="en-GB">
              <a:solidFill>
                <a:srgbClr val="444444"/>
              </a:solidFill>
              <a:latin typeface="DDG_ProximaNova"/>
            </a:endParaRPr>
          </a:p>
          <a:p>
            <a:r>
              <a:rPr lang="en-GB">
                <a:solidFill>
                  <a:srgbClr val="444444"/>
                </a:solidFill>
                <a:latin typeface="DDG_ProximaNova"/>
              </a:rPr>
              <a:t>NAP: </a:t>
            </a:r>
            <a:r>
              <a:rPr lang="en-GB" b="0" i="0">
                <a:solidFill>
                  <a:srgbClr val="494949"/>
                </a:solidFill>
                <a:effectLst/>
                <a:latin typeface="DDG_ProximaNova"/>
              </a:rPr>
              <a:t>The National Adaptation Programme (</a:t>
            </a:r>
            <a:r>
              <a:rPr lang="en-GB" b="1" i="0">
                <a:solidFill>
                  <a:srgbClr val="494949"/>
                </a:solidFill>
                <a:effectLst/>
                <a:latin typeface="DDG_ProximaNova"/>
              </a:rPr>
              <a:t>NAP</a:t>
            </a:r>
            <a:r>
              <a:rPr lang="en-GB" b="0" i="0">
                <a:solidFill>
                  <a:srgbClr val="494949"/>
                </a:solidFill>
                <a:effectLst/>
                <a:latin typeface="DDG_ProximaNova"/>
              </a:rPr>
              <a:t>) Every 5 years, the government produces an assessment of the risks and opportunities from </a:t>
            </a:r>
            <a:r>
              <a:rPr lang="en-GB" b="1" i="0">
                <a:solidFill>
                  <a:srgbClr val="494949"/>
                </a:solidFill>
                <a:effectLst/>
                <a:latin typeface="DDG_ProximaNova"/>
              </a:rPr>
              <a:t>climate</a:t>
            </a:r>
            <a:r>
              <a:rPr lang="en-GB" b="0" i="0">
                <a:solidFill>
                  <a:srgbClr val="494949"/>
                </a:solidFill>
                <a:effectLst/>
                <a:latin typeface="DDG_ProximaNova"/>
              </a:rPr>
              <a:t> change and reports on how we will adapt in the </a:t>
            </a:r>
            <a:r>
              <a:rPr lang="en-GB" b="1" i="0">
                <a:solidFill>
                  <a:srgbClr val="494949"/>
                </a:solidFill>
                <a:effectLst/>
                <a:latin typeface="DDG_ProximaNova"/>
              </a:rPr>
              <a:t>NAP</a:t>
            </a:r>
            <a:r>
              <a:rPr lang="en-GB">
                <a:solidFill>
                  <a:srgbClr val="494949"/>
                </a:solidFill>
                <a:latin typeface="DDG_ProximaNova"/>
              </a:rPr>
              <a:t>.</a:t>
            </a:r>
            <a:endParaRPr lang="en-GB"/>
          </a:p>
        </p:txBody>
      </p:sp>
      <p:sp>
        <p:nvSpPr>
          <p:cNvPr id="3" name="TextBox 2">
            <a:extLst>
              <a:ext uri="{FF2B5EF4-FFF2-40B4-BE49-F238E27FC236}">
                <a16:creationId xmlns:a16="http://schemas.microsoft.com/office/drawing/2014/main" id="{6C39DEA0-2276-D9E0-DE8C-4A4D87B7BEAA}"/>
              </a:ext>
            </a:extLst>
          </p:cNvPr>
          <p:cNvSpPr txBox="1"/>
          <p:nvPr/>
        </p:nvSpPr>
        <p:spPr>
          <a:xfrm>
            <a:off x="385011" y="6088966"/>
            <a:ext cx="7620000" cy="400110"/>
          </a:xfrm>
          <a:prstGeom prst="rect">
            <a:avLst/>
          </a:prstGeom>
          <a:noFill/>
        </p:spPr>
        <p:txBody>
          <a:bodyPr wrap="square" rtlCol="0">
            <a:spAutoFit/>
          </a:bodyPr>
          <a:lstStyle/>
          <a:p>
            <a:pPr algn="ctr"/>
            <a:r>
              <a:rPr lang="en-GB" sz="2000" b="1" i="1">
                <a:solidFill>
                  <a:srgbClr val="00B0F0"/>
                </a:solidFill>
              </a:rPr>
              <a:t>Likely under food, health and gender pillars </a:t>
            </a:r>
          </a:p>
        </p:txBody>
      </p:sp>
      <p:pic>
        <p:nvPicPr>
          <p:cNvPr id="4" name="Picture 3">
            <a:extLst>
              <a:ext uri="{FF2B5EF4-FFF2-40B4-BE49-F238E27FC236}">
                <a16:creationId xmlns:a16="http://schemas.microsoft.com/office/drawing/2014/main" id="{F97B7484-097A-0475-FB32-74152D4C2731}"/>
              </a:ext>
            </a:extLst>
          </p:cNvPr>
          <p:cNvPicPr>
            <a:picLocks noChangeAspect="1"/>
          </p:cNvPicPr>
          <p:nvPr/>
        </p:nvPicPr>
        <p:blipFill>
          <a:blip r:embed="rId4"/>
          <a:srcRect l="12609" r="826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2AB77EF-6272-4BD7-B953-E51186173FC1}"/>
              </a:ext>
            </a:extLst>
          </p:cNvPr>
          <p:cNvSpPr txBox="1"/>
          <p:nvPr/>
        </p:nvSpPr>
        <p:spPr>
          <a:xfrm>
            <a:off x="3256547" y="5470358"/>
            <a:ext cx="5887433" cy="707886"/>
          </a:xfrm>
          <a:prstGeom prst="rect">
            <a:avLst/>
          </a:prstGeom>
          <a:noFill/>
        </p:spPr>
        <p:txBody>
          <a:bodyPr wrap="square" rtlCol="0">
            <a:spAutoFit/>
          </a:bodyPr>
          <a:lstStyle/>
          <a:p>
            <a:pPr algn="ctr"/>
            <a:r>
              <a:rPr lang="en-GB" sz="4000" b="1">
                <a:solidFill>
                  <a:schemeClr val="bg1"/>
                </a:solidFill>
              </a:rPr>
              <a:t>Thank you! </a:t>
            </a:r>
          </a:p>
        </p:txBody>
      </p:sp>
    </p:spTree>
    <p:extLst>
      <p:ext uri="{BB962C8B-B14F-4D97-AF65-F5344CB8AC3E}">
        <p14:creationId xmlns:p14="http://schemas.microsoft.com/office/powerpoint/2010/main" val="1917585763"/>
      </p:ext>
    </p:extLst>
  </p:cSld>
  <p:clrMapOvr>
    <a:masterClrMapping/>
  </p:clrMapOvr>
  <mc:AlternateContent xmlns:mc="http://schemas.openxmlformats.org/markup-compatibility/2006" xmlns:p14="http://schemas.microsoft.com/office/powerpoint/2010/main">
    <mc:Choice Requires="p14">
      <p:transition spd="slow" p14:dur="2000" advTm="27186"/>
    </mc:Choice>
    <mc:Fallback xmlns="">
      <p:transition spd="slow" advTm="2718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1" descr="A picture containing tree, outdoor, grass, plant&#10;&#10;Description automatically generated"/>
          <p:cNvPicPr preferRelativeResize="0">
            <a:picLocks noGrp="1"/>
          </p:cNvPicPr>
          <p:nvPr>
            <p:ph type="pic" idx="2"/>
          </p:nvPr>
        </p:nvPicPr>
        <p:blipFill rotWithShape="1">
          <a:blip r:embed="rId3">
            <a:alphaModFix/>
          </a:blip>
          <a:srcRect/>
          <a:stretch/>
        </p:blipFill>
        <p:spPr>
          <a:xfrm>
            <a:off x="0" y="199380"/>
            <a:ext cx="12199506" cy="5036167"/>
          </a:xfrm>
          <a:prstGeom prst="rect">
            <a:avLst/>
          </a:prstGeom>
          <a:noFill/>
          <a:ln>
            <a:noFill/>
          </a:ln>
        </p:spPr>
      </p:pic>
      <p:sp>
        <p:nvSpPr>
          <p:cNvPr id="547" name="Google Shape;547;p1"/>
          <p:cNvSpPr/>
          <p:nvPr/>
        </p:nvSpPr>
        <p:spPr>
          <a:xfrm>
            <a:off x="7506" y="199380"/>
            <a:ext cx="12192000" cy="5036167"/>
          </a:xfrm>
          <a:prstGeom prst="rect">
            <a:avLst/>
          </a:prstGeom>
          <a:solidFill>
            <a:srgbClr val="093266">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highlight>
                <a:srgbClr val="29C3EC"/>
              </a:highlight>
              <a:latin typeface="Calibri"/>
              <a:ea typeface="Calibri"/>
              <a:cs typeface="Calibri"/>
              <a:sym typeface="Calibri"/>
            </a:endParaRPr>
          </a:p>
        </p:txBody>
      </p:sp>
      <p:sp>
        <p:nvSpPr>
          <p:cNvPr id="548" name="Google Shape;548;p1"/>
          <p:cNvSpPr txBox="1">
            <a:spLocks noGrp="1"/>
          </p:cNvSpPr>
          <p:nvPr>
            <p:ph type="title"/>
          </p:nvPr>
        </p:nvSpPr>
        <p:spPr>
          <a:xfrm>
            <a:off x="690522" y="1947089"/>
            <a:ext cx="11441538" cy="1943417"/>
          </a:xfrm>
          <a:prstGeom prst="rect">
            <a:avLst/>
          </a:prstGeom>
          <a:noFill/>
          <a:ln>
            <a:noFill/>
          </a:ln>
        </p:spPr>
        <p:txBody>
          <a:bodyPr spcFirstLastPara="1" wrap="square" lIns="91425" tIns="45700" rIns="91425" bIns="45700" anchor="ctr" anchorCtr="0">
            <a:spAutoFit/>
          </a:bodyPr>
          <a:lstStyle/>
          <a:p>
            <a:pPr marL="0" lvl="0" indent="0" algn="l" rtl="0">
              <a:lnSpc>
                <a:spcPct val="114000"/>
              </a:lnSpc>
              <a:spcBef>
                <a:spcPts val="0"/>
              </a:spcBef>
              <a:spcAft>
                <a:spcPts val="0"/>
              </a:spcAft>
              <a:buClr>
                <a:schemeClr val="lt1"/>
              </a:buClr>
              <a:buSzPts val="3600"/>
              <a:buFont typeface="Avenir"/>
              <a:buNone/>
            </a:pPr>
            <a:r>
              <a:rPr lang="es-CO" sz="3600" dirty="0" err="1"/>
              <a:t>Sustainable</a:t>
            </a:r>
            <a:r>
              <a:rPr lang="es-CO" sz="3600" dirty="0"/>
              <a:t> </a:t>
            </a:r>
            <a:r>
              <a:rPr lang="es-CO" sz="3600" dirty="0" err="1"/>
              <a:t>Asset</a:t>
            </a:r>
            <a:r>
              <a:rPr lang="es-CO" sz="3600" dirty="0"/>
              <a:t> </a:t>
            </a:r>
            <a:r>
              <a:rPr lang="es-CO" sz="3600" dirty="0" err="1"/>
              <a:t>Valuation</a:t>
            </a:r>
            <a:r>
              <a:rPr lang="es-CO" sz="3600" dirty="0"/>
              <a:t> </a:t>
            </a:r>
            <a:r>
              <a:rPr lang="es-CO" sz="3600" dirty="0" err="1"/>
              <a:t>of</a:t>
            </a:r>
            <a:r>
              <a:rPr lang="es-CO" sz="3600" dirty="0"/>
              <a:t> the </a:t>
            </a:r>
            <a:r>
              <a:rPr lang="es-CO" sz="3600" dirty="0" err="1"/>
              <a:t>Nutrition</a:t>
            </a:r>
            <a:r>
              <a:rPr lang="es-CO" sz="3600" dirty="0"/>
              <a:t> Sensitive Agriculture </a:t>
            </a:r>
            <a:r>
              <a:rPr lang="es-CO" sz="3600" dirty="0" err="1"/>
              <a:t>Capacity</a:t>
            </a:r>
            <a:r>
              <a:rPr lang="es-CO" sz="3600" dirty="0"/>
              <a:t> </a:t>
            </a:r>
            <a:r>
              <a:rPr lang="es-CO" sz="3600" dirty="0" err="1"/>
              <a:t>Strengthening</a:t>
            </a:r>
            <a:br>
              <a:rPr lang="es-CO" sz="3600" dirty="0"/>
            </a:br>
            <a:r>
              <a:rPr lang="es-CO" sz="3600" dirty="0"/>
              <a:t>Project in </a:t>
            </a:r>
            <a:r>
              <a:rPr lang="es-CO" sz="3600" dirty="0" err="1"/>
              <a:t>Ethiopia</a:t>
            </a:r>
            <a:endParaRPr sz="3600" dirty="0">
              <a:latin typeface="Avenir"/>
              <a:ea typeface="Avenir"/>
              <a:cs typeface="Avenir"/>
              <a:sym typeface="Avenir"/>
            </a:endParaRPr>
          </a:p>
        </p:txBody>
      </p:sp>
      <p:pic>
        <p:nvPicPr>
          <p:cNvPr id="549" name="Google Shape;549;p1" descr="Text&#10;&#10;Description automatically generated"/>
          <p:cNvPicPr preferRelativeResize="0"/>
          <p:nvPr/>
        </p:nvPicPr>
        <p:blipFill rotWithShape="1">
          <a:blip r:embed="rId4">
            <a:alphaModFix/>
          </a:blip>
          <a:srcRect/>
          <a:stretch/>
        </p:blipFill>
        <p:spPr>
          <a:xfrm>
            <a:off x="690522" y="844486"/>
            <a:ext cx="6339703" cy="844355"/>
          </a:xfrm>
          <a:prstGeom prst="rect">
            <a:avLst/>
          </a:prstGeom>
          <a:noFill/>
          <a:ln>
            <a:noFill/>
          </a:ln>
        </p:spPr>
      </p:pic>
      <p:grpSp>
        <p:nvGrpSpPr>
          <p:cNvPr id="550" name="Google Shape;550;p1"/>
          <p:cNvGrpSpPr/>
          <p:nvPr/>
        </p:nvGrpSpPr>
        <p:grpSpPr>
          <a:xfrm>
            <a:off x="120071" y="5375100"/>
            <a:ext cx="12030461" cy="1228725"/>
            <a:chOff x="120071" y="5375100"/>
            <a:chExt cx="12030461" cy="1228725"/>
          </a:xfrm>
        </p:grpSpPr>
        <p:pic>
          <p:nvPicPr>
            <p:cNvPr id="551" name="Google Shape;551;p1"/>
            <p:cNvPicPr preferRelativeResize="0"/>
            <p:nvPr/>
          </p:nvPicPr>
          <p:blipFill rotWithShape="1">
            <a:blip r:embed="rId5">
              <a:alphaModFix/>
            </a:blip>
            <a:srcRect l="1562" r="74391"/>
            <a:stretch/>
          </p:blipFill>
          <p:spPr>
            <a:xfrm>
              <a:off x="120071" y="5375100"/>
              <a:ext cx="2844798" cy="1228725"/>
            </a:xfrm>
            <a:prstGeom prst="rect">
              <a:avLst/>
            </a:prstGeom>
            <a:noFill/>
            <a:ln>
              <a:noFill/>
            </a:ln>
          </p:spPr>
        </p:pic>
        <p:pic>
          <p:nvPicPr>
            <p:cNvPr id="552" name="Google Shape;552;p1"/>
            <p:cNvPicPr preferRelativeResize="0"/>
            <p:nvPr/>
          </p:nvPicPr>
          <p:blipFill rotWithShape="1">
            <a:blip r:embed="rId5">
              <a:alphaModFix/>
            </a:blip>
            <a:srcRect l="25570"/>
            <a:stretch/>
          </p:blipFill>
          <p:spPr>
            <a:xfrm>
              <a:off x="2641599" y="5375100"/>
              <a:ext cx="8805053" cy="1228725"/>
            </a:xfrm>
            <a:prstGeom prst="rect">
              <a:avLst/>
            </a:prstGeom>
            <a:noFill/>
            <a:ln>
              <a:noFill/>
            </a:ln>
          </p:spPr>
        </p:pic>
        <p:pic>
          <p:nvPicPr>
            <p:cNvPr id="553" name="Google Shape;553;p1"/>
            <p:cNvPicPr preferRelativeResize="0"/>
            <p:nvPr/>
          </p:nvPicPr>
          <p:blipFill rotWithShape="1">
            <a:blip r:embed="rId5">
              <a:alphaModFix/>
            </a:blip>
            <a:srcRect l="59830"/>
            <a:stretch/>
          </p:blipFill>
          <p:spPr>
            <a:xfrm>
              <a:off x="6411291" y="5375100"/>
              <a:ext cx="4752107" cy="1228725"/>
            </a:xfrm>
            <a:prstGeom prst="rect">
              <a:avLst/>
            </a:prstGeom>
            <a:noFill/>
            <a:ln>
              <a:noFill/>
            </a:ln>
          </p:spPr>
        </p:pic>
        <p:pic>
          <p:nvPicPr>
            <p:cNvPr id="554" name="Google Shape;554;p1" descr="A black background with a black square&#10;&#10;Description automatically generated with medium confidence"/>
            <p:cNvPicPr preferRelativeResize="0"/>
            <p:nvPr/>
          </p:nvPicPr>
          <p:blipFill rotWithShape="1">
            <a:blip r:embed="rId6">
              <a:alphaModFix/>
            </a:blip>
            <a:srcRect/>
            <a:stretch/>
          </p:blipFill>
          <p:spPr>
            <a:xfrm>
              <a:off x="9087229" y="5512267"/>
              <a:ext cx="3063303" cy="78975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93"/>
          <p:cNvPicPr preferRelativeResize="0"/>
          <p:nvPr/>
        </p:nvPicPr>
        <p:blipFill rotWithShape="1">
          <a:blip r:embed="rId3">
            <a:alphaModFix/>
          </a:blip>
          <a:srcRect t="38628" b="38628"/>
          <a:stretch/>
        </p:blipFill>
        <p:spPr>
          <a:xfrm>
            <a:off x="-1" y="4816743"/>
            <a:ext cx="12192001" cy="1847083"/>
          </a:xfrm>
          <a:prstGeom prst="rect">
            <a:avLst/>
          </a:prstGeom>
          <a:noFill/>
          <a:ln>
            <a:noFill/>
          </a:ln>
        </p:spPr>
      </p:pic>
      <p:sp>
        <p:nvSpPr>
          <p:cNvPr id="561" name="Google Shape;561;p93"/>
          <p:cNvSpPr/>
          <p:nvPr/>
        </p:nvSpPr>
        <p:spPr>
          <a:xfrm>
            <a:off x="1026195" y="1989510"/>
            <a:ext cx="9848850" cy="2142763"/>
          </a:xfrm>
          <a:prstGeom prst="rect">
            <a:avLst/>
          </a:prstGeom>
          <a:solidFill>
            <a:srgbClr val="2AC3E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2AC3EB"/>
              </a:solidFill>
              <a:latin typeface="Arial"/>
              <a:ea typeface="Arial"/>
              <a:cs typeface="Arial"/>
              <a:sym typeface="Arial"/>
            </a:endParaRPr>
          </a:p>
        </p:txBody>
      </p:sp>
      <p:sp>
        <p:nvSpPr>
          <p:cNvPr id="562" name="Google Shape;562;p93"/>
          <p:cNvSpPr txBox="1"/>
          <p:nvPr/>
        </p:nvSpPr>
        <p:spPr>
          <a:xfrm>
            <a:off x="498989" y="533339"/>
            <a:ext cx="984885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62853"/>
              </a:buClr>
              <a:buSzPts val="3600"/>
              <a:buFont typeface="Arial"/>
              <a:buNone/>
            </a:pPr>
            <a:r>
              <a:rPr lang="es-CO" sz="3600" b="1" i="0" u="none" strike="noStrike" cap="none">
                <a:solidFill>
                  <a:srgbClr val="162853"/>
                </a:solidFill>
                <a:latin typeface="Avenir"/>
                <a:ea typeface="Avenir"/>
                <a:cs typeface="Avenir"/>
                <a:sym typeface="Avenir"/>
              </a:rPr>
              <a:t>Our mission</a:t>
            </a:r>
            <a:endParaRPr/>
          </a:p>
        </p:txBody>
      </p:sp>
      <p:sp>
        <p:nvSpPr>
          <p:cNvPr id="563" name="Google Shape;563;p93"/>
          <p:cNvSpPr txBox="1"/>
          <p:nvPr/>
        </p:nvSpPr>
        <p:spPr>
          <a:xfrm>
            <a:off x="598468" y="1305040"/>
            <a:ext cx="9993332"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62853"/>
              </a:buClr>
              <a:buSzPts val="2000"/>
              <a:buFont typeface="Arial"/>
              <a:buNone/>
            </a:pPr>
            <a:r>
              <a:rPr lang="es-CO" sz="2000" b="0" i="0" u="none" strike="noStrike" cap="none">
                <a:solidFill>
                  <a:srgbClr val="162853"/>
                </a:solidFill>
                <a:latin typeface="Avenir"/>
                <a:ea typeface="Avenir"/>
                <a:cs typeface="Avenir"/>
                <a:sym typeface="Avenir"/>
              </a:rPr>
              <a:t>The NBI Global Resource Centre aims to:</a:t>
            </a:r>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venir"/>
              <a:ea typeface="Avenir"/>
              <a:cs typeface="Avenir"/>
              <a:sym typeface="Avenir"/>
            </a:endParaRPr>
          </a:p>
          <a:p>
            <a:pPr marL="800100" marR="0" lvl="1" indent="-342900" algn="l" rtl="0">
              <a:lnSpc>
                <a:spcPct val="100000"/>
              </a:lnSpc>
              <a:spcBef>
                <a:spcPts val="0"/>
              </a:spcBef>
              <a:spcAft>
                <a:spcPts val="0"/>
              </a:spcAft>
              <a:buClr>
                <a:srgbClr val="FFFFFF"/>
              </a:buClr>
              <a:buSzPts val="2000"/>
              <a:buFont typeface="Arial"/>
              <a:buChar char="•"/>
            </a:pPr>
            <a:r>
              <a:rPr lang="es-CO" sz="2000" b="0" i="0" u="none" strike="noStrike" cap="none">
                <a:solidFill>
                  <a:srgbClr val="FFFFFF"/>
                </a:solidFill>
                <a:latin typeface="Avenir"/>
                <a:ea typeface="Avenir"/>
                <a:cs typeface="Avenir"/>
                <a:sym typeface="Avenir"/>
              </a:rPr>
              <a:t>bring together key partners to establish an </a:t>
            </a:r>
            <a:r>
              <a:rPr lang="es-CO" sz="2000" b="1" i="0" u="none" strike="noStrike" cap="none">
                <a:solidFill>
                  <a:srgbClr val="FFFFFF"/>
                </a:solidFill>
                <a:latin typeface="Avenir"/>
                <a:ea typeface="Avenir"/>
                <a:cs typeface="Avenir"/>
                <a:sym typeface="Avenir"/>
              </a:rPr>
              <a:t>investment case</a:t>
            </a:r>
            <a:r>
              <a:rPr lang="es-CO" sz="2000" b="0" i="0" u="none" strike="noStrike" cap="none">
                <a:solidFill>
                  <a:srgbClr val="FFFFFF"/>
                </a:solidFill>
                <a:latin typeface="Avenir"/>
                <a:ea typeface="Avenir"/>
                <a:cs typeface="Avenir"/>
                <a:sym typeface="Avenir"/>
              </a:rPr>
              <a:t> for Nature-Based Infrastructure (NBI). </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venir"/>
              <a:ea typeface="Avenir"/>
              <a:cs typeface="Avenir"/>
              <a:sym typeface="Avenir"/>
            </a:endParaRPr>
          </a:p>
          <a:p>
            <a:pPr marL="800100" marR="0" lvl="1" indent="-342900" algn="l" rtl="0">
              <a:lnSpc>
                <a:spcPct val="100000"/>
              </a:lnSpc>
              <a:spcBef>
                <a:spcPts val="0"/>
              </a:spcBef>
              <a:spcAft>
                <a:spcPts val="0"/>
              </a:spcAft>
              <a:buClr>
                <a:srgbClr val="FFFFFF"/>
              </a:buClr>
              <a:buSzPts val="2000"/>
              <a:buFont typeface="Arial"/>
              <a:buChar char="•"/>
            </a:pPr>
            <a:r>
              <a:rPr lang="es-CO" sz="2000" b="0" i="0" u="none" strike="noStrike" cap="none">
                <a:solidFill>
                  <a:srgbClr val="FFFFFF"/>
                </a:solidFill>
                <a:latin typeface="Avenir"/>
                <a:ea typeface="Avenir"/>
                <a:cs typeface="Avenir"/>
                <a:sym typeface="Avenir"/>
              </a:rPr>
              <a:t>encourage and facilitate the widespread use of NBI to help address </a:t>
            </a:r>
            <a:r>
              <a:rPr lang="es-CO" sz="2000" b="1" i="0" u="none" strike="noStrike" cap="none">
                <a:solidFill>
                  <a:srgbClr val="FFFFFF"/>
                </a:solidFill>
                <a:latin typeface="Avenir"/>
                <a:ea typeface="Avenir"/>
                <a:cs typeface="Avenir"/>
                <a:sym typeface="Avenir"/>
              </a:rPr>
              <a:t>climate change</a:t>
            </a:r>
            <a:r>
              <a:rPr lang="es-CO" sz="2000" b="0" i="0" u="none" strike="noStrike" cap="none">
                <a:solidFill>
                  <a:srgbClr val="FFFFFF"/>
                </a:solidFill>
                <a:latin typeface="Avenir"/>
                <a:ea typeface="Avenir"/>
                <a:cs typeface="Avenir"/>
                <a:sym typeface="Avenir"/>
              </a:rPr>
              <a:t>, </a:t>
            </a:r>
            <a:r>
              <a:rPr lang="es-CO" sz="2000" b="1" i="0" u="none" strike="noStrike" cap="none">
                <a:solidFill>
                  <a:srgbClr val="FFFFFF"/>
                </a:solidFill>
                <a:latin typeface="Avenir"/>
                <a:ea typeface="Avenir"/>
                <a:cs typeface="Avenir"/>
                <a:sym typeface="Avenir"/>
              </a:rPr>
              <a:t>biodiversity loss </a:t>
            </a:r>
            <a:r>
              <a:rPr lang="es-CO" sz="2000" b="0" i="0" u="none" strike="noStrike" cap="none">
                <a:solidFill>
                  <a:srgbClr val="FFFFFF"/>
                </a:solidFill>
                <a:latin typeface="Avenir"/>
                <a:ea typeface="Avenir"/>
                <a:cs typeface="Avenir"/>
                <a:sym typeface="Avenir"/>
              </a:rPr>
              <a:t>and the </a:t>
            </a:r>
            <a:r>
              <a:rPr lang="es-CO" sz="2000" b="1" i="0" u="none" strike="noStrike" cap="none">
                <a:solidFill>
                  <a:srgbClr val="FFFFFF"/>
                </a:solidFill>
                <a:latin typeface="Avenir"/>
                <a:ea typeface="Avenir"/>
                <a:cs typeface="Avenir"/>
                <a:sym typeface="Avenir"/>
              </a:rPr>
              <a:t>global infrastructure gap</a:t>
            </a:r>
            <a:r>
              <a:rPr lang="es-CO" sz="2000" b="0" i="0" u="none" strike="noStrike" cap="none">
                <a:solidFill>
                  <a:srgbClr val="FFFFFF"/>
                </a:solidFill>
                <a:latin typeface="Avenir"/>
                <a:ea typeface="Avenir"/>
                <a:cs typeface="Avenir"/>
                <a:sym typeface="Avenir"/>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94"/>
          <p:cNvSpPr/>
          <p:nvPr/>
        </p:nvSpPr>
        <p:spPr>
          <a:xfrm>
            <a:off x="446837" y="1215092"/>
            <a:ext cx="5446226" cy="4871788"/>
          </a:xfrm>
          <a:prstGeom prst="rect">
            <a:avLst/>
          </a:prstGeom>
          <a:solidFill>
            <a:srgbClr val="1628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2AC3EB"/>
              </a:solidFill>
              <a:latin typeface="Arial"/>
              <a:ea typeface="Arial"/>
              <a:cs typeface="Arial"/>
              <a:sym typeface="Arial"/>
            </a:endParaRPr>
          </a:p>
        </p:txBody>
      </p:sp>
      <p:sp>
        <p:nvSpPr>
          <p:cNvPr id="569" name="Google Shape;569;p94"/>
          <p:cNvSpPr txBox="1"/>
          <p:nvPr/>
        </p:nvSpPr>
        <p:spPr>
          <a:xfrm>
            <a:off x="364542" y="490709"/>
            <a:ext cx="602232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62853"/>
              </a:buClr>
              <a:buSzPts val="3600"/>
              <a:buFont typeface="Arial"/>
              <a:buNone/>
            </a:pPr>
            <a:r>
              <a:rPr lang="es-CO" sz="3600" b="1" i="0" u="none" strike="noStrike" cap="none" dirty="0">
                <a:solidFill>
                  <a:srgbClr val="162853"/>
                </a:solidFill>
                <a:latin typeface="Avenir"/>
                <a:ea typeface="Avenir"/>
                <a:cs typeface="Avenir"/>
                <a:sym typeface="Avenir"/>
              </a:rPr>
              <a:t>What is NBI?</a:t>
            </a:r>
            <a:endParaRPr dirty="0"/>
          </a:p>
        </p:txBody>
      </p:sp>
      <p:sp>
        <p:nvSpPr>
          <p:cNvPr id="570" name="Google Shape;570;p94"/>
          <p:cNvSpPr txBox="1"/>
          <p:nvPr/>
        </p:nvSpPr>
        <p:spPr>
          <a:xfrm>
            <a:off x="625647" y="1486856"/>
            <a:ext cx="5088606" cy="42473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AC3EB"/>
              </a:buClr>
              <a:buSzPts val="1800"/>
              <a:buFont typeface="Arial"/>
              <a:buNone/>
            </a:pPr>
            <a:r>
              <a:rPr lang="es-CO" sz="1800" b="1" i="0" u="none" strike="noStrike" cap="none" dirty="0" err="1">
                <a:solidFill>
                  <a:srgbClr val="2AC3EB"/>
                </a:solidFill>
                <a:latin typeface="Avenir"/>
                <a:ea typeface="Avenir"/>
                <a:cs typeface="Avenir"/>
                <a:sym typeface="Avenir"/>
              </a:rPr>
              <a:t>Nature</a:t>
            </a:r>
            <a:r>
              <a:rPr lang="es-CO" sz="1800" b="1" i="0" u="none" strike="noStrike" cap="none" dirty="0">
                <a:solidFill>
                  <a:srgbClr val="2AC3EB"/>
                </a:solidFill>
                <a:latin typeface="Avenir"/>
                <a:ea typeface="Avenir"/>
                <a:cs typeface="Avenir"/>
                <a:sym typeface="Avenir"/>
              </a:rPr>
              <a:t>-Based </a:t>
            </a:r>
            <a:r>
              <a:rPr lang="es-CO" sz="1800" b="1" i="0" u="none" strike="noStrike" cap="none" dirty="0" err="1">
                <a:solidFill>
                  <a:srgbClr val="2AC3EB"/>
                </a:solidFill>
                <a:latin typeface="Avenir"/>
                <a:ea typeface="Avenir"/>
                <a:cs typeface="Avenir"/>
                <a:sym typeface="Avenir"/>
              </a:rPr>
              <a:t>Infrastructure</a:t>
            </a:r>
            <a:r>
              <a:rPr lang="es-CO" sz="1800" b="1" i="0" u="none" strike="noStrike" cap="none" dirty="0">
                <a:solidFill>
                  <a:srgbClr val="2AC3EB"/>
                </a:solidFill>
                <a:latin typeface="Avenir"/>
                <a:ea typeface="Avenir"/>
                <a:cs typeface="Avenir"/>
                <a:sym typeface="Avenir"/>
              </a:rPr>
              <a:t> (NBI) </a:t>
            </a:r>
            <a:r>
              <a:rPr lang="es-CO" sz="1800" b="0" i="0" u="none" strike="noStrike" cap="none" dirty="0">
                <a:solidFill>
                  <a:srgbClr val="FFFFFF"/>
                </a:solidFill>
                <a:latin typeface="Avenir"/>
                <a:ea typeface="Avenir"/>
                <a:cs typeface="Avenir"/>
                <a:sym typeface="Avenir"/>
              </a:rPr>
              <a:t>is a </a:t>
            </a:r>
            <a:r>
              <a:rPr lang="es-CO" sz="1800" b="0" i="0" u="none" strike="noStrike" cap="none" dirty="0" err="1">
                <a:solidFill>
                  <a:srgbClr val="FFFFFF"/>
                </a:solidFill>
                <a:latin typeface="Avenir"/>
                <a:ea typeface="Avenir"/>
                <a:cs typeface="Avenir"/>
                <a:sym typeface="Avenir"/>
              </a:rPr>
              <a:t>subset</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of</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Nature</a:t>
            </a:r>
            <a:r>
              <a:rPr lang="es-CO" sz="1800" b="0" i="0" u="none" strike="noStrike" cap="none" dirty="0">
                <a:solidFill>
                  <a:srgbClr val="FFFFFF"/>
                </a:solidFill>
                <a:latin typeface="Avenir"/>
                <a:ea typeface="Avenir"/>
                <a:cs typeface="Avenir"/>
                <a:sym typeface="Avenir"/>
              </a:rPr>
              <a:t>-Based </a:t>
            </a:r>
            <a:r>
              <a:rPr lang="es-CO" sz="1800" b="0" i="0" u="none" strike="noStrike" cap="none" dirty="0" err="1">
                <a:solidFill>
                  <a:srgbClr val="FFFFFF"/>
                </a:solidFill>
                <a:latin typeface="Avenir"/>
                <a:ea typeface="Avenir"/>
                <a:cs typeface="Avenir"/>
                <a:sym typeface="Avenir"/>
              </a:rPr>
              <a:t>Solutions</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NbS</a:t>
            </a:r>
            <a:r>
              <a:rPr lang="es-CO" sz="1800" b="0" i="0" u="none" strike="noStrike" cap="none" dirty="0">
                <a:solidFill>
                  <a:srgbClr val="FFFFFF"/>
                </a:solidFill>
                <a:latin typeface="Avenir"/>
                <a:ea typeface="Avenir"/>
                <a:cs typeface="Avenir"/>
                <a:sym typeface="Avenir"/>
              </a:rPr>
              <a:t>) and is </a:t>
            </a:r>
            <a:r>
              <a:rPr lang="es-CO" sz="1800" b="0" i="0" u="none" strike="noStrike" cap="none" dirty="0" err="1">
                <a:solidFill>
                  <a:srgbClr val="FFFFFF"/>
                </a:solidFill>
                <a:latin typeface="Avenir"/>
                <a:ea typeface="Avenir"/>
                <a:cs typeface="Avenir"/>
                <a:sym typeface="Avenir"/>
              </a:rPr>
              <a:t>sometimes</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referred</a:t>
            </a:r>
            <a:r>
              <a:rPr lang="es-CO" sz="1800" b="0" i="0" u="none" strike="noStrike" cap="none" dirty="0">
                <a:solidFill>
                  <a:srgbClr val="FFFFFF"/>
                </a:solidFill>
                <a:latin typeface="Avenir"/>
                <a:ea typeface="Avenir"/>
                <a:cs typeface="Avenir"/>
                <a:sym typeface="Avenir"/>
              </a:rPr>
              <a:t> to as Natural </a:t>
            </a:r>
            <a:r>
              <a:rPr lang="es-CO" sz="1800" b="0" i="0" u="none" strike="noStrike" cap="none" dirty="0" err="1">
                <a:solidFill>
                  <a:srgbClr val="FFFFFF"/>
                </a:solidFill>
                <a:latin typeface="Avenir"/>
                <a:ea typeface="Avenir"/>
                <a:cs typeface="Avenir"/>
                <a:sym typeface="Avenir"/>
              </a:rPr>
              <a:t>Infrastructure</a:t>
            </a:r>
            <a:r>
              <a:rPr lang="es-CO" sz="1800" b="0" i="0" u="none" strike="noStrike" cap="none" dirty="0">
                <a:solidFill>
                  <a:srgbClr val="FFFFFF"/>
                </a:solidFill>
                <a:latin typeface="Avenir"/>
                <a:ea typeface="Avenir"/>
                <a:cs typeface="Avenir"/>
                <a:sym typeface="Avenir"/>
              </a:rPr>
              <a:t> or Green/Blue </a:t>
            </a:r>
            <a:r>
              <a:rPr lang="es-CO" sz="1800" b="0" i="0" u="none" strike="noStrike" cap="none" dirty="0" err="1">
                <a:solidFill>
                  <a:srgbClr val="FFFFFF"/>
                </a:solidFill>
                <a:latin typeface="Avenir"/>
                <a:ea typeface="Avenir"/>
                <a:cs typeface="Avenir"/>
                <a:sym typeface="Avenir"/>
              </a:rPr>
              <a:t>Infrastructure</a:t>
            </a:r>
            <a:r>
              <a:rPr lang="es-CO" sz="1800" b="0" i="0" u="none" strike="noStrike" cap="none" dirty="0">
                <a:solidFill>
                  <a:srgbClr val="FFFFFF"/>
                </a:solidFill>
                <a:latin typeface="Avenir"/>
                <a:ea typeface="Avenir"/>
                <a:cs typeface="Avenir"/>
                <a:sym typeface="Avenir"/>
              </a:rPr>
              <a:t>.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1800"/>
              <a:buFont typeface="Arial"/>
              <a:buNone/>
            </a:pPr>
            <a:r>
              <a:rPr lang="es-CO" sz="1800" b="0" i="0" u="none" strike="noStrike" cap="none" dirty="0" err="1">
                <a:solidFill>
                  <a:srgbClr val="FFFFFF"/>
                </a:solidFill>
                <a:latin typeface="Avenir"/>
                <a:ea typeface="Avenir"/>
                <a:cs typeface="Avenir"/>
                <a:sym typeface="Avenir"/>
              </a:rPr>
              <a:t>It</a:t>
            </a:r>
            <a:r>
              <a:rPr lang="es-CO" sz="1800" b="0" i="0" u="none" strike="noStrike" cap="none" dirty="0">
                <a:solidFill>
                  <a:srgbClr val="FFFFFF"/>
                </a:solidFill>
                <a:latin typeface="Avenir"/>
                <a:ea typeface="Avenir"/>
                <a:cs typeface="Avenir"/>
                <a:sym typeface="Avenir"/>
              </a:rPr>
              <a:t> describes </a:t>
            </a:r>
            <a:r>
              <a:rPr lang="es-CO" sz="1800" b="0" i="0" u="none" strike="noStrike" cap="none" dirty="0" err="1">
                <a:solidFill>
                  <a:srgbClr val="FFFFFF"/>
                </a:solidFill>
                <a:latin typeface="Avenir"/>
                <a:ea typeface="Avenir"/>
                <a:cs typeface="Avenir"/>
                <a:sym typeface="Avenir"/>
              </a:rPr>
              <a:t>landscapes</a:t>
            </a:r>
            <a:r>
              <a:rPr lang="es-CO" sz="1800" b="0" i="0" u="none" strike="noStrike" cap="none" dirty="0">
                <a:solidFill>
                  <a:srgbClr val="FFFFFF"/>
                </a:solidFill>
                <a:latin typeface="Avenir"/>
                <a:ea typeface="Avenir"/>
                <a:cs typeface="Avenir"/>
                <a:sym typeface="Avenir"/>
              </a:rPr>
              <a:t> or </a:t>
            </a:r>
            <a:r>
              <a:rPr lang="es-CO" sz="1800" b="0" i="0" u="none" strike="noStrike" cap="none" dirty="0" err="1">
                <a:solidFill>
                  <a:srgbClr val="FFFFFF"/>
                </a:solidFill>
                <a:latin typeface="Avenir"/>
                <a:ea typeface="Avenir"/>
                <a:cs typeface="Avenir"/>
                <a:sym typeface="Avenir"/>
              </a:rPr>
              <a:t>ecosystems</a:t>
            </a:r>
            <a:r>
              <a:rPr lang="es-CO" sz="1800" b="0" i="0" u="none" strike="noStrike" cap="none" dirty="0">
                <a:solidFill>
                  <a:srgbClr val="FFFFFF"/>
                </a:solidFill>
                <a:latin typeface="Avenir"/>
                <a:ea typeface="Avenir"/>
                <a:cs typeface="Avenir"/>
                <a:sym typeface="Avenir"/>
              </a:rPr>
              <a:t> that </a:t>
            </a:r>
            <a:r>
              <a:rPr lang="es-CO" sz="1800" b="0" i="0" u="none" strike="noStrike" cap="none" dirty="0" err="1">
                <a:solidFill>
                  <a:srgbClr val="FFFFFF"/>
                </a:solidFill>
                <a:latin typeface="Avenir"/>
                <a:ea typeface="Avenir"/>
                <a:cs typeface="Avenir"/>
                <a:sym typeface="Avenir"/>
              </a:rPr>
              <a:t>harness</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nature</a:t>
            </a:r>
            <a:r>
              <a:rPr lang="es-CO" sz="1800" b="0" i="0" u="none" strike="noStrike" cap="none" dirty="0">
                <a:solidFill>
                  <a:srgbClr val="FFFFFF"/>
                </a:solidFill>
                <a:latin typeface="Avenir"/>
                <a:ea typeface="Avenir"/>
                <a:cs typeface="Avenir"/>
                <a:sym typeface="Avenir"/>
              </a:rPr>
              <a:t> to </a:t>
            </a:r>
            <a:r>
              <a:rPr lang="es-CO" sz="1800" b="0" i="0" u="none" strike="noStrike" cap="none" dirty="0" err="1">
                <a:solidFill>
                  <a:srgbClr val="FFFFFF"/>
                </a:solidFill>
                <a:latin typeface="Avenir"/>
                <a:ea typeface="Avenir"/>
                <a:cs typeface="Avenir"/>
                <a:sym typeface="Avenir"/>
              </a:rPr>
              <a:t>provide</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infrastructure</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services</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for</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people</a:t>
            </a:r>
            <a:r>
              <a:rPr lang="es-CO" sz="1800" b="0" i="0" u="none" strike="noStrike" cap="none" dirty="0">
                <a:solidFill>
                  <a:srgbClr val="FFFFFF"/>
                </a:solidFill>
                <a:latin typeface="Avenir"/>
                <a:ea typeface="Avenir"/>
                <a:cs typeface="Avenir"/>
                <a:sym typeface="Avenir"/>
              </a:rPr>
              <a:t>, the </a:t>
            </a:r>
            <a:r>
              <a:rPr lang="es-CO" sz="1800" b="0" i="0" u="none" strike="noStrike" cap="none" dirty="0" err="1">
                <a:solidFill>
                  <a:srgbClr val="FFFFFF"/>
                </a:solidFill>
                <a:latin typeface="Avenir"/>
                <a:ea typeface="Avenir"/>
                <a:cs typeface="Avenir"/>
                <a:sym typeface="Avenir"/>
              </a:rPr>
              <a:t>economy</a:t>
            </a:r>
            <a:r>
              <a:rPr lang="es-CO" sz="1800" b="0" i="0" u="none" strike="noStrike" cap="none" dirty="0">
                <a:solidFill>
                  <a:srgbClr val="FFFFFF"/>
                </a:solidFill>
                <a:latin typeface="Avenir"/>
                <a:ea typeface="Avenir"/>
                <a:cs typeface="Avenir"/>
                <a:sym typeface="Avenir"/>
              </a:rPr>
              <a:t>, and the </a:t>
            </a:r>
            <a:r>
              <a:rPr lang="es-CO" sz="1800" b="0" i="0" u="none" strike="noStrike" cap="none" dirty="0" err="1">
                <a:solidFill>
                  <a:srgbClr val="FFFFFF"/>
                </a:solidFill>
                <a:latin typeface="Avenir"/>
                <a:ea typeface="Avenir"/>
                <a:cs typeface="Avenir"/>
                <a:sym typeface="Avenir"/>
              </a:rPr>
              <a:t>environment</a:t>
            </a:r>
            <a:r>
              <a:rPr lang="es-CO" sz="1800" b="0" i="0" u="none" strike="noStrike" cap="none" dirty="0">
                <a:solidFill>
                  <a:srgbClr val="FFFFFF"/>
                </a:solidFill>
                <a:latin typeface="Avenir"/>
                <a:ea typeface="Avenir"/>
                <a:cs typeface="Avenir"/>
                <a:sym typeface="Avenir"/>
              </a:rPr>
              <a:t>.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venir"/>
              <a:ea typeface="Avenir"/>
              <a:cs typeface="Avenir"/>
              <a:sym typeface="Avenir"/>
            </a:endParaRPr>
          </a:p>
          <a:p>
            <a:pPr marL="0" marR="0" lvl="0" indent="0" algn="l" rtl="0">
              <a:lnSpc>
                <a:spcPct val="100000"/>
              </a:lnSpc>
              <a:spcBef>
                <a:spcPts val="0"/>
              </a:spcBef>
              <a:spcAft>
                <a:spcPts val="0"/>
              </a:spcAft>
              <a:buClr>
                <a:srgbClr val="FFFFFF"/>
              </a:buClr>
              <a:buSzPts val="1800"/>
              <a:buFont typeface="Arial"/>
              <a:buNone/>
            </a:pPr>
            <a:r>
              <a:rPr lang="es-CO" sz="1800" b="0" i="0" u="none" strike="noStrike" cap="none" dirty="0">
                <a:solidFill>
                  <a:srgbClr val="FFFFFF"/>
                </a:solidFill>
                <a:latin typeface="Avenir"/>
                <a:ea typeface="Avenir"/>
                <a:cs typeface="Avenir"/>
                <a:sym typeface="Avenir"/>
              </a:rPr>
              <a:t>The </a:t>
            </a:r>
            <a:r>
              <a:rPr lang="es-CO" sz="1800" b="0" i="0" u="none" strike="noStrike" cap="none" dirty="0" err="1">
                <a:solidFill>
                  <a:srgbClr val="FFFFFF"/>
                </a:solidFill>
                <a:latin typeface="Avenir"/>
                <a:ea typeface="Avenir"/>
                <a:cs typeface="Avenir"/>
                <a:sym typeface="Avenir"/>
              </a:rPr>
              <a:t>combination</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of</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traditional</a:t>
            </a:r>
            <a:r>
              <a:rPr lang="es-CO" sz="1800" b="0" i="0" u="none" strike="noStrike" cap="none" dirty="0">
                <a:solidFill>
                  <a:srgbClr val="FFFFFF"/>
                </a:solidFill>
                <a:latin typeface="Avenir"/>
                <a:ea typeface="Avenir"/>
                <a:cs typeface="Avenir"/>
                <a:sym typeface="Avenir"/>
              </a:rPr>
              <a:t> “grey” </a:t>
            </a:r>
            <a:r>
              <a:rPr lang="es-CO" sz="1800" b="0" i="0" u="none" strike="noStrike" cap="none" dirty="0" err="1">
                <a:solidFill>
                  <a:srgbClr val="FFFFFF"/>
                </a:solidFill>
                <a:latin typeface="Avenir"/>
                <a:ea typeface="Avenir"/>
                <a:cs typeface="Avenir"/>
                <a:sym typeface="Avenir"/>
              </a:rPr>
              <a:t>infrastructure</a:t>
            </a:r>
            <a:r>
              <a:rPr lang="es-CO" sz="1800" b="0" i="0" u="none" strike="noStrike" cap="none" dirty="0">
                <a:solidFill>
                  <a:srgbClr val="FFFFFF"/>
                </a:solidFill>
                <a:latin typeface="Avenir"/>
                <a:ea typeface="Avenir"/>
                <a:cs typeface="Avenir"/>
                <a:sym typeface="Avenir"/>
              </a:rPr>
              <a:t> with NBI, </a:t>
            </a:r>
            <a:r>
              <a:rPr lang="es-CO" sz="1800" b="0" i="0" u="none" strike="noStrike" cap="none" dirty="0" err="1">
                <a:solidFill>
                  <a:srgbClr val="FFFFFF"/>
                </a:solidFill>
                <a:latin typeface="Avenir"/>
                <a:ea typeface="Avenir"/>
                <a:cs typeface="Avenir"/>
                <a:sym typeface="Avenir"/>
              </a:rPr>
              <a:t>such</a:t>
            </a:r>
            <a:r>
              <a:rPr lang="es-CO" sz="1800" b="0" i="0" u="none" strike="noStrike" cap="none" dirty="0">
                <a:solidFill>
                  <a:srgbClr val="FFFFFF"/>
                </a:solidFill>
                <a:latin typeface="Avenir"/>
                <a:ea typeface="Avenir"/>
                <a:cs typeface="Avenir"/>
                <a:sym typeface="Avenir"/>
              </a:rPr>
              <a:t> as rain </a:t>
            </a:r>
            <a:r>
              <a:rPr lang="es-CO" sz="1800" b="0" i="0" u="none" strike="noStrike" cap="none" dirty="0" err="1">
                <a:solidFill>
                  <a:srgbClr val="FFFFFF"/>
                </a:solidFill>
                <a:latin typeface="Avenir"/>
                <a:ea typeface="Avenir"/>
                <a:cs typeface="Avenir"/>
                <a:sym typeface="Avenir"/>
              </a:rPr>
              <a:t>gardens</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green</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roofs</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sustainable</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urban</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drainage</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systems</a:t>
            </a:r>
            <a:r>
              <a:rPr lang="es-CO" sz="1800" b="0" i="0" u="none" strike="noStrike" cap="none" dirty="0">
                <a:solidFill>
                  <a:srgbClr val="FFFFFF"/>
                </a:solidFill>
                <a:latin typeface="Avenir"/>
                <a:ea typeface="Avenir"/>
                <a:cs typeface="Avenir"/>
                <a:sym typeface="Avenir"/>
              </a:rPr>
              <a:t> and </a:t>
            </a:r>
            <a:r>
              <a:rPr lang="es-CO" sz="1800" b="0" i="0" u="none" strike="noStrike" cap="none" dirty="0" err="1">
                <a:solidFill>
                  <a:srgbClr val="FFFFFF"/>
                </a:solidFill>
                <a:latin typeface="Avenir"/>
                <a:ea typeface="Avenir"/>
                <a:cs typeface="Avenir"/>
                <a:sym typeface="Avenir"/>
              </a:rPr>
              <a:t>porous</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pavements</a:t>
            </a:r>
            <a:r>
              <a:rPr lang="es-CO" sz="1800" b="0" i="0" u="none" strike="noStrike" cap="none" dirty="0">
                <a:solidFill>
                  <a:srgbClr val="FFFFFF"/>
                </a:solidFill>
                <a:latin typeface="Avenir"/>
                <a:ea typeface="Avenir"/>
                <a:cs typeface="Avenir"/>
                <a:sym typeface="Avenir"/>
              </a:rPr>
              <a:t>, are </a:t>
            </a:r>
            <a:r>
              <a:rPr lang="es-CO" sz="1800" b="0" i="0" u="none" strike="noStrike" cap="none" dirty="0" err="1">
                <a:solidFill>
                  <a:srgbClr val="FFFFFF"/>
                </a:solidFill>
                <a:latin typeface="Avenir"/>
                <a:ea typeface="Avenir"/>
                <a:cs typeface="Avenir"/>
                <a:sym typeface="Avenir"/>
              </a:rPr>
              <a:t>referred</a:t>
            </a:r>
            <a:r>
              <a:rPr lang="es-CO" sz="1800" b="0" i="0" u="none" strike="noStrike" cap="none" dirty="0">
                <a:solidFill>
                  <a:srgbClr val="FFFFFF"/>
                </a:solidFill>
                <a:latin typeface="Avenir"/>
                <a:ea typeface="Avenir"/>
                <a:cs typeface="Avenir"/>
                <a:sym typeface="Avenir"/>
              </a:rPr>
              <a:t> to as </a:t>
            </a:r>
            <a:r>
              <a:rPr lang="es-CO" sz="1800" b="0" i="0" u="none" strike="noStrike" cap="none" dirty="0" err="1">
                <a:solidFill>
                  <a:srgbClr val="FFFFFF"/>
                </a:solidFill>
                <a:latin typeface="Avenir"/>
                <a:ea typeface="Avenir"/>
                <a:cs typeface="Avenir"/>
                <a:sym typeface="Avenir"/>
              </a:rPr>
              <a:t>hybrid</a:t>
            </a:r>
            <a:r>
              <a:rPr lang="es-CO" sz="1800" b="0" i="0" u="none" strike="noStrike" cap="none" dirty="0">
                <a:solidFill>
                  <a:srgbClr val="FFFFFF"/>
                </a:solidFill>
                <a:latin typeface="Avenir"/>
                <a:ea typeface="Avenir"/>
                <a:cs typeface="Avenir"/>
                <a:sym typeface="Avenir"/>
              </a:rPr>
              <a:t> </a:t>
            </a:r>
            <a:r>
              <a:rPr lang="es-CO" sz="1800" b="0" i="0" u="none" strike="noStrike" cap="none" dirty="0" err="1">
                <a:solidFill>
                  <a:srgbClr val="FFFFFF"/>
                </a:solidFill>
                <a:latin typeface="Avenir"/>
                <a:ea typeface="Avenir"/>
                <a:cs typeface="Avenir"/>
                <a:sym typeface="Avenir"/>
              </a:rPr>
              <a:t>solutions</a:t>
            </a:r>
            <a:r>
              <a:rPr lang="es-CO" sz="1800" b="0" i="0" u="none" strike="noStrike" cap="none" dirty="0">
                <a:solidFill>
                  <a:srgbClr val="FFFFFF"/>
                </a:solidFill>
                <a:latin typeface="Avenir"/>
                <a:ea typeface="Avenir"/>
                <a:cs typeface="Avenir"/>
                <a:sym typeface="Avenir"/>
              </a:rPr>
              <a:t>. </a:t>
            </a:r>
            <a:endParaRPr dirty="0"/>
          </a:p>
        </p:txBody>
      </p:sp>
      <p:grpSp>
        <p:nvGrpSpPr>
          <p:cNvPr id="571" name="Google Shape;571;p94"/>
          <p:cNvGrpSpPr/>
          <p:nvPr/>
        </p:nvGrpSpPr>
        <p:grpSpPr>
          <a:xfrm>
            <a:off x="6546320" y="1156353"/>
            <a:ext cx="5576854" cy="4990133"/>
            <a:chOff x="7051009" y="1390415"/>
            <a:chExt cx="5576854" cy="4990133"/>
          </a:xfrm>
        </p:grpSpPr>
        <p:sp>
          <p:nvSpPr>
            <p:cNvPr id="572" name="Google Shape;572;p94"/>
            <p:cNvSpPr txBox="1"/>
            <p:nvPr/>
          </p:nvSpPr>
          <p:spPr>
            <a:xfrm>
              <a:off x="8469192" y="1449154"/>
              <a:ext cx="41586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2F87"/>
                </a:buClr>
                <a:buSzPts val="1800"/>
                <a:buFont typeface="Arial"/>
                <a:buNone/>
              </a:pPr>
              <a:r>
                <a:rPr lang="es-CO" sz="1800" b="1" i="0" u="none" strike="noStrike" cap="none">
                  <a:solidFill>
                    <a:srgbClr val="992F87"/>
                  </a:solidFill>
                  <a:latin typeface="Avenir"/>
                  <a:ea typeface="Avenir"/>
                  <a:cs typeface="Avenir"/>
                  <a:sym typeface="Avenir"/>
                </a:rPr>
                <a:t>Forest</a:t>
              </a:r>
              <a:endParaRPr/>
            </a:p>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Avenir"/>
                  <a:ea typeface="Avenir"/>
                  <a:cs typeface="Avenir"/>
                  <a:sym typeface="Avenir"/>
                </a:rPr>
                <a:t>Forests, street trees</a:t>
              </a:r>
              <a:endParaRPr/>
            </a:p>
          </p:txBody>
        </p:sp>
        <p:grpSp>
          <p:nvGrpSpPr>
            <p:cNvPr id="573" name="Google Shape;573;p94"/>
            <p:cNvGrpSpPr/>
            <p:nvPr/>
          </p:nvGrpSpPr>
          <p:grpSpPr>
            <a:xfrm>
              <a:off x="7051009" y="1390415"/>
              <a:ext cx="4881911" cy="4990133"/>
              <a:chOff x="7051009" y="1328991"/>
              <a:chExt cx="4881911" cy="4990133"/>
            </a:xfrm>
          </p:grpSpPr>
          <p:pic>
            <p:nvPicPr>
              <p:cNvPr id="574" name="Google Shape;574;p94"/>
              <p:cNvPicPr preferRelativeResize="0"/>
              <p:nvPr/>
            </p:nvPicPr>
            <p:blipFill rotWithShape="1">
              <a:blip r:embed="rId3">
                <a:alphaModFix/>
              </a:blip>
              <a:srcRect t="16663" b="16663"/>
              <a:stretch/>
            </p:blipFill>
            <p:spPr>
              <a:xfrm>
                <a:off x="7051009" y="1328991"/>
                <a:ext cx="956700" cy="855881"/>
              </a:xfrm>
              <a:prstGeom prst="flowChartConnector">
                <a:avLst/>
              </a:prstGeom>
              <a:noFill/>
              <a:ln>
                <a:noFill/>
              </a:ln>
            </p:spPr>
          </p:pic>
          <p:pic>
            <p:nvPicPr>
              <p:cNvPr id="575" name="Google Shape;575;p94"/>
              <p:cNvPicPr preferRelativeResize="0"/>
              <p:nvPr/>
            </p:nvPicPr>
            <p:blipFill rotWithShape="1">
              <a:blip r:embed="rId4">
                <a:alphaModFix/>
              </a:blip>
              <a:srcRect t="8057" b="8056"/>
              <a:stretch/>
            </p:blipFill>
            <p:spPr>
              <a:xfrm>
                <a:off x="7051009" y="3399337"/>
                <a:ext cx="956700" cy="855881"/>
              </a:xfrm>
              <a:prstGeom prst="flowChartConnector">
                <a:avLst/>
              </a:prstGeom>
              <a:noFill/>
              <a:ln>
                <a:noFill/>
              </a:ln>
            </p:spPr>
          </p:pic>
          <p:pic>
            <p:nvPicPr>
              <p:cNvPr id="576" name="Google Shape;576;p94"/>
              <p:cNvPicPr preferRelativeResize="0"/>
              <p:nvPr/>
            </p:nvPicPr>
            <p:blipFill rotWithShape="1">
              <a:blip r:embed="rId5">
                <a:alphaModFix/>
              </a:blip>
              <a:srcRect l="19833" t="1215" r="29631" b="18411"/>
              <a:stretch/>
            </p:blipFill>
            <p:spPr>
              <a:xfrm>
                <a:off x="7051009" y="2364500"/>
                <a:ext cx="956700" cy="855881"/>
              </a:xfrm>
              <a:prstGeom prst="flowChartConnector">
                <a:avLst/>
              </a:prstGeom>
              <a:noFill/>
              <a:ln>
                <a:noFill/>
              </a:ln>
            </p:spPr>
          </p:pic>
          <p:pic>
            <p:nvPicPr>
              <p:cNvPr id="577" name="Google Shape;577;p94"/>
              <p:cNvPicPr preferRelativeResize="0"/>
              <p:nvPr/>
            </p:nvPicPr>
            <p:blipFill rotWithShape="1">
              <a:blip r:embed="rId6">
                <a:alphaModFix/>
              </a:blip>
              <a:srcRect l="19495" t="3557" r="32518" b="20104"/>
              <a:stretch/>
            </p:blipFill>
            <p:spPr>
              <a:xfrm>
                <a:off x="7051009" y="5463243"/>
                <a:ext cx="956700" cy="855881"/>
              </a:xfrm>
              <a:prstGeom prst="flowChartConnector">
                <a:avLst/>
              </a:prstGeom>
              <a:noFill/>
              <a:ln>
                <a:noFill/>
              </a:ln>
            </p:spPr>
          </p:pic>
          <p:pic>
            <p:nvPicPr>
              <p:cNvPr id="578" name="Google Shape;578;p94"/>
              <p:cNvPicPr preferRelativeResize="0"/>
              <p:nvPr/>
            </p:nvPicPr>
            <p:blipFill rotWithShape="1">
              <a:blip r:embed="rId7">
                <a:alphaModFix/>
              </a:blip>
              <a:srcRect l="9167" t="10232" r="36842" b="3899"/>
              <a:stretch/>
            </p:blipFill>
            <p:spPr>
              <a:xfrm>
                <a:off x="7051009" y="4431290"/>
                <a:ext cx="956700" cy="855881"/>
              </a:xfrm>
              <a:prstGeom prst="flowChartConnector">
                <a:avLst/>
              </a:prstGeom>
              <a:noFill/>
              <a:ln>
                <a:noFill/>
              </a:ln>
            </p:spPr>
          </p:pic>
          <p:sp>
            <p:nvSpPr>
              <p:cNvPr id="579" name="Google Shape;579;p94"/>
              <p:cNvSpPr txBox="1"/>
              <p:nvPr/>
            </p:nvSpPr>
            <p:spPr>
              <a:xfrm>
                <a:off x="8469191" y="5491073"/>
                <a:ext cx="3463729"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2F87"/>
                  </a:buClr>
                  <a:buSzPts val="1800"/>
                  <a:buFont typeface="Arial"/>
                  <a:buNone/>
                </a:pPr>
                <a:r>
                  <a:rPr lang="es-CO" sz="1800" b="1" i="0" u="none" strike="noStrike" cap="none">
                    <a:solidFill>
                      <a:srgbClr val="992F87"/>
                    </a:solidFill>
                    <a:latin typeface="Avenir"/>
                    <a:ea typeface="Avenir"/>
                    <a:cs typeface="Avenir"/>
                    <a:sym typeface="Avenir"/>
                  </a:rPr>
                  <a:t>Wetland</a:t>
                </a:r>
                <a:endParaRPr/>
              </a:p>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Avenir"/>
                    <a:ea typeface="Avenir"/>
                    <a:cs typeface="Avenir"/>
                    <a:sym typeface="Avenir"/>
                  </a:rPr>
                  <a:t>Peatland, constructed or natural wetland, lakes </a:t>
                </a:r>
                <a:endParaRPr/>
              </a:p>
            </p:txBody>
          </p:sp>
          <p:sp>
            <p:nvSpPr>
              <p:cNvPr id="580" name="Google Shape;580;p94"/>
              <p:cNvSpPr txBox="1"/>
              <p:nvPr/>
            </p:nvSpPr>
            <p:spPr>
              <a:xfrm>
                <a:off x="8469191" y="2358607"/>
                <a:ext cx="3271705"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2F87"/>
                  </a:buClr>
                  <a:buSzPts val="1800"/>
                  <a:buFont typeface="Arial"/>
                  <a:buNone/>
                </a:pPr>
                <a:r>
                  <a:rPr lang="es-CO" sz="1800" b="1" i="0" u="none" strike="noStrike" cap="none">
                    <a:solidFill>
                      <a:srgbClr val="992F87"/>
                    </a:solidFill>
                    <a:latin typeface="Avenir"/>
                    <a:ea typeface="Avenir"/>
                    <a:cs typeface="Avenir"/>
                    <a:sym typeface="Avenir"/>
                  </a:rPr>
                  <a:t>Coastal</a:t>
                </a:r>
                <a:endParaRPr/>
              </a:p>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Avenir"/>
                    <a:ea typeface="Avenir"/>
                    <a:cs typeface="Avenir"/>
                    <a:sym typeface="Avenir"/>
                  </a:rPr>
                  <a:t>Coral reefs, mangrove forests, sand dunes, salt marshes, sea grass</a:t>
                </a:r>
                <a:endParaRPr/>
              </a:p>
            </p:txBody>
          </p:sp>
          <p:sp>
            <p:nvSpPr>
              <p:cNvPr id="581" name="Google Shape;581;p94"/>
              <p:cNvSpPr txBox="1"/>
              <p:nvPr/>
            </p:nvSpPr>
            <p:spPr>
              <a:xfrm>
                <a:off x="8469191" y="3423795"/>
                <a:ext cx="3271705"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2F87"/>
                  </a:buClr>
                  <a:buSzPts val="1800"/>
                  <a:buFont typeface="Arial"/>
                  <a:buNone/>
                </a:pPr>
                <a:r>
                  <a:rPr lang="es-CO" sz="1800" b="1" i="0" u="none" strike="noStrike" cap="none" dirty="0">
                    <a:solidFill>
                      <a:srgbClr val="992F87"/>
                    </a:solidFill>
                    <a:latin typeface="Avenir"/>
                    <a:ea typeface="Avenir"/>
                    <a:cs typeface="Avenir"/>
                    <a:sym typeface="Avenir"/>
                  </a:rPr>
                  <a:t>Urban</a:t>
                </a:r>
                <a:endParaRPr dirty="0"/>
              </a:p>
              <a:p>
                <a:pPr marL="0" marR="0" lvl="0" indent="0" algn="l" rtl="0">
                  <a:lnSpc>
                    <a:spcPct val="100000"/>
                  </a:lnSpc>
                  <a:spcBef>
                    <a:spcPts val="0"/>
                  </a:spcBef>
                  <a:spcAft>
                    <a:spcPts val="0"/>
                  </a:spcAft>
                  <a:buClr>
                    <a:srgbClr val="000000"/>
                  </a:buClr>
                  <a:buSzPts val="1400"/>
                  <a:buFont typeface="Arial"/>
                  <a:buNone/>
                </a:pPr>
                <a:r>
                  <a:rPr lang="es-CO" sz="1400" b="0" i="0" u="none" strike="noStrike" cap="none" dirty="0">
                    <a:solidFill>
                      <a:srgbClr val="000000"/>
                    </a:solidFill>
                    <a:latin typeface="Avenir"/>
                    <a:ea typeface="Avenir"/>
                    <a:cs typeface="Avenir"/>
                    <a:sym typeface="Avenir"/>
                  </a:rPr>
                  <a:t>Rain </a:t>
                </a:r>
                <a:r>
                  <a:rPr lang="es-CO" sz="1400" b="0" i="0" u="none" strike="noStrike" cap="none" dirty="0" err="1">
                    <a:solidFill>
                      <a:srgbClr val="000000"/>
                    </a:solidFill>
                    <a:latin typeface="Avenir"/>
                    <a:ea typeface="Avenir"/>
                    <a:cs typeface="Avenir"/>
                    <a:sym typeface="Avenir"/>
                  </a:rPr>
                  <a:t>gardens</a:t>
                </a:r>
                <a:r>
                  <a:rPr lang="es-CO" sz="1400" b="0" i="0" u="none" strike="noStrike" cap="none" dirty="0">
                    <a:solidFill>
                      <a:srgbClr val="000000"/>
                    </a:solidFill>
                    <a:latin typeface="Avenir"/>
                    <a:ea typeface="Avenir"/>
                    <a:cs typeface="Avenir"/>
                    <a:sym typeface="Avenir"/>
                  </a:rPr>
                  <a:t>, </a:t>
                </a:r>
                <a:r>
                  <a:rPr lang="es-CO" sz="1400" b="0" i="0" u="none" strike="noStrike" cap="none" dirty="0" err="1">
                    <a:solidFill>
                      <a:srgbClr val="000000"/>
                    </a:solidFill>
                    <a:latin typeface="Avenir"/>
                    <a:ea typeface="Avenir"/>
                    <a:cs typeface="Avenir"/>
                    <a:sym typeface="Avenir"/>
                  </a:rPr>
                  <a:t>green</a:t>
                </a:r>
                <a:r>
                  <a:rPr lang="es-CO" sz="1400" b="0" i="0" u="none" strike="noStrike" cap="none" dirty="0">
                    <a:solidFill>
                      <a:srgbClr val="000000"/>
                    </a:solidFill>
                    <a:latin typeface="Avenir"/>
                    <a:ea typeface="Avenir"/>
                    <a:cs typeface="Avenir"/>
                    <a:sym typeface="Avenir"/>
                  </a:rPr>
                  <a:t> </a:t>
                </a:r>
                <a:r>
                  <a:rPr lang="es-CO" sz="1400" b="0" i="0" u="none" strike="noStrike" cap="none" dirty="0" err="1">
                    <a:solidFill>
                      <a:srgbClr val="000000"/>
                    </a:solidFill>
                    <a:latin typeface="Avenir"/>
                    <a:ea typeface="Avenir"/>
                    <a:cs typeface="Avenir"/>
                    <a:sym typeface="Avenir"/>
                  </a:rPr>
                  <a:t>roofs</a:t>
                </a:r>
                <a:r>
                  <a:rPr lang="es-CO" sz="1400" b="0" i="0" u="none" strike="noStrike" cap="none" dirty="0">
                    <a:solidFill>
                      <a:srgbClr val="000000"/>
                    </a:solidFill>
                    <a:latin typeface="Avenir"/>
                    <a:ea typeface="Avenir"/>
                    <a:cs typeface="Avenir"/>
                    <a:sym typeface="Avenir"/>
                  </a:rPr>
                  <a:t>, </a:t>
                </a:r>
                <a:r>
                  <a:rPr lang="es-CO" sz="1400" b="0" i="0" u="none" strike="noStrike" cap="none" dirty="0" err="1">
                    <a:solidFill>
                      <a:srgbClr val="000000"/>
                    </a:solidFill>
                    <a:latin typeface="Avenir"/>
                    <a:ea typeface="Avenir"/>
                    <a:cs typeface="Avenir"/>
                    <a:sym typeface="Avenir"/>
                  </a:rPr>
                  <a:t>sustainable</a:t>
                </a:r>
                <a:r>
                  <a:rPr lang="es-CO" sz="1400" b="0" i="0" u="none" strike="noStrike" cap="none" dirty="0">
                    <a:solidFill>
                      <a:srgbClr val="000000"/>
                    </a:solidFill>
                    <a:latin typeface="Avenir"/>
                    <a:ea typeface="Avenir"/>
                    <a:cs typeface="Avenir"/>
                    <a:sym typeface="Avenir"/>
                  </a:rPr>
                  <a:t> </a:t>
                </a:r>
                <a:r>
                  <a:rPr lang="es-CO" sz="1400" b="0" i="0" u="none" strike="noStrike" cap="none" dirty="0" err="1">
                    <a:solidFill>
                      <a:srgbClr val="000000"/>
                    </a:solidFill>
                    <a:latin typeface="Avenir"/>
                    <a:ea typeface="Avenir"/>
                    <a:cs typeface="Avenir"/>
                    <a:sym typeface="Avenir"/>
                  </a:rPr>
                  <a:t>urban</a:t>
                </a:r>
                <a:r>
                  <a:rPr lang="es-CO" sz="1400" b="0" i="0" u="none" strike="noStrike" cap="none" dirty="0">
                    <a:solidFill>
                      <a:srgbClr val="000000"/>
                    </a:solidFill>
                    <a:latin typeface="Avenir"/>
                    <a:ea typeface="Avenir"/>
                    <a:cs typeface="Avenir"/>
                    <a:sym typeface="Avenir"/>
                  </a:rPr>
                  <a:t> </a:t>
                </a:r>
                <a:r>
                  <a:rPr lang="es-CO" sz="1400" b="0" i="0" u="none" strike="noStrike" cap="none" dirty="0" err="1">
                    <a:solidFill>
                      <a:srgbClr val="000000"/>
                    </a:solidFill>
                    <a:latin typeface="Avenir"/>
                    <a:ea typeface="Avenir"/>
                    <a:cs typeface="Avenir"/>
                    <a:sym typeface="Avenir"/>
                  </a:rPr>
                  <a:t>drainage</a:t>
                </a:r>
                <a:r>
                  <a:rPr lang="es-CO" sz="1400" b="0" i="0" u="none" strike="noStrike" cap="none" dirty="0">
                    <a:solidFill>
                      <a:srgbClr val="000000"/>
                    </a:solidFill>
                    <a:latin typeface="Avenir"/>
                    <a:ea typeface="Avenir"/>
                    <a:cs typeface="Avenir"/>
                    <a:sym typeface="Avenir"/>
                  </a:rPr>
                  <a:t> </a:t>
                </a:r>
                <a:r>
                  <a:rPr lang="es-CO" sz="1400" b="0" i="0" u="none" strike="noStrike" cap="none" dirty="0" err="1">
                    <a:solidFill>
                      <a:srgbClr val="000000"/>
                    </a:solidFill>
                    <a:latin typeface="Avenir"/>
                    <a:ea typeface="Avenir"/>
                    <a:cs typeface="Avenir"/>
                    <a:sym typeface="Avenir"/>
                  </a:rPr>
                  <a:t>systems</a:t>
                </a:r>
                <a:endParaRPr dirty="0"/>
              </a:p>
            </p:txBody>
          </p:sp>
          <p:sp>
            <p:nvSpPr>
              <p:cNvPr id="582" name="Google Shape;582;p94"/>
              <p:cNvSpPr txBox="1"/>
              <p:nvPr/>
            </p:nvSpPr>
            <p:spPr>
              <a:xfrm>
                <a:off x="8469191" y="4566842"/>
                <a:ext cx="250451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2F87"/>
                  </a:buClr>
                  <a:buSzPts val="1800"/>
                  <a:buFont typeface="Arial"/>
                  <a:buNone/>
                </a:pPr>
                <a:r>
                  <a:rPr lang="es-CO" sz="1800" b="1" i="0" u="none" strike="noStrike" cap="none">
                    <a:solidFill>
                      <a:srgbClr val="992F87"/>
                    </a:solidFill>
                    <a:latin typeface="Avenir"/>
                    <a:ea typeface="Avenir"/>
                    <a:cs typeface="Avenir"/>
                    <a:sym typeface="Avenir"/>
                  </a:rPr>
                  <a:t>River</a:t>
                </a:r>
                <a:endParaRPr/>
              </a:p>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Avenir"/>
                    <a:ea typeface="Avenir"/>
                    <a:cs typeface="Avenir"/>
                    <a:sym typeface="Avenir"/>
                  </a:rPr>
                  <a:t>Rivers and floodplains</a:t>
                </a: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5"/>
          <p:cNvSpPr txBox="1">
            <a:spLocks noGrp="1"/>
          </p:cNvSpPr>
          <p:nvPr>
            <p:ph type="title"/>
          </p:nvPr>
        </p:nvSpPr>
        <p:spPr>
          <a:xfrm>
            <a:off x="838200" y="365126"/>
            <a:ext cx="10515600" cy="10641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What if we invest in NBI where possible? </a:t>
            </a:r>
            <a:endParaRPr/>
          </a:p>
        </p:txBody>
      </p:sp>
      <p:sp>
        <p:nvSpPr>
          <p:cNvPr id="589" name="Google Shape;589;p95"/>
          <p:cNvSpPr txBox="1">
            <a:spLocks noGrp="1"/>
          </p:cNvSpPr>
          <p:nvPr>
            <p:ph type="body" idx="1"/>
          </p:nvPr>
        </p:nvSpPr>
        <p:spPr>
          <a:xfrm>
            <a:off x="838200" y="1567664"/>
            <a:ext cx="10515600" cy="4697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9C3EC"/>
              </a:buClr>
              <a:buSzPts val="2000"/>
              <a:buNone/>
            </a:pPr>
            <a:r>
              <a:rPr lang="es-CO"/>
              <a:t>Insights from IISD‘s economic valuations</a:t>
            </a:r>
            <a:endParaRPr/>
          </a:p>
        </p:txBody>
      </p:sp>
      <p:sp>
        <p:nvSpPr>
          <p:cNvPr id="590" name="Google Shape;590;p95"/>
          <p:cNvSpPr txBox="1">
            <a:spLocks noGrp="1"/>
          </p:cNvSpPr>
          <p:nvPr>
            <p:ph type="body" idx="2"/>
          </p:nvPr>
        </p:nvSpPr>
        <p:spPr>
          <a:xfrm>
            <a:off x="2307771" y="2379215"/>
            <a:ext cx="6030686" cy="3895401"/>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es-CO" dirty="0"/>
              <a:t>NBI is up to 50% </a:t>
            </a:r>
            <a:r>
              <a:rPr lang="es-CO" dirty="0" err="1"/>
              <a:t>cheaper</a:t>
            </a:r>
            <a:r>
              <a:rPr lang="es-CO" dirty="0"/>
              <a:t> than </a:t>
            </a:r>
            <a:r>
              <a:rPr lang="es-CO" dirty="0" err="1"/>
              <a:t>conventional</a:t>
            </a:r>
            <a:r>
              <a:rPr lang="es-CO" dirty="0"/>
              <a:t> </a:t>
            </a:r>
            <a:r>
              <a:rPr lang="es-CO" dirty="0" err="1"/>
              <a:t>built</a:t>
            </a:r>
            <a:r>
              <a:rPr lang="es-CO" dirty="0"/>
              <a:t> </a:t>
            </a:r>
            <a:r>
              <a:rPr lang="es-CO" dirty="0" err="1"/>
              <a:t>infrastructure</a:t>
            </a:r>
            <a:r>
              <a:rPr lang="es-CO" dirty="0"/>
              <a:t> that </a:t>
            </a:r>
            <a:r>
              <a:rPr lang="es-CO" dirty="0" err="1"/>
              <a:t>delivers</a:t>
            </a:r>
            <a:r>
              <a:rPr lang="es-CO" dirty="0"/>
              <a:t> the same </a:t>
            </a:r>
            <a:r>
              <a:rPr lang="es-CO" dirty="0" err="1"/>
              <a:t>infrastructure</a:t>
            </a:r>
            <a:r>
              <a:rPr lang="es-CO" dirty="0"/>
              <a:t> </a:t>
            </a:r>
            <a:r>
              <a:rPr lang="es-CO" dirty="0" err="1"/>
              <a:t>services</a:t>
            </a:r>
            <a:endParaRPr dirty="0"/>
          </a:p>
          <a:p>
            <a:pPr marL="0" lvl="0" indent="0" algn="l" rtl="0">
              <a:lnSpc>
                <a:spcPct val="120000"/>
              </a:lnSpc>
              <a:spcBef>
                <a:spcPts val="1800"/>
              </a:spcBef>
              <a:spcAft>
                <a:spcPts val="0"/>
              </a:spcAft>
              <a:buClr>
                <a:schemeClr val="dk1"/>
              </a:buClr>
              <a:buSzPts val="1800"/>
              <a:buNone/>
            </a:pPr>
            <a:r>
              <a:rPr lang="es-CO" dirty="0"/>
              <a:t>NBI </a:t>
            </a:r>
            <a:r>
              <a:rPr lang="es-CO" dirty="0" err="1"/>
              <a:t>provides</a:t>
            </a:r>
            <a:r>
              <a:rPr lang="es-CO" dirty="0"/>
              <a:t> about 28% more </a:t>
            </a:r>
            <a:r>
              <a:rPr lang="es-CO" dirty="0" err="1"/>
              <a:t>value</a:t>
            </a:r>
            <a:r>
              <a:rPr lang="es-CO" dirty="0"/>
              <a:t> </a:t>
            </a:r>
            <a:r>
              <a:rPr lang="es-CO" dirty="0" err="1"/>
              <a:t>through</a:t>
            </a:r>
            <a:r>
              <a:rPr lang="es-CO" dirty="0"/>
              <a:t> </a:t>
            </a:r>
            <a:r>
              <a:rPr lang="es-CO" dirty="0" err="1"/>
              <a:t>added</a:t>
            </a:r>
            <a:r>
              <a:rPr lang="es-CO" dirty="0"/>
              <a:t> </a:t>
            </a:r>
            <a:r>
              <a:rPr lang="es-CO" dirty="0" err="1"/>
              <a:t>benefits</a:t>
            </a:r>
            <a:r>
              <a:rPr lang="es-CO" dirty="0"/>
              <a:t> and </a:t>
            </a:r>
            <a:r>
              <a:rPr lang="es-CO" dirty="0" err="1"/>
              <a:t>avoided</a:t>
            </a:r>
            <a:r>
              <a:rPr lang="es-CO" dirty="0"/>
              <a:t> </a:t>
            </a:r>
            <a:r>
              <a:rPr lang="es-CO" dirty="0" err="1"/>
              <a:t>costs</a:t>
            </a:r>
            <a:r>
              <a:rPr lang="es-CO" dirty="0"/>
              <a:t> </a:t>
            </a:r>
            <a:endParaRPr dirty="0"/>
          </a:p>
          <a:p>
            <a:pPr marL="0" lvl="0" indent="0" algn="l" rtl="0">
              <a:lnSpc>
                <a:spcPct val="120000"/>
              </a:lnSpc>
              <a:spcBef>
                <a:spcPts val="1800"/>
              </a:spcBef>
              <a:spcAft>
                <a:spcPts val="0"/>
              </a:spcAft>
              <a:buClr>
                <a:schemeClr val="dk1"/>
              </a:buClr>
              <a:buSzPts val="1800"/>
              <a:buNone/>
            </a:pPr>
            <a:r>
              <a:rPr lang="es-CO" dirty="0" err="1"/>
              <a:t>Swapping</a:t>
            </a:r>
            <a:r>
              <a:rPr lang="es-CO" dirty="0"/>
              <a:t> 11% </a:t>
            </a:r>
            <a:r>
              <a:rPr lang="es-CO" dirty="0" err="1"/>
              <a:t>of</a:t>
            </a:r>
            <a:r>
              <a:rPr lang="es-CO" dirty="0"/>
              <a:t> </a:t>
            </a:r>
            <a:r>
              <a:rPr lang="es-CO" dirty="0" err="1"/>
              <a:t>investments</a:t>
            </a:r>
            <a:r>
              <a:rPr lang="es-CO" dirty="0"/>
              <a:t> </a:t>
            </a:r>
            <a:r>
              <a:rPr lang="es-CO" dirty="0" err="1"/>
              <a:t>from</a:t>
            </a:r>
            <a:r>
              <a:rPr lang="es-CO" dirty="0"/>
              <a:t> grey </a:t>
            </a:r>
            <a:r>
              <a:rPr lang="es-CO" dirty="0" err="1"/>
              <a:t>infrastructure</a:t>
            </a:r>
            <a:r>
              <a:rPr lang="es-CO" dirty="0"/>
              <a:t> to NBI could </a:t>
            </a:r>
            <a:r>
              <a:rPr lang="es-CO" dirty="0" err="1"/>
              <a:t>save</a:t>
            </a:r>
            <a:r>
              <a:rPr lang="es-CO" dirty="0"/>
              <a:t> USD 248 </a:t>
            </a:r>
            <a:r>
              <a:rPr lang="es-CO" dirty="0" err="1"/>
              <a:t>billion</a:t>
            </a:r>
            <a:r>
              <a:rPr lang="es-CO" dirty="0"/>
              <a:t> each year, and </a:t>
            </a:r>
            <a:r>
              <a:rPr lang="es-CO" dirty="0" err="1"/>
              <a:t>create</a:t>
            </a:r>
            <a:r>
              <a:rPr lang="es-CO" dirty="0"/>
              <a:t> </a:t>
            </a:r>
            <a:r>
              <a:rPr lang="es-CO" dirty="0" err="1"/>
              <a:t>additional</a:t>
            </a:r>
            <a:r>
              <a:rPr lang="es-CO" dirty="0"/>
              <a:t> </a:t>
            </a:r>
            <a:r>
              <a:rPr lang="es-CO" dirty="0" err="1"/>
              <a:t>benefits</a:t>
            </a:r>
            <a:r>
              <a:rPr lang="es-CO" dirty="0"/>
              <a:t> </a:t>
            </a:r>
            <a:r>
              <a:rPr lang="es-CO" dirty="0" err="1"/>
              <a:t>worth</a:t>
            </a:r>
            <a:r>
              <a:rPr lang="es-CO" dirty="0"/>
              <a:t> USD 489 </a:t>
            </a:r>
            <a:r>
              <a:rPr lang="es-CO" dirty="0" err="1"/>
              <a:t>billion</a:t>
            </a:r>
            <a:r>
              <a:rPr lang="es-CO" dirty="0"/>
              <a:t> </a:t>
            </a:r>
            <a:r>
              <a:rPr lang="es-CO" dirty="0" err="1"/>
              <a:t>every</a:t>
            </a:r>
            <a:r>
              <a:rPr lang="es-CO" dirty="0"/>
              <a:t> year</a:t>
            </a:r>
            <a:endParaRPr dirty="0"/>
          </a:p>
          <a:p>
            <a:pPr marL="285750" lvl="0" indent="-171450" algn="l" rtl="0">
              <a:lnSpc>
                <a:spcPct val="120000"/>
              </a:lnSpc>
              <a:spcBef>
                <a:spcPts val="900"/>
              </a:spcBef>
              <a:spcAft>
                <a:spcPts val="0"/>
              </a:spcAft>
              <a:buClr>
                <a:schemeClr val="dk1"/>
              </a:buClr>
              <a:buSzPts val="1800"/>
              <a:buFont typeface="Noto Sans Symbols"/>
              <a:buNone/>
            </a:pPr>
            <a:endParaRPr dirty="0"/>
          </a:p>
        </p:txBody>
      </p:sp>
      <p:sp>
        <p:nvSpPr>
          <p:cNvPr id="591" name="Google Shape;591;p95"/>
          <p:cNvSpPr txBox="1"/>
          <p:nvPr/>
        </p:nvSpPr>
        <p:spPr>
          <a:xfrm>
            <a:off x="838200" y="2301574"/>
            <a:ext cx="5605586" cy="32318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000"/>
              <a:buFont typeface="Arial"/>
              <a:buNone/>
            </a:pPr>
            <a:endParaRPr sz="2000" b="1" i="0" u="none" strike="noStrike" cap="none">
              <a:solidFill>
                <a:schemeClr val="dk1"/>
              </a:solidFill>
              <a:latin typeface="Georgia"/>
              <a:ea typeface="Georgia"/>
              <a:cs typeface="Georgia"/>
              <a:sym typeface="Georgia"/>
            </a:endParaRPr>
          </a:p>
        </p:txBody>
      </p:sp>
      <p:pic>
        <p:nvPicPr>
          <p:cNvPr id="592" name="Google Shape;592;p95"/>
          <p:cNvPicPr preferRelativeResize="0"/>
          <p:nvPr/>
        </p:nvPicPr>
        <p:blipFill rotWithShape="1">
          <a:blip r:embed="rId3">
            <a:alphaModFix/>
          </a:blip>
          <a:srcRect/>
          <a:stretch/>
        </p:blipFill>
        <p:spPr>
          <a:xfrm>
            <a:off x="8893489" y="2175784"/>
            <a:ext cx="2536511" cy="3580011"/>
          </a:xfrm>
          <a:prstGeom prst="rect">
            <a:avLst/>
          </a:prstGeom>
          <a:noFill/>
          <a:ln>
            <a:noFill/>
          </a:ln>
          <a:effectLst>
            <a:outerShdw blurRad="292100" dist="139700" dir="2700000" algn="tl" rotWithShape="0">
              <a:srgbClr val="333333">
                <a:alpha val="64705"/>
              </a:srgbClr>
            </a:outerShdw>
          </a:effectLst>
        </p:spPr>
      </p:pic>
      <p:pic>
        <p:nvPicPr>
          <p:cNvPr id="593" name="Google Shape;593;p95" descr="Piggy Bank outline"/>
          <p:cNvPicPr preferRelativeResize="0"/>
          <p:nvPr/>
        </p:nvPicPr>
        <p:blipFill rotWithShape="1">
          <a:blip r:embed="rId4">
            <a:alphaModFix/>
          </a:blip>
          <a:srcRect/>
          <a:stretch/>
        </p:blipFill>
        <p:spPr>
          <a:xfrm>
            <a:off x="838339" y="2441424"/>
            <a:ext cx="914400" cy="914400"/>
          </a:xfrm>
          <a:prstGeom prst="rect">
            <a:avLst/>
          </a:prstGeom>
          <a:noFill/>
          <a:ln>
            <a:noFill/>
          </a:ln>
        </p:spPr>
      </p:pic>
      <p:pic>
        <p:nvPicPr>
          <p:cNvPr id="594" name="Google Shape;594;p95" descr="Group success outline"/>
          <p:cNvPicPr preferRelativeResize="0"/>
          <p:nvPr/>
        </p:nvPicPr>
        <p:blipFill rotWithShape="1">
          <a:blip r:embed="rId5">
            <a:alphaModFix/>
          </a:blip>
          <a:srcRect/>
          <a:stretch/>
        </p:blipFill>
        <p:spPr>
          <a:xfrm>
            <a:off x="838200" y="3572555"/>
            <a:ext cx="914400" cy="914400"/>
          </a:xfrm>
          <a:prstGeom prst="rect">
            <a:avLst/>
          </a:prstGeom>
          <a:noFill/>
          <a:ln>
            <a:noFill/>
          </a:ln>
        </p:spPr>
      </p:pic>
      <p:pic>
        <p:nvPicPr>
          <p:cNvPr id="595" name="Google Shape;595;p95" descr="Money outline"/>
          <p:cNvPicPr preferRelativeResize="0"/>
          <p:nvPr/>
        </p:nvPicPr>
        <p:blipFill rotWithShape="1">
          <a:blip r:embed="rId6">
            <a:alphaModFix/>
          </a:blip>
          <a:srcRect/>
          <a:stretch/>
        </p:blipFill>
        <p:spPr>
          <a:xfrm>
            <a:off x="838200" y="4619029"/>
            <a:ext cx="914400" cy="914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1;p2">
            <a:extLst>
              <a:ext uri="{FF2B5EF4-FFF2-40B4-BE49-F238E27FC236}">
                <a16:creationId xmlns:a16="http://schemas.microsoft.com/office/drawing/2014/main" id="{F8504045-39B7-0F8D-2974-1A296883CF88}"/>
              </a:ext>
            </a:extLst>
          </p:cNvPr>
          <p:cNvSpPr txBox="1">
            <a:spLocks/>
          </p:cNvSpPr>
          <p:nvPr/>
        </p:nvSpPr>
        <p:spPr>
          <a:xfrm>
            <a:off x="838200" y="1396997"/>
            <a:ext cx="10515600" cy="9396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2"/>
              </a:buClr>
              <a:buSzPts val="4200"/>
              <a:buFont typeface="Gill Sans"/>
              <a:buNone/>
            </a:pPr>
            <a:r>
              <a:rPr lang="en-US" sz="4200" dirty="0">
                <a:solidFill>
                  <a:schemeClr val="bg2"/>
                </a:solidFill>
                <a:latin typeface="Gill Sans MT" panose="020B0502020104020203" pitchFamily="34" charset="0"/>
              </a:rPr>
              <a:t>Presenters</a:t>
            </a:r>
            <a:endParaRPr lang="en-US" dirty="0">
              <a:solidFill>
                <a:schemeClr val="bg2"/>
              </a:solidFill>
              <a:latin typeface="Gill Sans MT" panose="020B0502020104020203" pitchFamily="34" charset="0"/>
            </a:endParaRPr>
          </a:p>
        </p:txBody>
      </p:sp>
      <p:sp>
        <p:nvSpPr>
          <p:cNvPr id="4" name="TextBox 3">
            <a:extLst>
              <a:ext uri="{FF2B5EF4-FFF2-40B4-BE49-F238E27FC236}">
                <a16:creationId xmlns:a16="http://schemas.microsoft.com/office/drawing/2014/main" id="{50ED0C24-17C1-48F8-9B73-C7621AFEFEE8}"/>
              </a:ext>
            </a:extLst>
          </p:cNvPr>
          <p:cNvSpPr txBox="1"/>
          <p:nvPr/>
        </p:nvSpPr>
        <p:spPr>
          <a:xfrm>
            <a:off x="207997" y="2744978"/>
            <a:ext cx="4911565" cy="738664"/>
          </a:xfrm>
          <a:prstGeom prst="rect">
            <a:avLst/>
          </a:prstGeom>
          <a:noFill/>
        </p:spPr>
        <p:txBody>
          <a:bodyPr wrap="square">
            <a:spAutoFit/>
          </a:bodyPr>
          <a:lstStyle/>
          <a:p>
            <a:pPr algn="ctr"/>
            <a:r>
              <a:rPr lang="en-US" b="1" i="0" dirty="0">
                <a:solidFill>
                  <a:srgbClr val="000000"/>
                </a:solidFill>
                <a:effectLst/>
                <a:latin typeface="Georgia" panose="02040502050405020303" pitchFamily="18" charset="0"/>
              </a:rPr>
              <a:t>Chloe </a:t>
            </a:r>
            <a:r>
              <a:rPr lang="en-US" b="1" i="0" dirty="0" err="1">
                <a:solidFill>
                  <a:srgbClr val="000000"/>
                </a:solidFill>
                <a:effectLst/>
                <a:latin typeface="Georgia" panose="02040502050405020303" pitchFamily="18" charset="0"/>
              </a:rPr>
              <a:t>Angood</a:t>
            </a:r>
            <a:endParaRPr lang="en-US" b="0" i="0" dirty="0">
              <a:solidFill>
                <a:srgbClr val="000000"/>
              </a:solidFill>
              <a:effectLst/>
              <a:latin typeface="Georgia" panose="02040502050405020303" pitchFamily="18" charset="0"/>
            </a:endParaRPr>
          </a:p>
          <a:p>
            <a:pPr algn="ctr"/>
            <a:r>
              <a:rPr lang="en-US" b="0" i="0" dirty="0">
                <a:solidFill>
                  <a:srgbClr val="000000"/>
                </a:solidFill>
                <a:effectLst/>
                <a:latin typeface="Georgia" panose="02040502050405020303" pitchFamily="18" charset="0"/>
              </a:rPr>
              <a:t>Nutrition Specialist, UNICEF, Eastern and Southern Africa Region</a:t>
            </a:r>
          </a:p>
        </p:txBody>
      </p:sp>
      <p:sp>
        <p:nvSpPr>
          <p:cNvPr id="7" name="TextBox 6">
            <a:extLst>
              <a:ext uri="{FF2B5EF4-FFF2-40B4-BE49-F238E27FC236}">
                <a16:creationId xmlns:a16="http://schemas.microsoft.com/office/drawing/2014/main" id="{84957925-2893-4F91-BFD9-F82F0F971CD1}"/>
              </a:ext>
            </a:extLst>
          </p:cNvPr>
          <p:cNvSpPr txBox="1"/>
          <p:nvPr/>
        </p:nvSpPr>
        <p:spPr>
          <a:xfrm>
            <a:off x="207996" y="5882588"/>
            <a:ext cx="4911565" cy="738664"/>
          </a:xfrm>
          <a:prstGeom prst="rect">
            <a:avLst/>
          </a:prstGeom>
          <a:noFill/>
        </p:spPr>
        <p:txBody>
          <a:bodyPr wrap="square">
            <a:spAutoFit/>
          </a:bodyPr>
          <a:lstStyle/>
          <a:p>
            <a:pPr algn="ctr"/>
            <a:r>
              <a:rPr lang="en-US" b="1" i="0" dirty="0" err="1">
                <a:solidFill>
                  <a:srgbClr val="000000"/>
                </a:solidFill>
                <a:effectLst/>
                <a:latin typeface="Georgia" panose="02040502050405020303" pitchFamily="18" charset="0"/>
              </a:rPr>
              <a:t>Liesbeth</a:t>
            </a:r>
            <a:r>
              <a:rPr lang="en-US" b="1" i="0" dirty="0">
                <a:solidFill>
                  <a:srgbClr val="000000"/>
                </a:solidFill>
                <a:effectLst/>
                <a:latin typeface="Georgia" panose="02040502050405020303" pitchFamily="18" charset="0"/>
              </a:rPr>
              <a:t> </a:t>
            </a:r>
            <a:r>
              <a:rPr lang="en-US" b="1" i="0" dirty="0" err="1">
                <a:solidFill>
                  <a:srgbClr val="000000"/>
                </a:solidFill>
                <a:effectLst/>
                <a:latin typeface="Georgia" panose="02040502050405020303" pitchFamily="18" charset="0"/>
              </a:rPr>
              <a:t>Casier</a:t>
            </a:r>
            <a:endParaRPr lang="en-US" b="0" i="0" dirty="0">
              <a:solidFill>
                <a:srgbClr val="000000"/>
              </a:solidFill>
              <a:effectLst/>
              <a:latin typeface="Georgia" panose="02040502050405020303" pitchFamily="18" charset="0"/>
            </a:endParaRPr>
          </a:p>
          <a:p>
            <a:pPr algn="ctr"/>
            <a:r>
              <a:rPr lang="en-US" b="0" i="0" dirty="0">
                <a:solidFill>
                  <a:srgbClr val="000000"/>
                </a:solidFill>
                <a:effectLst/>
                <a:latin typeface="Georgia" panose="02040502050405020303" pitchFamily="18" charset="0"/>
              </a:rPr>
              <a:t>Lead, Public Procurement and Sustainable Infrastructure and Coordinator of the NBI Global Resource Centre, IISD </a:t>
            </a:r>
            <a:endParaRPr lang="en-US" dirty="0"/>
          </a:p>
        </p:txBody>
      </p:sp>
      <p:sp>
        <p:nvSpPr>
          <p:cNvPr id="8" name="TextBox 7">
            <a:extLst>
              <a:ext uri="{FF2B5EF4-FFF2-40B4-BE49-F238E27FC236}">
                <a16:creationId xmlns:a16="http://schemas.microsoft.com/office/drawing/2014/main" id="{8756A7AC-B430-47A9-9FB9-D4098F45E41D}"/>
              </a:ext>
            </a:extLst>
          </p:cNvPr>
          <p:cNvSpPr txBox="1"/>
          <p:nvPr/>
        </p:nvSpPr>
        <p:spPr>
          <a:xfrm>
            <a:off x="7072437" y="2744978"/>
            <a:ext cx="4911564" cy="523220"/>
          </a:xfrm>
          <a:prstGeom prst="rect">
            <a:avLst/>
          </a:prstGeom>
          <a:noFill/>
        </p:spPr>
        <p:txBody>
          <a:bodyPr wrap="square">
            <a:spAutoFit/>
          </a:bodyPr>
          <a:lstStyle/>
          <a:p>
            <a:pPr algn="ctr"/>
            <a:r>
              <a:rPr lang="en-US" b="1" i="0" dirty="0">
                <a:solidFill>
                  <a:srgbClr val="000000"/>
                </a:solidFill>
                <a:effectLst/>
                <a:latin typeface="Georgia" panose="02040502050405020303" pitchFamily="18" charset="0"/>
              </a:rPr>
              <a:t>Nathalia Niño </a:t>
            </a:r>
            <a:r>
              <a:rPr lang="en-US" b="1" i="0" dirty="0" err="1">
                <a:solidFill>
                  <a:srgbClr val="000000"/>
                </a:solidFill>
                <a:effectLst/>
                <a:latin typeface="Georgia" panose="02040502050405020303" pitchFamily="18" charset="0"/>
              </a:rPr>
              <a:t>Giraldo</a:t>
            </a:r>
            <a:endParaRPr lang="en-US" b="1" i="0" dirty="0">
              <a:solidFill>
                <a:srgbClr val="000000"/>
              </a:solidFill>
              <a:effectLst/>
              <a:latin typeface="Georgia" panose="02040502050405020303" pitchFamily="18" charset="0"/>
            </a:endParaRPr>
          </a:p>
          <a:p>
            <a:pPr algn="ctr"/>
            <a:r>
              <a:rPr lang="en-US" b="0" i="0" dirty="0">
                <a:solidFill>
                  <a:srgbClr val="000000"/>
                </a:solidFill>
                <a:effectLst/>
                <a:latin typeface="Georgia" panose="02040502050405020303" pitchFamily="18" charset="0"/>
              </a:rPr>
              <a:t>Junior Project Manager, </a:t>
            </a:r>
            <a:r>
              <a:rPr lang="en-US" b="0" i="0" dirty="0" err="1">
                <a:solidFill>
                  <a:srgbClr val="000000"/>
                </a:solidFill>
                <a:effectLst/>
                <a:latin typeface="Georgia" panose="02040502050405020303" pitchFamily="18" charset="0"/>
              </a:rPr>
              <a:t>KnowlEdge</a:t>
            </a:r>
            <a:r>
              <a:rPr lang="en-US" b="0" i="0" dirty="0">
                <a:solidFill>
                  <a:srgbClr val="000000"/>
                </a:solidFill>
                <a:effectLst/>
                <a:latin typeface="Georgia" panose="02040502050405020303" pitchFamily="18" charset="0"/>
              </a:rPr>
              <a:t> </a:t>
            </a:r>
            <a:r>
              <a:rPr lang="en-US" b="0" i="0" dirty="0" err="1">
                <a:solidFill>
                  <a:srgbClr val="000000"/>
                </a:solidFill>
                <a:effectLst/>
                <a:latin typeface="Georgia" panose="02040502050405020303" pitchFamily="18" charset="0"/>
              </a:rPr>
              <a:t>Srl</a:t>
            </a:r>
            <a:r>
              <a:rPr lang="en-US" b="0" i="0" dirty="0">
                <a:solidFill>
                  <a:srgbClr val="000000"/>
                </a:solidFill>
                <a:effectLst/>
                <a:latin typeface="Georgia" panose="02040502050405020303" pitchFamily="18" charset="0"/>
              </a:rPr>
              <a:t> &amp; Associate in IISD</a:t>
            </a:r>
          </a:p>
        </p:txBody>
      </p:sp>
      <p:sp>
        <p:nvSpPr>
          <p:cNvPr id="10" name="TextBox 9">
            <a:extLst>
              <a:ext uri="{FF2B5EF4-FFF2-40B4-BE49-F238E27FC236}">
                <a16:creationId xmlns:a16="http://schemas.microsoft.com/office/drawing/2014/main" id="{63200A9B-84DF-4C7A-9B7C-5616DB306EE7}"/>
              </a:ext>
            </a:extLst>
          </p:cNvPr>
          <p:cNvSpPr txBox="1"/>
          <p:nvPr/>
        </p:nvSpPr>
        <p:spPr>
          <a:xfrm>
            <a:off x="7170833" y="5990310"/>
            <a:ext cx="4911564" cy="523220"/>
          </a:xfrm>
          <a:prstGeom prst="rect">
            <a:avLst/>
          </a:prstGeom>
          <a:noFill/>
        </p:spPr>
        <p:txBody>
          <a:bodyPr wrap="square">
            <a:spAutoFit/>
          </a:bodyPr>
          <a:lstStyle/>
          <a:p>
            <a:pPr algn="ctr"/>
            <a:r>
              <a:rPr lang="en-US" b="1" i="0" dirty="0" err="1">
                <a:solidFill>
                  <a:srgbClr val="000000"/>
                </a:solidFill>
                <a:effectLst/>
                <a:latin typeface="Georgia" panose="02040502050405020303" pitchFamily="18" charset="0"/>
              </a:rPr>
              <a:t>Tamene</a:t>
            </a:r>
            <a:r>
              <a:rPr lang="en-US" b="1" i="0" dirty="0">
                <a:solidFill>
                  <a:srgbClr val="000000"/>
                </a:solidFill>
                <a:effectLst/>
                <a:latin typeface="Georgia" panose="02040502050405020303" pitchFamily="18" charset="0"/>
              </a:rPr>
              <a:t> Taye</a:t>
            </a:r>
            <a:endParaRPr lang="en-US" dirty="0">
              <a:latin typeface="Georgia" panose="02040502050405020303" pitchFamily="18" charset="0"/>
            </a:endParaRPr>
          </a:p>
          <a:p>
            <a:pPr algn="ctr"/>
            <a:r>
              <a:rPr lang="en-US" b="0" i="0" dirty="0">
                <a:solidFill>
                  <a:srgbClr val="000000"/>
                </a:solidFill>
                <a:effectLst/>
                <a:latin typeface="Georgia" panose="02040502050405020303" pitchFamily="18" charset="0"/>
              </a:rPr>
              <a:t>NSA CASE Project Director, Save the Children Ethiopia</a:t>
            </a:r>
          </a:p>
        </p:txBody>
      </p:sp>
      <p:pic>
        <p:nvPicPr>
          <p:cNvPr id="1026" name="Picture 2">
            <a:extLst>
              <a:ext uri="{FF2B5EF4-FFF2-40B4-BE49-F238E27FC236}">
                <a16:creationId xmlns:a16="http://schemas.microsoft.com/office/drawing/2014/main" id="{52DE68DD-2515-4BF2-BF7F-35C2A9D077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744"/>
          <a:stretch/>
        </p:blipFill>
        <p:spPr bwMode="auto">
          <a:xfrm>
            <a:off x="8525012" y="344470"/>
            <a:ext cx="2006419" cy="2400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E5C59B-5735-41AF-93C3-C7E23DADF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89" y="3545126"/>
            <a:ext cx="2275978" cy="2275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083EAE-FC35-4CD0-BFD0-E2754F2BFFFD}"/>
              </a:ext>
            </a:extLst>
          </p:cNvPr>
          <p:cNvPicPr>
            <a:picLocks noChangeAspect="1"/>
          </p:cNvPicPr>
          <p:nvPr/>
        </p:nvPicPr>
        <p:blipFill>
          <a:blip r:embed="rId4"/>
          <a:stretch>
            <a:fillRect/>
          </a:stretch>
        </p:blipFill>
        <p:spPr>
          <a:xfrm>
            <a:off x="8380895" y="3518198"/>
            <a:ext cx="2294649" cy="2400508"/>
          </a:xfrm>
          <a:prstGeom prst="rect">
            <a:avLst/>
          </a:prstGeom>
        </p:spPr>
      </p:pic>
      <p:pic>
        <p:nvPicPr>
          <p:cNvPr id="9" name="Picture 2" descr="Profile photo of Chloe Angood">
            <a:extLst>
              <a:ext uri="{FF2B5EF4-FFF2-40B4-BE49-F238E27FC236}">
                <a16:creationId xmlns:a16="http://schemas.microsoft.com/office/drawing/2014/main" id="{E02CFA66-4B90-44E4-93E4-1B141643D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029" y="388845"/>
            <a:ext cx="2294649" cy="229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889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d810c45243_2_4"/>
          <p:cNvSpPr txBox="1"/>
          <p:nvPr/>
        </p:nvSpPr>
        <p:spPr>
          <a:xfrm>
            <a:off x="776975" y="352225"/>
            <a:ext cx="109500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162853"/>
              </a:buClr>
              <a:buSzPts val="3600"/>
              <a:buFont typeface="Arial"/>
              <a:buNone/>
            </a:pPr>
            <a:r>
              <a:rPr lang="es-CO" sz="2000" b="1" dirty="0">
                <a:solidFill>
                  <a:srgbClr val="162853"/>
                </a:solidFill>
                <a:latin typeface="Avenir"/>
                <a:ea typeface="Avenir"/>
                <a:cs typeface="Avenir"/>
                <a:sym typeface="Avenir"/>
              </a:rPr>
              <a:t>NUTRITION SENSITIVE AGRICULTURE CAPACITY STRENGTHENING IN ETHIOPIA (NSA CASE) Project</a:t>
            </a:r>
            <a:endParaRPr sz="2000" b="1" dirty="0"/>
          </a:p>
        </p:txBody>
      </p:sp>
      <p:pic>
        <p:nvPicPr>
          <p:cNvPr id="612" name="Google Shape;612;g2d810c45243_2_4"/>
          <p:cNvPicPr preferRelativeResize="0"/>
          <p:nvPr/>
        </p:nvPicPr>
        <p:blipFill>
          <a:blip r:embed="rId3">
            <a:alphaModFix/>
          </a:blip>
          <a:stretch>
            <a:fillRect/>
          </a:stretch>
        </p:blipFill>
        <p:spPr>
          <a:xfrm>
            <a:off x="1071173" y="962450"/>
            <a:ext cx="1190625" cy="933450"/>
          </a:xfrm>
          <a:prstGeom prst="rect">
            <a:avLst/>
          </a:prstGeom>
          <a:noFill/>
          <a:ln>
            <a:noFill/>
          </a:ln>
        </p:spPr>
      </p:pic>
      <p:pic>
        <p:nvPicPr>
          <p:cNvPr id="613" name="Google Shape;613;g2d810c45243_2_4"/>
          <p:cNvPicPr preferRelativeResize="0"/>
          <p:nvPr/>
        </p:nvPicPr>
        <p:blipFill>
          <a:blip r:embed="rId4">
            <a:alphaModFix/>
          </a:blip>
          <a:stretch>
            <a:fillRect/>
          </a:stretch>
        </p:blipFill>
        <p:spPr>
          <a:xfrm>
            <a:off x="2756402" y="1084833"/>
            <a:ext cx="3203812" cy="768027"/>
          </a:xfrm>
          <a:prstGeom prst="rect">
            <a:avLst/>
          </a:prstGeom>
          <a:noFill/>
          <a:ln>
            <a:noFill/>
          </a:ln>
        </p:spPr>
      </p:pic>
      <p:sp>
        <p:nvSpPr>
          <p:cNvPr id="2" name="Google Shape;171;g1db30b38ed0_0_104">
            <a:extLst>
              <a:ext uri="{FF2B5EF4-FFF2-40B4-BE49-F238E27FC236}">
                <a16:creationId xmlns:a16="http://schemas.microsoft.com/office/drawing/2014/main" id="{CBBC5C5D-B8AF-7820-F54A-E3A16A733935}"/>
              </a:ext>
            </a:extLst>
          </p:cNvPr>
          <p:cNvSpPr txBox="1">
            <a:spLocks/>
          </p:cNvSpPr>
          <p:nvPr/>
        </p:nvSpPr>
        <p:spPr>
          <a:xfrm>
            <a:off x="246443" y="3637933"/>
            <a:ext cx="2644242" cy="2969343"/>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Georgia"/>
                <a:ea typeface="Georgia"/>
                <a:cs typeface="Georgia"/>
                <a:sym typeface="Georgia"/>
              </a:defRPr>
            </a:lvl1pPr>
            <a:lvl2pPr marL="914400" marR="0" lvl="1" indent="-342900" algn="l" rtl="0">
              <a:lnSpc>
                <a:spcPct val="120000"/>
              </a:lnSpc>
              <a:spcBef>
                <a:spcPts val="9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2pPr>
            <a:lvl3pPr marL="1371600" marR="0" lvl="2" indent="-308610" algn="l" rtl="0">
              <a:lnSpc>
                <a:spcPct val="120000"/>
              </a:lnSpc>
              <a:spcBef>
                <a:spcPts val="900"/>
              </a:spcBef>
              <a:spcAft>
                <a:spcPts val="0"/>
              </a:spcAft>
              <a:buClr>
                <a:schemeClr val="dk1"/>
              </a:buClr>
              <a:buSzPts val="1260"/>
              <a:buFont typeface="Courier New"/>
              <a:buChar char="o"/>
              <a:defRPr sz="1800" b="0" i="0" u="none" strike="noStrike" cap="none">
                <a:solidFill>
                  <a:schemeClr val="dk1"/>
                </a:solidFill>
                <a:latin typeface="Georgia"/>
                <a:ea typeface="Georgia"/>
                <a:cs typeface="Georgia"/>
                <a:sym typeface="Georgia"/>
              </a:defRPr>
            </a:lvl3pPr>
            <a:lvl4pPr marL="1828800" marR="0" lvl="3" indent="-342900" algn="l" rtl="0">
              <a:lnSpc>
                <a:spcPct val="120000"/>
              </a:lnSpc>
              <a:spcBef>
                <a:spcPts val="900"/>
              </a:spcBef>
              <a:spcAft>
                <a:spcPts val="0"/>
              </a:spcAft>
              <a:buClr>
                <a:schemeClr val="dk1"/>
              </a:buClr>
              <a:buSzPts val="1800"/>
              <a:buFont typeface="NTR"/>
              <a:buChar char="–"/>
              <a:defRPr sz="1800" b="0" i="0" u="none" strike="noStrike" cap="none">
                <a:solidFill>
                  <a:schemeClr val="dk1"/>
                </a:solidFill>
                <a:latin typeface="Georgia"/>
                <a:ea typeface="Georgia"/>
                <a:cs typeface="Georgia"/>
                <a:sym typeface="Georgia"/>
              </a:defRPr>
            </a:lvl4pPr>
            <a:lvl5pPr marL="2286000" marR="0" lvl="4" indent="-342900" algn="l" rtl="0">
              <a:lnSpc>
                <a:spcPct val="120000"/>
              </a:lnSpc>
              <a:spcBef>
                <a:spcPts val="900"/>
              </a:spcBef>
              <a:spcAft>
                <a:spcPts val="0"/>
              </a:spcAft>
              <a:buClr>
                <a:schemeClr val="dk1"/>
              </a:buClr>
              <a:buSzPts val="1800"/>
              <a:buFont typeface="NTR"/>
              <a:buChar char="&gt;"/>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70000"/>
              </a:lnSpc>
              <a:spcBef>
                <a:spcPts val="800"/>
              </a:spcBef>
              <a:buSzPts val="632"/>
            </a:pPr>
            <a:r>
              <a:rPr lang="en-US" sz="1200" b="1" dirty="0">
                <a:latin typeface="Georgia" panose="02040502050405020303" pitchFamily="18" charset="0"/>
                <a:ea typeface="Calibri" panose="020F0502020204030204" pitchFamily="34" charset="0"/>
                <a:cs typeface="Calibri" panose="020F0502020204030204" pitchFamily="34" charset="0"/>
                <a:sym typeface="Calibri"/>
              </a:rPr>
              <a:t>Key Issues</a:t>
            </a:r>
            <a:endParaRPr lang="en-US" sz="1200" b="1" dirty="0">
              <a:solidFill>
                <a:srgbClr val="FF0000"/>
              </a:solidFill>
              <a:latin typeface="Georgia" panose="02040502050405020303" pitchFamily="18" charset="0"/>
              <a:ea typeface="Calibri" panose="020F0502020204030204" pitchFamily="34" charset="0"/>
              <a:cs typeface="Calibri" panose="020F0502020204030204" pitchFamily="34" charset="0"/>
              <a:sym typeface="Calibri"/>
            </a:endParaRPr>
          </a:p>
          <a:p>
            <a:pPr marL="0" indent="0" algn="just">
              <a:spcBef>
                <a:spcPts val="800"/>
              </a:spcBef>
              <a:buClr>
                <a:srgbClr val="515151"/>
              </a:buClr>
            </a:pPr>
            <a:r>
              <a:rPr lang="en-US" sz="1200" dirty="0">
                <a:solidFill>
                  <a:schemeClr val="tx1"/>
                </a:solidFill>
                <a:latin typeface="Georgia" panose="02040502050405020303" pitchFamily="18" charset="0"/>
                <a:cs typeface="Calibri" panose="020F0502020204030204" pitchFamily="34" charset="0"/>
                <a:sym typeface="Calibri"/>
              </a:rPr>
              <a:t>- Nutrition less financed and less prioritized by Ministry of Agriculture</a:t>
            </a:r>
          </a:p>
          <a:p>
            <a:pPr marL="0" indent="0" algn="just">
              <a:spcBef>
                <a:spcPts val="800"/>
              </a:spcBef>
              <a:buClr>
                <a:srgbClr val="515151"/>
              </a:buClr>
            </a:pPr>
            <a:r>
              <a:rPr lang="en-US" sz="1200" dirty="0">
                <a:solidFill>
                  <a:schemeClr val="tx1"/>
                </a:solidFill>
                <a:latin typeface="Georgia" panose="02040502050405020303" pitchFamily="18" charset="0"/>
                <a:cs typeface="Calibri" panose="020F0502020204030204" pitchFamily="34" charset="0"/>
                <a:sym typeface="Calibri"/>
              </a:rPr>
              <a:t>- MOA M&amp;E was weak with no uniform reporting formats, indicators, and digital system to manage nutrition and other Agri data</a:t>
            </a:r>
          </a:p>
          <a:p>
            <a:pPr marL="0" indent="0" algn="just">
              <a:spcBef>
                <a:spcPts val="800"/>
              </a:spcBef>
              <a:buClr>
                <a:srgbClr val="515151"/>
              </a:buClr>
            </a:pPr>
            <a:r>
              <a:rPr lang="en-US" sz="1200" dirty="0">
                <a:solidFill>
                  <a:schemeClr val="tx1"/>
                </a:solidFill>
                <a:latin typeface="Georgia" panose="02040502050405020303" pitchFamily="18" charset="0"/>
                <a:cs typeface="Calibri" panose="020F0502020204030204" pitchFamily="34" charset="0"/>
                <a:sym typeface="Calibri"/>
              </a:rPr>
              <a:t>- The MOA did not have the technical capacity to coordinate nutrition both internally and across sectors</a:t>
            </a:r>
          </a:p>
          <a:p>
            <a:pPr marL="0" indent="0" algn="just">
              <a:spcBef>
                <a:spcPts val="800"/>
              </a:spcBef>
              <a:buClr>
                <a:srgbClr val="515151"/>
              </a:buClr>
            </a:pPr>
            <a:r>
              <a:rPr lang="en-US" sz="1200" dirty="0">
                <a:solidFill>
                  <a:schemeClr val="tx1"/>
                </a:solidFill>
                <a:latin typeface="Georgia" panose="02040502050405020303" pitchFamily="18" charset="0"/>
                <a:cs typeface="Calibri" panose="020F0502020204030204" pitchFamily="34" charset="0"/>
                <a:sym typeface="Calibri"/>
              </a:rPr>
              <a:t>- There was weak organizational capacity in terms of human resource to operationalize NSA strategy of MOA</a:t>
            </a:r>
          </a:p>
          <a:p>
            <a:pPr marL="0" indent="0">
              <a:lnSpc>
                <a:spcPct val="70000"/>
              </a:lnSpc>
              <a:spcBef>
                <a:spcPts val="800"/>
              </a:spcBef>
            </a:pPr>
            <a:endParaRPr lang="en-US" sz="1200" dirty="0">
              <a:latin typeface="Georgia" panose="02040502050405020303" pitchFamily="18" charset="0"/>
              <a:ea typeface="Calibri" panose="020F0502020204030204" pitchFamily="34" charset="0"/>
              <a:cs typeface="Calibri" panose="020F0502020204030204" pitchFamily="34" charset="0"/>
              <a:sym typeface="Calibri"/>
            </a:endParaRPr>
          </a:p>
        </p:txBody>
      </p:sp>
      <p:sp>
        <p:nvSpPr>
          <p:cNvPr id="3" name="Google Shape;172;g1db30b38ed0_0_104">
            <a:extLst>
              <a:ext uri="{FF2B5EF4-FFF2-40B4-BE49-F238E27FC236}">
                <a16:creationId xmlns:a16="http://schemas.microsoft.com/office/drawing/2014/main" id="{07684A2F-21C9-F6D9-84F8-BD6B24B9E3CB}"/>
              </a:ext>
            </a:extLst>
          </p:cNvPr>
          <p:cNvSpPr txBox="1">
            <a:spLocks/>
          </p:cNvSpPr>
          <p:nvPr/>
        </p:nvSpPr>
        <p:spPr>
          <a:xfrm>
            <a:off x="246444" y="2123769"/>
            <a:ext cx="2644242" cy="1376515"/>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RPr/>
            </a:defPPr>
            <a:lvl1pPr marL="0" indent="0">
              <a:lnSpc>
                <a:spcPct val="70000"/>
              </a:lnSpc>
              <a:spcBef>
                <a:spcPts val="800"/>
              </a:spcBef>
              <a:buClr>
                <a:schemeClr val="dk1"/>
              </a:buClr>
              <a:buSzPts val="632"/>
              <a:buNone/>
              <a:defRPr sz="1200" b="1">
                <a:solidFill>
                  <a:schemeClr val="dk1"/>
                </a:solidFill>
                <a:latin typeface="Georgia" panose="02040502050405020303" pitchFamily="18" charset="0"/>
                <a:ea typeface="Calibri" panose="020F0502020204030204" pitchFamily="34" charset="0"/>
                <a:cs typeface="Calibri" panose="020F0502020204030204" pitchFamily="34" charset="0"/>
              </a:defRPr>
            </a:lvl1pPr>
            <a:lvl2pPr marL="914400" indent="-342900">
              <a:lnSpc>
                <a:spcPct val="120000"/>
              </a:lnSpc>
              <a:spcBef>
                <a:spcPts val="900"/>
              </a:spcBef>
              <a:buClr>
                <a:schemeClr val="dk1"/>
              </a:buClr>
              <a:buSzPts val="1800"/>
              <a:buChar char="•"/>
              <a:defRPr sz="1800">
                <a:solidFill>
                  <a:schemeClr val="dk1"/>
                </a:solidFill>
                <a:latin typeface="Georgia"/>
                <a:ea typeface="Georgia"/>
                <a:cs typeface="Georgia"/>
              </a:defRPr>
            </a:lvl2pPr>
            <a:lvl3pPr marL="1371600" indent="-308610">
              <a:lnSpc>
                <a:spcPct val="120000"/>
              </a:lnSpc>
              <a:spcBef>
                <a:spcPts val="900"/>
              </a:spcBef>
              <a:buClr>
                <a:schemeClr val="dk1"/>
              </a:buClr>
              <a:buSzPts val="1260"/>
              <a:buFont typeface="Courier New"/>
              <a:buChar char="o"/>
              <a:defRPr sz="1800">
                <a:solidFill>
                  <a:schemeClr val="dk1"/>
                </a:solidFill>
                <a:latin typeface="Georgia"/>
                <a:ea typeface="Georgia"/>
                <a:cs typeface="Georgia"/>
              </a:defRPr>
            </a:lvl3pPr>
            <a:lvl4pPr marL="1828800" indent="-342900">
              <a:lnSpc>
                <a:spcPct val="120000"/>
              </a:lnSpc>
              <a:spcBef>
                <a:spcPts val="900"/>
              </a:spcBef>
              <a:buClr>
                <a:schemeClr val="dk1"/>
              </a:buClr>
              <a:buSzPts val="1800"/>
              <a:buFont typeface="NTR"/>
              <a:buChar char="–"/>
              <a:defRPr sz="1800">
                <a:solidFill>
                  <a:schemeClr val="dk1"/>
                </a:solidFill>
                <a:latin typeface="Georgia"/>
                <a:ea typeface="Georgia"/>
                <a:cs typeface="Georgia"/>
              </a:defRPr>
            </a:lvl4pPr>
            <a:lvl5pPr marL="2286000" indent="-342900">
              <a:lnSpc>
                <a:spcPct val="120000"/>
              </a:lnSpc>
              <a:spcBef>
                <a:spcPts val="900"/>
              </a:spcBef>
              <a:buClr>
                <a:schemeClr val="dk1"/>
              </a:buClr>
              <a:buSzPts val="1800"/>
              <a:buFont typeface="NTR"/>
              <a:buChar char="&gt;"/>
              <a:defRPr sz="1800">
                <a:solidFill>
                  <a:schemeClr val="dk1"/>
                </a:solidFill>
                <a:latin typeface="Georgia"/>
                <a:ea typeface="Georgia"/>
                <a:cs typeface="Georgia"/>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defRPr>
            </a:lvl9pPr>
          </a:lstStyle>
          <a:p>
            <a:r>
              <a:rPr lang="en-US" dirty="0">
                <a:sym typeface="Calibri"/>
              </a:rPr>
              <a:t>Project area: </a:t>
            </a:r>
            <a:r>
              <a:rPr lang="en-US" b="0" dirty="0">
                <a:sym typeface="Calibri"/>
              </a:rPr>
              <a:t>Ethiopia </a:t>
            </a:r>
            <a:r>
              <a:rPr lang="en-US" b="0" dirty="0" err="1">
                <a:sym typeface="Calibri"/>
              </a:rPr>
              <a:t>MoA</a:t>
            </a:r>
            <a:r>
              <a:rPr lang="en-US" b="0" dirty="0">
                <a:sym typeface="Calibri"/>
              </a:rPr>
              <a:t>, Amhara, Oromia and Somali region BOAs </a:t>
            </a:r>
          </a:p>
          <a:p>
            <a:r>
              <a:rPr lang="en-US" dirty="0">
                <a:sym typeface="Calibri"/>
              </a:rPr>
              <a:t>Project grant: </a:t>
            </a:r>
            <a:r>
              <a:rPr lang="en-US" b="0" dirty="0">
                <a:sym typeface="Calibri"/>
              </a:rPr>
              <a:t>6,042,902 USD</a:t>
            </a:r>
          </a:p>
          <a:p>
            <a:r>
              <a:rPr lang="en-US" dirty="0">
                <a:sym typeface="Calibri"/>
              </a:rPr>
              <a:t>Donor: </a:t>
            </a:r>
            <a:r>
              <a:rPr lang="en-US" b="0" dirty="0">
                <a:sym typeface="Calibri"/>
              </a:rPr>
              <a:t>Bill &amp; Melinda Gates Foundation</a:t>
            </a:r>
          </a:p>
          <a:p>
            <a:r>
              <a:rPr lang="en-US" dirty="0">
                <a:sym typeface="Calibri"/>
              </a:rPr>
              <a:t>Project Period: </a:t>
            </a:r>
            <a:r>
              <a:rPr lang="en-US" b="0" dirty="0">
                <a:sym typeface="Calibri"/>
              </a:rPr>
              <a:t>2019-2024</a:t>
            </a:r>
          </a:p>
        </p:txBody>
      </p:sp>
      <p:sp>
        <p:nvSpPr>
          <p:cNvPr id="4" name="Google Shape;173;g1db30b38ed0_0_104">
            <a:extLst>
              <a:ext uri="{FF2B5EF4-FFF2-40B4-BE49-F238E27FC236}">
                <a16:creationId xmlns:a16="http://schemas.microsoft.com/office/drawing/2014/main" id="{1154DE59-03A3-DF12-64D7-D3E4DAAFE247}"/>
              </a:ext>
            </a:extLst>
          </p:cNvPr>
          <p:cNvSpPr txBox="1">
            <a:spLocks/>
          </p:cNvSpPr>
          <p:nvPr/>
        </p:nvSpPr>
        <p:spPr>
          <a:xfrm>
            <a:off x="3077495" y="2123770"/>
            <a:ext cx="3234814" cy="1885164"/>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Georgia"/>
                <a:ea typeface="Georgia"/>
                <a:cs typeface="Georgia"/>
                <a:sym typeface="Georgia"/>
              </a:defRPr>
            </a:lvl1pPr>
            <a:lvl2pPr marL="914400" marR="0" lvl="1" indent="-342900" algn="l" rtl="0">
              <a:lnSpc>
                <a:spcPct val="120000"/>
              </a:lnSpc>
              <a:spcBef>
                <a:spcPts val="9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2pPr>
            <a:lvl3pPr marL="1371600" marR="0" lvl="2" indent="-308610" algn="l" rtl="0">
              <a:lnSpc>
                <a:spcPct val="120000"/>
              </a:lnSpc>
              <a:spcBef>
                <a:spcPts val="900"/>
              </a:spcBef>
              <a:spcAft>
                <a:spcPts val="0"/>
              </a:spcAft>
              <a:buClr>
                <a:schemeClr val="dk1"/>
              </a:buClr>
              <a:buSzPts val="1260"/>
              <a:buFont typeface="Courier New"/>
              <a:buChar char="o"/>
              <a:defRPr sz="1800" b="0" i="0" u="none" strike="noStrike" cap="none">
                <a:solidFill>
                  <a:schemeClr val="dk1"/>
                </a:solidFill>
                <a:latin typeface="Georgia"/>
                <a:ea typeface="Georgia"/>
                <a:cs typeface="Georgia"/>
                <a:sym typeface="Georgia"/>
              </a:defRPr>
            </a:lvl3pPr>
            <a:lvl4pPr marL="1828800" marR="0" lvl="3" indent="-342900" algn="l" rtl="0">
              <a:lnSpc>
                <a:spcPct val="120000"/>
              </a:lnSpc>
              <a:spcBef>
                <a:spcPts val="900"/>
              </a:spcBef>
              <a:spcAft>
                <a:spcPts val="0"/>
              </a:spcAft>
              <a:buClr>
                <a:schemeClr val="dk1"/>
              </a:buClr>
              <a:buSzPts val="1800"/>
              <a:buFont typeface="NTR"/>
              <a:buChar char="–"/>
              <a:defRPr sz="1800" b="0" i="0" u="none" strike="noStrike" cap="none">
                <a:solidFill>
                  <a:schemeClr val="dk1"/>
                </a:solidFill>
                <a:latin typeface="Georgia"/>
                <a:ea typeface="Georgia"/>
                <a:cs typeface="Georgia"/>
                <a:sym typeface="Georgia"/>
              </a:defRPr>
            </a:lvl4pPr>
            <a:lvl5pPr marL="2286000" marR="0" lvl="4" indent="-342900" algn="l" rtl="0">
              <a:lnSpc>
                <a:spcPct val="120000"/>
              </a:lnSpc>
              <a:spcBef>
                <a:spcPts val="900"/>
              </a:spcBef>
              <a:spcAft>
                <a:spcPts val="0"/>
              </a:spcAft>
              <a:buClr>
                <a:schemeClr val="dk1"/>
              </a:buClr>
              <a:buSzPts val="1800"/>
              <a:buFont typeface="NTR"/>
              <a:buChar char="&gt;"/>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100"/>
            </a:pPr>
            <a:r>
              <a:rPr lang="en-US" sz="1200" b="1" dirty="0">
                <a:latin typeface="Georgia" panose="02040502050405020303" pitchFamily="18" charset="0"/>
                <a:ea typeface="Calibri" panose="020F0502020204030204" pitchFamily="34" charset="0"/>
                <a:cs typeface="Calibri" panose="020F0502020204030204" pitchFamily="34" charset="0"/>
                <a:sym typeface="Calibri"/>
              </a:rPr>
              <a:t>Overview of the grant</a:t>
            </a:r>
          </a:p>
          <a:p>
            <a:pPr marL="0" indent="0" algn="just">
              <a:spcBef>
                <a:spcPts val="800"/>
              </a:spcBef>
              <a:buClr>
                <a:srgbClr val="515151"/>
              </a:buClr>
            </a:pPr>
            <a:r>
              <a:rPr lang="en-US" sz="1200" dirty="0">
                <a:solidFill>
                  <a:schemeClr val="tx1"/>
                </a:solidFill>
                <a:latin typeface="Georgia" panose="02040502050405020303" pitchFamily="18" charset="0"/>
                <a:cs typeface="Calibri" panose="020F0502020204030204" pitchFamily="34" charset="0"/>
                <a:sym typeface="Calibri"/>
              </a:rPr>
              <a:t>- The NSA CASE project aimed to strengthen  the agriculture sector capacity by addressing systemic bottlenecks: finance, human resource, M&amp;E system and coordination capacity.</a:t>
            </a:r>
          </a:p>
          <a:p>
            <a:pPr marL="0" indent="0" algn="just">
              <a:spcBef>
                <a:spcPts val="800"/>
              </a:spcBef>
              <a:buClr>
                <a:srgbClr val="515151"/>
              </a:buClr>
            </a:pPr>
            <a:r>
              <a:rPr lang="en-US" sz="1200" dirty="0">
                <a:solidFill>
                  <a:schemeClr val="tx1"/>
                </a:solidFill>
                <a:latin typeface="Georgia" panose="02040502050405020303" pitchFamily="18" charset="0"/>
                <a:cs typeface="Calibri" panose="020F0502020204030204" pitchFamily="34" charset="0"/>
                <a:sym typeface="Calibri"/>
              </a:rPr>
              <a:t>- The project operates through a grant under grant approach with close follow up and support to the subgrantee from SCI ET.</a:t>
            </a:r>
          </a:p>
          <a:p>
            <a:pPr indent="0">
              <a:spcBef>
                <a:spcPts val="800"/>
              </a:spcBef>
            </a:pPr>
            <a:endParaRPr lang="en-US" sz="1200" dirty="0">
              <a:solidFill>
                <a:schemeClr val="lt1"/>
              </a:solidFill>
              <a:latin typeface="Georgia" panose="02040502050405020303" pitchFamily="18" charset="0"/>
              <a:ea typeface="Calibri" panose="020F0502020204030204" pitchFamily="34" charset="0"/>
              <a:cs typeface="Calibri" panose="020F0502020204030204" pitchFamily="34" charset="0"/>
              <a:sym typeface="Calibri"/>
            </a:endParaRPr>
          </a:p>
          <a:p>
            <a:pPr indent="0">
              <a:spcBef>
                <a:spcPts val="800"/>
              </a:spcBef>
            </a:pPr>
            <a:endParaRPr lang="en-US" sz="1200" dirty="0">
              <a:solidFill>
                <a:schemeClr val="lt1"/>
              </a:solidFill>
              <a:latin typeface="Georgia" panose="02040502050405020303" pitchFamily="18" charset="0"/>
              <a:ea typeface="Calibri" panose="020F0502020204030204" pitchFamily="34" charset="0"/>
              <a:cs typeface="Calibri" panose="020F0502020204030204" pitchFamily="34" charset="0"/>
              <a:sym typeface="Calibri"/>
            </a:endParaRPr>
          </a:p>
        </p:txBody>
      </p:sp>
      <p:sp>
        <p:nvSpPr>
          <p:cNvPr id="5" name="Google Shape;175;g1db30b38ed0_0_104">
            <a:extLst>
              <a:ext uri="{FF2B5EF4-FFF2-40B4-BE49-F238E27FC236}">
                <a16:creationId xmlns:a16="http://schemas.microsoft.com/office/drawing/2014/main" id="{73A64F6E-7195-2D20-D5E8-EA385D30AE37}"/>
              </a:ext>
            </a:extLst>
          </p:cNvPr>
          <p:cNvSpPr txBox="1">
            <a:spLocks/>
          </p:cNvSpPr>
          <p:nvPr/>
        </p:nvSpPr>
        <p:spPr>
          <a:xfrm>
            <a:off x="6454818" y="962450"/>
            <a:ext cx="5196407" cy="2901628"/>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Georgia"/>
                <a:ea typeface="Georgia"/>
                <a:cs typeface="Georgia"/>
                <a:sym typeface="Georgia"/>
              </a:defRPr>
            </a:lvl1pPr>
            <a:lvl2pPr marL="914400" marR="0" lvl="1" indent="-342900" algn="l" rtl="0">
              <a:lnSpc>
                <a:spcPct val="120000"/>
              </a:lnSpc>
              <a:spcBef>
                <a:spcPts val="9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2pPr>
            <a:lvl3pPr marL="1371600" marR="0" lvl="2" indent="-308610" algn="l" rtl="0">
              <a:lnSpc>
                <a:spcPct val="120000"/>
              </a:lnSpc>
              <a:spcBef>
                <a:spcPts val="900"/>
              </a:spcBef>
              <a:spcAft>
                <a:spcPts val="0"/>
              </a:spcAft>
              <a:buClr>
                <a:schemeClr val="dk1"/>
              </a:buClr>
              <a:buSzPts val="1260"/>
              <a:buFont typeface="Courier New"/>
              <a:buChar char="o"/>
              <a:defRPr sz="1800" b="0" i="0" u="none" strike="noStrike" cap="none">
                <a:solidFill>
                  <a:schemeClr val="dk1"/>
                </a:solidFill>
                <a:latin typeface="Georgia"/>
                <a:ea typeface="Georgia"/>
                <a:cs typeface="Georgia"/>
                <a:sym typeface="Georgia"/>
              </a:defRPr>
            </a:lvl3pPr>
            <a:lvl4pPr marL="1828800" marR="0" lvl="3" indent="-342900" algn="l" rtl="0">
              <a:lnSpc>
                <a:spcPct val="120000"/>
              </a:lnSpc>
              <a:spcBef>
                <a:spcPts val="900"/>
              </a:spcBef>
              <a:spcAft>
                <a:spcPts val="0"/>
              </a:spcAft>
              <a:buClr>
                <a:schemeClr val="dk1"/>
              </a:buClr>
              <a:buSzPts val="1800"/>
              <a:buFont typeface="NTR"/>
              <a:buChar char="–"/>
              <a:defRPr sz="1800" b="0" i="0" u="none" strike="noStrike" cap="none">
                <a:solidFill>
                  <a:schemeClr val="dk1"/>
                </a:solidFill>
                <a:latin typeface="Georgia"/>
                <a:ea typeface="Georgia"/>
                <a:cs typeface="Georgia"/>
                <a:sym typeface="Georgia"/>
              </a:defRPr>
            </a:lvl4pPr>
            <a:lvl5pPr marL="2286000" marR="0" lvl="4" indent="-342900" algn="l" rtl="0">
              <a:lnSpc>
                <a:spcPct val="120000"/>
              </a:lnSpc>
              <a:spcBef>
                <a:spcPts val="900"/>
              </a:spcBef>
              <a:spcAft>
                <a:spcPts val="0"/>
              </a:spcAft>
              <a:buClr>
                <a:schemeClr val="dk1"/>
              </a:buClr>
              <a:buSzPts val="1800"/>
              <a:buFont typeface="NTR"/>
              <a:buChar char="&gt;"/>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r>
              <a:rPr lang="en-US" sz="1200" b="1" dirty="0">
                <a:latin typeface="Georgia" panose="02040502050405020303" pitchFamily="18" charset="0"/>
                <a:ea typeface="Calibri" panose="020F0502020204030204" pitchFamily="34" charset="0"/>
                <a:cs typeface="Calibri" panose="020F0502020204030204" pitchFamily="34" charset="0"/>
              </a:rPr>
              <a:t>Results/Achievements to date</a:t>
            </a:r>
          </a:p>
          <a:p>
            <a:pPr marL="171450" indent="-171450" algn="just">
              <a:buFontTx/>
              <a:buChar char="-"/>
            </a:pPr>
            <a:r>
              <a:rPr lang="en-US" sz="1200" dirty="0">
                <a:latin typeface="Georgia" panose="02040502050405020303" pitchFamily="18" charset="0"/>
                <a:ea typeface="Calibri" panose="020F0502020204030204" pitchFamily="34" charset="0"/>
                <a:cs typeface="Calibri" panose="020F0502020204030204" pitchFamily="34" charset="0"/>
              </a:rPr>
              <a:t>A heightened commitment to nutrition created both at the federal and regional level with </a:t>
            </a:r>
            <a:r>
              <a:rPr lang="en-US" sz="1200" dirty="0" err="1">
                <a:latin typeface="Georgia" panose="02040502050405020303" pitchFamily="18" charset="0"/>
                <a:ea typeface="Calibri" panose="020F0502020204030204" pitchFamily="34" charset="0"/>
                <a:cs typeface="Calibri" panose="020F0502020204030204" pitchFamily="34" charset="0"/>
              </a:rPr>
              <a:t>agri</a:t>
            </a:r>
            <a:r>
              <a:rPr lang="en-US" sz="1200" dirty="0">
                <a:latin typeface="Georgia" panose="02040502050405020303" pitchFamily="18" charset="0"/>
                <a:ea typeface="Calibri" panose="020F0502020204030204" pitchFamily="34" charset="0"/>
                <a:cs typeface="Calibri" panose="020F0502020204030204" pitchFamily="34" charset="0"/>
              </a:rPr>
              <a:t>-sector policies &amp; strategies streamlining nutrition objectives</a:t>
            </a:r>
          </a:p>
          <a:p>
            <a:pPr marL="171450" indent="-171450" algn="just">
              <a:buFontTx/>
              <a:buChar char="-"/>
            </a:pPr>
            <a:r>
              <a:rPr lang="en-US" sz="1200" dirty="0">
                <a:latin typeface="Georgia" panose="02040502050405020303" pitchFamily="18" charset="0"/>
                <a:ea typeface="Calibri" panose="020F0502020204030204" pitchFamily="34" charset="0"/>
                <a:cs typeface="Calibri" panose="020F0502020204030204" pitchFamily="34" charset="0"/>
              </a:rPr>
              <a:t>NSA indicators, standardizing reporting formats and AGMIS introduced </a:t>
            </a:r>
          </a:p>
          <a:p>
            <a:pPr marL="171450" indent="-171450" algn="just">
              <a:buFontTx/>
              <a:buChar char="-"/>
            </a:pPr>
            <a:r>
              <a:rPr lang="en-US" sz="1200" dirty="0">
                <a:latin typeface="Georgia" panose="02040502050405020303" pitchFamily="18" charset="0"/>
                <a:ea typeface="Calibri" panose="020F0502020204030204" pitchFamily="34" charset="0"/>
                <a:cs typeface="Calibri" panose="020F0502020204030204" pitchFamily="34" charset="0"/>
              </a:rPr>
              <a:t>Strong NSA coordination platforms via established forums at federal &amp; regional level  </a:t>
            </a:r>
          </a:p>
          <a:p>
            <a:pPr marL="171450" indent="-171450" algn="just">
              <a:buFontTx/>
              <a:buChar char="-"/>
            </a:pPr>
            <a:r>
              <a:rPr lang="en-US" sz="1200" dirty="0">
                <a:latin typeface="Georgia" panose="02040502050405020303" pitchFamily="18" charset="0"/>
                <a:ea typeface="Calibri" panose="020F0502020204030204" pitchFamily="34" charset="0"/>
                <a:cs typeface="Calibri" panose="020F0502020204030204" pitchFamily="34" charset="0"/>
              </a:rPr>
              <a:t>Strong organizational structure created:</a:t>
            </a:r>
          </a:p>
          <a:p>
            <a:pPr marL="628650" lvl="1" indent="-171450" algn="just">
              <a:lnSpc>
                <a:spcPct val="100000"/>
              </a:lnSpc>
              <a:buFont typeface="Arial" panose="020B0604020202020204" pitchFamily="34" charset="0"/>
              <a:buChar char="•"/>
            </a:pPr>
            <a:r>
              <a:rPr lang="en-US" sz="1200" dirty="0">
                <a:latin typeface="Georgia" panose="02040502050405020303" pitchFamily="18" charset="0"/>
                <a:ea typeface="Calibri" panose="020F0502020204030204" pitchFamily="34" charset="0"/>
                <a:cs typeface="Calibri" panose="020F0502020204030204" pitchFamily="34" charset="0"/>
                <a:sym typeface="Calibri"/>
              </a:rPr>
              <a:t>Food and Nutrition office at federal MOA</a:t>
            </a:r>
          </a:p>
          <a:p>
            <a:pPr marL="628650" lvl="1" indent="-171450" algn="just">
              <a:lnSpc>
                <a:spcPct val="100000"/>
              </a:lnSpc>
              <a:buFont typeface="Arial" panose="020B0604020202020204" pitchFamily="34" charset="0"/>
              <a:buChar char="•"/>
            </a:pPr>
            <a:r>
              <a:rPr lang="en-US" sz="1200" dirty="0">
                <a:latin typeface="Georgia" panose="02040502050405020303" pitchFamily="18" charset="0"/>
                <a:ea typeface="Calibri" panose="020F0502020204030204" pitchFamily="34" charset="0"/>
                <a:cs typeface="Calibri" panose="020F0502020204030204" pitchFamily="34" charset="0"/>
                <a:sym typeface="Calibri"/>
              </a:rPr>
              <a:t>Nutrition Directorates at project regions</a:t>
            </a:r>
          </a:p>
          <a:p>
            <a:pPr marL="628650" lvl="1" indent="-171450" algn="just">
              <a:lnSpc>
                <a:spcPct val="100000"/>
              </a:lnSpc>
              <a:buFont typeface="Arial" panose="020B0604020202020204" pitchFamily="34" charset="0"/>
              <a:buChar char="•"/>
            </a:pPr>
            <a:r>
              <a:rPr lang="en-US" sz="1200" dirty="0">
                <a:latin typeface="Georgia" panose="02040502050405020303" pitchFamily="18" charset="0"/>
                <a:ea typeface="Calibri" panose="020F0502020204030204" pitchFamily="34" charset="0"/>
                <a:cs typeface="Calibri" panose="020F0502020204030204" pitchFamily="34" charset="0"/>
                <a:sym typeface="Calibri"/>
              </a:rPr>
              <a:t>958 nutrition positions created</a:t>
            </a:r>
          </a:p>
        </p:txBody>
      </p:sp>
      <p:sp>
        <p:nvSpPr>
          <p:cNvPr id="6" name="Google Shape;173;g1db30b38ed0_0_104">
            <a:extLst>
              <a:ext uri="{FF2B5EF4-FFF2-40B4-BE49-F238E27FC236}">
                <a16:creationId xmlns:a16="http://schemas.microsoft.com/office/drawing/2014/main" id="{4C126038-8F75-2684-E4C0-BBC0D55C430F}"/>
              </a:ext>
            </a:extLst>
          </p:cNvPr>
          <p:cNvSpPr txBox="1">
            <a:spLocks/>
          </p:cNvSpPr>
          <p:nvPr/>
        </p:nvSpPr>
        <p:spPr>
          <a:xfrm>
            <a:off x="3077496" y="4134988"/>
            <a:ext cx="3234813" cy="2472286"/>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515151"/>
              </a:buClr>
              <a:buSzPts val="1800"/>
              <a:buFont typeface="Arial"/>
              <a:buNone/>
              <a:defRPr sz="1800" b="0" i="0" u="none" strike="noStrike" cap="none">
                <a:solidFill>
                  <a:srgbClr val="515151"/>
                </a:solidFill>
                <a:latin typeface="Avenir"/>
                <a:ea typeface="Avenir"/>
                <a:cs typeface="Avenir"/>
                <a:sym typeface="Aveni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rgbClr val="515151"/>
                </a:solidFill>
                <a:latin typeface="Avenir"/>
                <a:ea typeface="Avenir"/>
                <a:cs typeface="Avenir"/>
                <a:sym typeface="Avenir"/>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rgbClr val="515151"/>
                </a:solidFill>
                <a:latin typeface="Avenir"/>
                <a:ea typeface="Avenir"/>
                <a:cs typeface="Avenir"/>
                <a:sym typeface="Avenir"/>
              </a:defRPr>
            </a:lvl3pPr>
            <a:lvl4pPr marL="1828800" marR="0" lvl="3" indent="-279400" algn="l" rtl="0">
              <a:lnSpc>
                <a:spcPct val="90000"/>
              </a:lnSpc>
              <a:spcBef>
                <a:spcPts val="400"/>
              </a:spcBef>
              <a:spcAft>
                <a:spcPts val="0"/>
              </a:spcAft>
              <a:buClr>
                <a:schemeClr val="dk1"/>
              </a:buClr>
              <a:buSzPts val="800"/>
              <a:buFont typeface="Arial"/>
              <a:buChar char="-"/>
              <a:defRPr sz="1400" b="0" i="0" u="none" strike="noStrike" cap="none">
                <a:solidFill>
                  <a:srgbClr val="515151"/>
                </a:solidFill>
                <a:latin typeface="Avenir"/>
                <a:ea typeface="Avenir"/>
                <a:cs typeface="Avenir"/>
                <a:sym typeface="Avenir"/>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gn="l" rtl="0">
              <a:lnSpc>
                <a:spcPct val="90000"/>
              </a:lnSpc>
              <a:spcBef>
                <a:spcPts val="800"/>
              </a:spcBef>
              <a:spcAft>
                <a:spcPts val="0"/>
              </a:spcAft>
              <a:buSzPts val="2118"/>
              <a:buNone/>
            </a:pPr>
            <a:r>
              <a:rPr lang="en-US" sz="1200" b="1" dirty="0">
                <a:solidFill>
                  <a:schemeClr val="tx1"/>
                </a:solidFill>
                <a:latin typeface="Georgia" panose="02040502050405020303" pitchFamily="18" charset="0"/>
                <a:ea typeface="Calibri" panose="020F0502020204030204" pitchFamily="34" charset="0"/>
                <a:cs typeface="Calibri" panose="020F0502020204030204" pitchFamily="34" charset="0"/>
                <a:sym typeface="Calibri"/>
              </a:rPr>
              <a:t>Outcomes of the project</a:t>
            </a:r>
          </a:p>
          <a:p>
            <a:pPr marL="0" lvl="0" indent="0" algn="just"/>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 Increased financing for and prioritization of the implementation of the NSAS in three regions</a:t>
            </a:r>
          </a:p>
          <a:p>
            <a:pPr marL="0" lvl="0" indent="0" algn="just"/>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 Increased capacity of MOA staff to regularly use NSA data for decision-making</a:t>
            </a:r>
          </a:p>
          <a:p>
            <a:pPr marL="0" lvl="0" indent="0" algn="just"/>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 Improved capacity within the MOA and regional bureaus to coordinate NSA activities</a:t>
            </a:r>
          </a:p>
          <a:p>
            <a:pPr marL="0" lvl="0" indent="0" algn="just"/>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 Sustained human resource capacity for nutrition-sensitive agriculture at regional, zonal and </a:t>
            </a:r>
            <a:r>
              <a:rPr lang="en-US" sz="1200" i="1" dirty="0">
                <a:solidFill>
                  <a:schemeClr val="tx1"/>
                </a:solidFill>
                <a:latin typeface="Georgia" panose="02040502050405020303" pitchFamily="18" charset="0"/>
                <a:ea typeface="Calibri" panose="020F0502020204030204" pitchFamily="34" charset="0"/>
                <a:cs typeface="Calibri" panose="020F0502020204030204" pitchFamily="34" charset="0"/>
              </a:rPr>
              <a:t>woreda</a:t>
            </a:r>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 levels</a:t>
            </a:r>
          </a:p>
          <a:p>
            <a:pPr indent="0"/>
            <a:endParaRPr lang="en-US" sz="1200" dirty="0">
              <a:solidFill>
                <a:schemeClr val="lt1"/>
              </a:solidFill>
              <a:latin typeface="Georgia" panose="02040502050405020303" pitchFamily="18" charset="0"/>
              <a:ea typeface="Calibri" panose="020F0502020204030204" pitchFamily="34" charset="0"/>
              <a:cs typeface="Calibri" panose="020F0502020204030204" pitchFamily="34" charset="0"/>
              <a:sym typeface="Calibri"/>
            </a:endParaRPr>
          </a:p>
          <a:p>
            <a:pPr indent="0"/>
            <a:endParaRPr lang="en-US" sz="1200" dirty="0">
              <a:solidFill>
                <a:schemeClr val="lt1"/>
              </a:solidFill>
              <a:latin typeface="Georgia" panose="02040502050405020303" pitchFamily="18" charset="0"/>
              <a:ea typeface="Calibri" panose="020F0502020204030204" pitchFamily="34" charset="0"/>
              <a:cs typeface="Calibri" panose="020F0502020204030204" pitchFamily="34" charset="0"/>
              <a:sym typeface="Calibri"/>
            </a:endParaRPr>
          </a:p>
        </p:txBody>
      </p:sp>
      <p:sp>
        <p:nvSpPr>
          <p:cNvPr id="7" name="Google Shape;173;g1db30b38ed0_0_104">
            <a:extLst>
              <a:ext uri="{FF2B5EF4-FFF2-40B4-BE49-F238E27FC236}">
                <a16:creationId xmlns:a16="http://schemas.microsoft.com/office/drawing/2014/main" id="{0C9121F9-3ABB-74BD-8AAF-E53A2AF8B1CC}"/>
              </a:ext>
            </a:extLst>
          </p:cNvPr>
          <p:cNvSpPr txBox="1">
            <a:spLocks/>
          </p:cNvSpPr>
          <p:nvPr/>
        </p:nvSpPr>
        <p:spPr>
          <a:xfrm>
            <a:off x="6454816" y="4008934"/>
            <a:ext cx="5196408" cy="2598339"/>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515151"/>
              </a:buClr>
              <a:buSzPts val="1800"/>
              <a:buFont typeface="Arial"/>
              <a:buNone/>
              <a:defRPr sz="1800" b="0" i="0" u="none" strike="noStrike" cap="none">
                <a:solidFill>
                  <a:srgbClr val="515151"/>
                </a:solidFill>
                <a:latin typeface="Avenir"/>
                <a:ea typeface="Avenir"/>
                <a:cs typeface="Avenir"/>
                <a:sym typeface="Aveni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rgbClr val="515151"/>
                </a:solidFill>
                <a:latin typeface="Avenir"/>
                <a:ea typeface="Avenir"/>
                <a:cs typeface="Avenir"/>
                <a:sym typeface="Avenir"/>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rgbClr val="515151"/>
                </a:solidFill>
                <a:latin typeface="Avenir"/>
                <a:ea typeface="Avenir"/>
                <a:cs typeface="Avenir"/>
                <a:sym typeface="Avenir"/>
              </a:defRPr>
            </a:lvl3pPr>
            <a:lvl4pPr marL="1828800" marR="0" lvl="3" indent="-279400" algn="l" rtl="0">
              <a:lnSpc>
                <a:spcPct val="90000"/>
              </a:lnSpc>
              <a:spcBef>
                <a:spcPts val="400"/>
              </a:spcBef>
              <a:spcAft>
                <a:spcPts val="0"/>
              </a:spcAft>
              <a:buClr>
                <a:schemeClr val="dk1"/>
              </a:buClr>
              <a:buSzPts val="800"/>
              <a:buFont typeface="Arial"/>
              <a:buChar char="-"/>
              <a:defRPr sz="1400" b="0" i="0" u="none" strike="noStrike" cap="none">
                <a:solidFill>
                  <a:srgbClr val="515151"/>
                </a:solidFill>
                <a:latin typeface="Avenir"/>
                <a:ea typeface="Avenir"/>
                <a:cs typeface="Avenir"/>
                <a:sym typeface="Avenir"/>
              </a:defRPr>
            </a:lvl4pPr>
            <a:lvl5pPr marL="2286000" marR="0" lvl="4" indent="-317500" algn="l" rtl="0">
              <a:lnSpc>
                <a:spcPct val="90000"/>
              </a:lnSpc>
              <a:spcBef>
                <a:spcPts val="400"/>
              </a:spcBef>
              <a:spcAft>
                <a:spcPts val="0"/>
              </a:spcAft>
              <a:buClr>
                <a:srgbClr val="595959"/>
              </a:buClr>
              <a:buSzPts val="1400"/>
              <a:buFont typeface="Arial"/>
              <a:buChar char="•"/>
              <a:defRPr sz="1400" b="0" i="0" u="none" strike="noStrike" cap="none">
                <a:solidFill>
                  <a:srgbClr val="59595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gn="l" rtl="0">
              <a:lnSpc>
                <a:spcPct val="90000"/>
              </a:lnSpc>
              <a:spcBef>
                <a:spcPts val="800"/>
              </a:spcBef>
              <a:spcAft>
                <a:spcPts val="0"/>
              </a:spcAft>
              <a:buSzPts val="2118"/>
              <a:buNone/>
            </a:pPr>
            <a:r>
              <a:rPr lang="en-US" sz="1200" b="1" dirty="0">
                <a:solidFill>
                  <a:schemeClr val="tx1"/>
                </a:solidFill>
                <a:latin typeface="Georgia" panose="02040502050405020303" pitchFamily="18" charset="0"/>
                <a:ea typeface="Calibri" panose="020F0502020204030204" pitchFamily="34" charset="0"/>
                <a:cs typeface="Calibri" panose="020F0502020204030204" pitchFamily="34" charset="0"/>
                <a:sym typeface="Calibri"/>
              </a:rPr>
              <a:t>Key Lessons learned</a:t>
            </a:r>
          </a:p>
          <a:p>
            <a:pPr marL="171450" lvl="0" indent="-171450" algn="just">
              <a:buFontTx/>
              <a:buChar char="-"/>
            </a:pPr>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Grant-Under-Grant mechanism helps creates capacity, ownership and accountability within MOA to lead implementation of a system-based NSA project</a:t>
            </a:r>
          </a:p>
          <a:p>
            <a:pPr marL="171450" lvl="0" indent="-171450" algn="just">
              <a:buFontTx/>
              <a:buChar char="-"/>
            </a:pPr>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Strong NSA organizational structures positioned strategically at the MOA and regional BOAs ensure accountability and stronger alignment with lower administrative structures.</a:t>
            </a:r>
          </a:p>
          <a:p>
            <a:pPr marL="171450" lvl="0" indent="-171450" algn="just">
              <a:buFontTx/>
              <a:buChar char="-"/>
            </a:pPr>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Digital data management guides agriculture sector nutrition initiatives by providing firsthand information in real-time.</a:t>
            </a:r>
          </a:p>
          <a:p>
            <a:pPr marL="171450" lvl="0" indent="-171450" algn="just">
              <a:buFontTx/>
              <a:buChar char="-"/>
            </a:pPr>
            <a:r>
              <a:rPr lang="en-US" sz="1200" dirty="0">
                <a:solidFill>
                  <a:schemeClr val="tx1"/>
                </a:solidFill>
                <a:latin typeface="Georgia" panose="02040502050405020303" pitchFamily="18" charset="0"/>
                <a:ea typeface="Calibri" panose="020F0502020204030204" pitchFamily="34" charset="0"/>
                <a:cs typeface="Calibri" panose="020F0502020204030204" pitchFamily="34" charset="0"/>
              </a:rPr>
              <a:t>Strong NSA governance and leadership of a sector can be achieved through targeted advocacy, strengthening sectoral coordination, and exposing sector high level officials to best practices.</a:t>
            </a:r>
            <a:endParaRPr lang="en-US" sz="1200" dirty="0">
              <a:solidFill>
                <a:schemeClr val="lt1"/>
              </a:solidFill>
              <a:latin typeface="Georgia" panose="02040502050405020303" pitchFamily="18" charset="0"/>
              <a:ea typeface="Calibri" panose="020F0502020204030204" pitchFamily="34" charset="0"/>
              <a:cs typeface="Calibri" panose="020F0502020204030204" pitchFamily="34" charset="0"/>
              <a:sym typeface="Calibri"/>
            </a:endParaRPr>
          </a:p>
          <a:p>
            <a:pPr indent="0"/>
            <a:endParaRPr lang="en-US" sz="1200" dirty="0">
              <a:solidFill>
                <a:schemeClr val="lt1"/>
              </a:solidFill>
              <a:latin typeface="Georgia" panose="02040502050405020303" pitchFamily="18"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3"/>
          <p:cNvSpPr txBox="1"/>
          <p:nvPr/>
        </p:nvSpPr>
        <p:spPr>
          <a:xfrm>
            <a:off x="776975" y="352225"/>
            <a:ext cx="109500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162853"/>
              </a:buClr>
              <a:buSzPts val="3600"/>
              <a:buFont typeface="Arial"/>
              <a:buNone/>
            </a:pPr>
            <a:r>
              <a:rPr lang="es-CO" sz="2400" b="1" dirty="0" err="1">
                <a:solidFill>
                  <a:srgbClr val="162853"/>
                </a:solidFill>
                <a:latin typeface="Avenir"/>
                <a:ea typeface="Avenir"/>
                <a:cs typeface="Avenir"/>
                <a:sym typeface="Avenir"/>
              </a:rPr>
              <a:t>Map</a:t>
            </a:r>
            <a:r>
              <a:rPr lang="es-CO" sz="2400" b="1" dirty="0">
                <a:solidFill>
                  <a:srgbClr val="162853"/>
                </a:solidFill>
                <a:latin typeface="Avenir"/>
                <a:ea typeface="Avenir"/>
                <a:cs typeface="Avenir"/>
                <a:sym typeface="Avenir"/>
              </a:rPr>
              <a:t> of the regions</a:t>
            </a:r>
          </a:p>
        </p:txBody>
      </p:sp>
      <p:pic>
        <p:nvPicPr>
          <p:cNvPr id="2" name="Picture 1">
            <a:extLst>
              <a:ext uri="{FF2B5EF4-FFF2-40B4-BE49-F238E27FC236}">
                <a16:creationId xmlns:a16="http://schemas.microsoft.com/office/drawing/2014/main" id="{49CFC194-7D27-9888-EE4C-184FD8D761D0}"/>
              </a:ext>
            </a:extLst>
          </p:cNvPr>
          <p:cNvPicPr>
            <a:picLocks noChangeAspect="1"/>
          </p:cNvPicPr>
          <p:nvPr/>
        </p:nvPicPr>
        <p:blipFill>
          <a:blip r:embed="rId3"/>
          <a:stretch>
            <a:fillRect/>
          </a:stretch>
        </p:blipFill>
        <p:spPr>
          <a:xfrm>
            <a:off x="1171731" y="1152941"/>
            <a:ext cx="9848537" cy="51725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
          <p:cNvSpPr txBox="1">
            <a:spLocks noGrp="1"/>
          </p:cNvSpPr>
          <p:nvPr>
            <p:ph type="title"/>
          </p:nvPr>
        </p:nvSpPr>
        <p:spPr>
          <a:xfrm>
            <a:off x="616819" y="367324"/>
            <a:ext cx="6388892" cy="1070568"/>
          </a:xfrm>
          <a:prstGeom prst="rect">
            <a:avLst/>
          </a:prstGeom>
          <a:noFill/>
          <a:ln>
            <a:noFill/>
          </a:ln>
        </p:spPr>
        <p:txBody>
          <a:bodyPr spcFirstLastPara="1" wrap="square" lIns="144000" tIns="45700" rIns="91425" bIns="45700" anchor="b" anchorCtr="0">
            <a:normAutofit/>
          </a:bodyPr>
          <a:lstStyle/>
          <a:p>
            <a:pPr marL="6350" lvl="0" indent="0" algn="l" rtl="0">
              <a:lnSpc>
                <a:spcPct val="90000"/>
              </a:lnSpc>
              <a:spcBef>
                <a:spcPts val="0"/>
              </a:spcBef>
              <a:spcAft>
                <a:spcPts val="0"/>
              </a:spcAft>
              <a:buClr>
                <a:srgbClr val="083266"/>
              </a:buClr>
              <a:buSzPts val="3200"/>
              <a:buFont typeface="Avenir"/>
              <a:buNone/>
            </a:pPr>
            <a:r>
              <a:rPr lang="es-CO"/>
              <a:t>Project context</a:t>
            </a:r>
            <a:endParaRPr>
              <a:latin typeface="Avenir"/>
              <a:ea typeface="Avenir"/>
              <a:cs typeface="Avenir"/>
              <a:sym typeface="Avenir"/>
            </a:endParaRPr>
          </a:p>
        </p:txBody>
      </p:sp>
      <p:sp>
        <p:nvSpPr>
          <p:cNvPr id="621" name="Google Shape;621;p4"/>
          <p:cNvSpPr txBox="1"/>
          <p:nvPr/>
        </p:nvSpPr>
        <p:spPr>
          <a:xfrm>
            <a:off x="746893" y="1847885"/>
            <a:ext cx="5937992" cy="4103411"/>
          </a:xfrm>
          <a:prstGeom prst="rect">
            <a:avLst/>
          </a:prstGeom>
          <a:noFill/>
          <a:ln>
            <a:noFill/>
          </a:ln>
        </p:spPr>
        <p:txBody>
          <a:bodyPr spcFirstLastPara="1" wrap="square" lIns="91425" tIns="45700" rIns="91425" bIns="45700" anchor="t" anchorCtr="0">
            <a:normAutofit fontScale="92500" lnSpcReduction="10000"/>
          </a:bodyPr>
          <a:lstStyle/>
          <a:p>
            <a:pPr marL="0" marR="0" lvl="1" indent="0" algn="l" rtl="0">
              <a:lnSpc>
                <a:spcPct val="120000"/>
              </a:lnSpc>
              <a:spcBef>
                <a:spcPts val="0"/>
              </a:spcBef>
              <a:spcAft>
                <a:spcPts val="0"/>
              </a:spcAft>
              <a:buClr>
                <a:schemeClr val="dk1"/>
              </a:buClr>
              <a:buSzPct val="100000"/>
              <a:buFont typeface="Arial"/>
              <a:buNone/>
            </a:pPr>
            <a:r>
              <a:rPr lang="es-CO" sz="1800" b="0" i="0" u="none" strike="noStrike" cap="none">
                <a:solidFill>
                  <a:schemeClr val="dk1"/>
                </a:solidFill>
                <a:latin typeface="Georgia"/>
                <a:ea typeface="Georgia"/>
                <a:cs typeface="Georgia"/>
                <a:sym typeface="Georgia"/>
              </a:rPr>
              <a:t>Ethiopia, a landlocked nation in Northeast Africa, is marked by its </a:t>
            </a:r>
            <a:r>
              <a:rPr lang="es-CO" sz="1800" b="1" i="0" u="none" strike="noStrike" cap="none">
                <a:solidFill>
                  <a:schemeClr val="dk1"/>
                </a:solidFill>
                <a:latin typeface="Georgia"/>
                <a:ea typeface="Georgia"/>
                <a:cs typeface="Georgia"/>
                <a:sym typeface="Georgia"/>
              </a:rPr>
              <a:t>diverse climates and landscapes</a:t>
            </a:r>
            <a:r>
              <a:rPr lang="es-CO" sz="1800" b="0" i="0" u="none" strike="noStrike" cap="none">
                <a:solidFill>
                  <a:schemeClr val="dk1"/>
                </a:solidFill>
                <a:latin typeface="Georgia"/>
                <a:ea typeface="Georgia"/>
                <a:cs typeface="Georgia"/>
                <a:sym typeface="Georgia"/>
              </a:rPr>
              <a:t>. This diversity in geography makes Ethiopia highly </a:t>
            </a:r>
            <a:r>
              <a:rPr lang="es-CO" sz="1800" b="1" i="0" u="none" strike="noStrike" cap="none">
                <a:solidFill>
                  <a:schemeClr val="dk1"/>
                </a:solidFill>
                <a:latin typeface="Georgia"/>
                <a:ea typeface="Georgia"/>
                <a:cs typeface="Georgia"/>
                <a:sym typeface="Georgia"/>
              </a:rPr>
              <a:t>vulnerable to the effects of climate change</a:t>
            </a:r>
            <a:r>
              <a:rPr lang="es-CO" sz="1800" b="0" i="0" u="none" strike="noStrike" cap="none">
                <a:solidFill>
                  <a:schemeClr val="dk1"/>
                </a:solidFill>
                <a:latin typeface="Georgia"/>
                <a:ea typeface="Georgia"/>
                <a:cs typeface="Georgia"/>
                <a:sym typeface="Georgia"/>
              </a:rPr>
              <a:t>.</a:t>
            </a:r>
            <a:endParaRPr sz="1400" b="0" i="0" u="none" strike="noStrike" cap="none">
              <a:solidFill>
                <a:srgbClr val="000000"/>
              </a:solidFill>
              <a:latin typeface="Arial"/>
              <a:ea typeface="Arial"/>
              <a:cs typeface="Arial"/>
              <a:sym typeface="Arial"/>
            </a:endParaRPr>
          </a:p>
          <a:p>
            <a:pPr marL="0" marR="0" lvl="1" indent="0" algn="l" rtl="0">
              <a:lnSpc>
                <a:spcPct val="120000"/>
              </a:lnSpc>
              <a:spcBef>
                <a:spcPts val="900"/>
              </a:spcBef>
              <a:spcAft>
                <a:spcPts val="0"/>
              </a:spcAft>
              <a:buClr>
                <a:schemeClr val="dk1"/>
              </a:buClr>
              <a:buSzPct val="100000"/>
              <a:buFont typeface="Arial"/>
              <a:buNone/>
            </a:pPr>
            <a:r>
              <a:rPr lang="es-CO" sz="1800" b="0" i="0" u="none" strike="noStrike" cap="none">
                <a:solidFill>
                  <a:schemeClr val="dk1"/>
                </a:solidFill>
                <a:latin typeface="Georgia"/>
                <a:ea typeface="Georgia"/>
                <a:cs typeface="Georgia"/>
                <a:sym typeface="Georgia"/>
              </a:rPr>
              <a:t>Since 1960, the country’s average </a:t>
            </a:r>
            <a:r>
              <a:rPr lang="es-CO" sz="1800" b="1" i="0" u="none" strike="noStrike" cap="none">
                <a:solidFill>
                  <a:schemeClr val="dk1"/>
                </a:solidFill>
                <a:latin typeface="Georgia"/>
                <a:ea typeface="Georgia"/>
                <a:cs typeface="Georgia"/>
                <a:sym typeface="Georgia"/>
              </a:rPr>
              <a:t>temperature has risen </a:t>
            </a:r>
            <a:r>
              <a:rPr lang="es-CO" sz="1800" b="0" i="0" u="none" strike="noStrike" cap="none">
                <a:solidFill>
                  <a:schemeClr val="dk1"/>
                </a:solidFill>
                <a:latin typeface="Georgia"/>
                <a:ea typeface="Georgia"/>
                <a:cs typeface="Georgia"/>
                <a:sym typeface="Georgia"/>
              </a:rPr>
              <a:t>by 1°C, with the most significant warming occurring from July to September. Alongside increasingly erratic precipitation patterns, this has led to </a:t>
            </a:r>
            <a:r>
              <a:rPr lang="es-CO" sz="1800" b="1" i="0" u="none" strike="noStrike" cap="none">
                <a:solidFill>
                  <a:schemeClr val="dk1"/>
                </a:solidFill>
                <a:latin typeface="Georgia"/>
                <a:ea typeface="Georgia"/>
                <a:cs typeface="Georgia"/>
                <a:sym typeface="Georgia"/>
              </a:rPr>
              <a:t>severe droughts and floods </a:t>
            </a:r>
            <a:r>
              <a:rPr lang="es-CO" sz="1800" b="0" i="0" u="none" strike="noStrike" cap="none">
                <a:solidFill>
                  <a:schemeClr val="dk1"/>
                </a:solidFill>
                <a:latin typeface="Georgia"/>
                <a:ea typeface="Georgia"/>
                <a:cs typeface="Georgia"/>
                <a:sym typeface="Georgia"/>
              </a:rPr>
              <a:t>that affect livelihoods and </a:t>
            </a:r>
            <a:r>
              <a:rPr lang="es-CO" sz="1800" b="1" i="0" u="none" strike="noStrike" cap="none">
                <a:solidFill>
                  <a:schemeClr val="dk1"/>
                </a:solidFill>
                <a:latin typeface="Georgia"/>
                <a:ea typeface="Georgia"/>
                <a:cs typeface="Georgia"/>
                <a:sym typeface="Georgia"/>
              </a:rPr>
              <a:t>food security</a:t>
            </a:r>
            <a:r>
              <a:rPr lang="es-CO" sz="1800" b="0" i="0" u="none" strike="noStrike" cap="none">
                <a:solidFill>
                  <a:schemeClr val="dk1"/>
                </a:solidFill>
                <a:latin typeface="Georgia"/>
                <a:ea typeface="Georgia"/>
                <a:cs typeface="Georgia"/>
                <a:sym typeface="Georgia"/>
              </a:rPr>
              <a:t>.</a:t>
            </a:r>
            <a:endParaRPr sz="1400" b="0" i="0" u="none" strike="noStrike" cap="none">
              <a:solidFill>
                <a:srgbClr val="000000"/>
              </a:solidFill>
              <a:latin typeface="Arial"/>
              <a:ea typeface="Arial"/>
              <a:cs typeface="Arial"/>
              <a:sym typeface="Arial"/>
            </a:endParaRPr>
          </a:p>
          <a:p>
            <a:pPr marL="0" marR="0" lvl="1" indent="0" algn="l" rtl="0">
              <a:lnSpc>
                <a:spcPct val="120000"/>
              </a:lnSpc>
              <a:spcBef>
                <a:spcPts val="900"/>
              </a:spcBef>
              <a:spcAft>
                <a:spcPts val="0"/>
              </a:spcAft>
              <a:buClr>
                <a:schemeClr val="dk1"/>
              </a:buClr>
              <a:buSzPct val="100000"/>
              <a:buFont typeface="Arial"/>
              <a:buNone/>
            </a:pPr>
            <a:r>
              <a:rPr lang="es-CO" sz="1800" b="0" i="0" u="none" strike="noStrike" cap="none">
                <a:solidFill>
                  <a:schemeClr val="dk1"/>
                </a:solidFill>
                <a:latin typeface="Georgia"/>
                <a:ea typeface="Georgia"/>
                <a:cs typeface="Georgia"/>
                <a:sym typeface="Georgia"/>
              </a:rPr>
              <a:t>Rising temperatures and unpredictable rain patterns are causing </a:t>
            </a:r>
            <a:r>
              <a:rPr lang="es-CO" sz="1800" b="1" i="0" u="none" strike="noStrike" cap="none">
                <a:solidFill>
                  <a:schemeClr val="dk1"/>
                </a:solidFill>
                <a:latin typeface="Georgia"/>
                <a:ea typeface="Georgia"/>
                <a:cs typeface="Georgia"/>
                <a:sym typeface="Georgia"/>
              </a:rPr>
              <a:t>soil erosion</a:t>
            </a:r>
            <a:r>
              <a:rPr lang="es-CO" sz="1800" b="0" i="0" u="none" strike="noStrike" cap="none">
                <a:solidFill>
                  <a:schemeClr val="dk1"/>
                </a:solidFill>
                <a:latin typeface="Georgia"/>
                <a:ea typeface="Georgia"/>
                <a:cs typeface="Georgia"/>
                <a:sym typeface="Georgia"/>
              </a:rPr>
              <a:t>, </a:t>
            </a:r>
            <a:r>
              <a:rPr lang="es-CO" sz="1800" b="1" i="0" u="none" strike="noStrike" cap="none">
                <a:solidFill>
                  <a:schemeClr val="dk1"/>
                </a:solidFill>
                <a:latin typeface="Georgia"/>
                <a:ea typeface="Georgia"/>
                <a:cs typeface="Georgia"/>
                <a:sym typeface="Georgia"/>
              </a:rPr>
              <a:t>reducing agricultural productivity</a:t>
            </a:r>
            <a:r>
              <a:rPr lang="es-CO" sz="1800" b="0" i="0" u="none" strike="noStrike" cap="none">
                <a:solidFill>
                  <a:schemeClr val="dk1"/>
                </a:solidFill>
                <a:latin typeface="Georgia"/>
                <a:ea typeface="Georgia"/>
                <a:cs typeface="Georgia"/>
                <a:sym typeface="Georgia"/>
              </a:rPr>
              <a:t>, shortening growing seasons, and creating ideal conditions for crop diseases and pests.</a:t>
            </a:r>
            <a:endParaRPr sz="1400" b="0" i="0" u="none" strike="noStrike" cap="none">
              <a:solidFill>
                <a:srgbClr val="000000"/>
              </a:solidFill>
              <a:latin typeface="Arial"/>
              <a:ea typeface="Arial"/>
              <a:cs typeface="Arial"/>
              <a:sym typeface="Arial"/>
            </a:endParaRPr>
          </a:p>
        </p:txBody>
      </p:sp>
      <p:pic>
        <p:nvPicPr>
          <p:cNvPr id="622" name="Google Shape;622;p4"/>
          <p:cNvPicPr preferRelativeResize="0">
            <a:picLocks noGrp="1"/>
          </p:cNvPicPr>
          <p:nvPr>
            <p:ph type="pic" idx="5"/>
          </p:nvPr>
        </p:nvPicPr>
        <p:blipFill rotWithShape="1">
          <a:blip r:embed="rId3">
            <a:alphaModFix/>
          </a:blip>
          <a:srcRect l="22048" r="22048"/>
          <a:stretch/>
        </p:blipFill>
        <p:spPr>
          <a:xfrm>
            <a:off x="7377262" y="198782"/>
            <a:ext cx="4814738" cy="64598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
          <p:cNvSpPr txBox="1">
            <a:spLocks noGrp="1"/>
          </p:cNvSpPr>
          <p:nvPr>
            <p:ph type="title"/>
          </p:nvPr>
        </p:nvSpPr>
        <p:spPr>
          <a:xfrm>
            <a:off x="614155" y="375949"/>
            <a:ext cx="4877431" cy="5867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Avenir"/>
              <a:buNone/>
            </a:pPr>
            <a:r>
              <a:rPr lang="es-CO"/>
              <a:t>The proposed solution</a:t>
            </a:r>
            <a:endParaRPr/>
          </a:p>
        </p:txBody>
      </p:sp>
      <p:sp>
        <p:nvSpPr>
          <p:cNvPr id="629" name="Google Shape;629;p5"/>
          <p:cNvSpPr txBox="1">
            <a:spLocks noGrp="1"/>
          </p:cNvSpPr>
          <p:nvPr>
            <p:ph type="body" idx="1"/>
          </p:nvPr>
        </p:nvSpPr>
        <p:spPr>
          <a:xfrm>
            <a:off x="614156" y="1464427"/>
            <a:ext cx="4877431" cy="4851967"/>
          </a:xfrm>
          <a:prstGeom prst="rect">
            <a:avLst/>
          </a:prstGeom>
          <a:noFill/>
          <a:ln>
            <a:noFill/>
          </a:ln>
        </p:spPr>
        <p:txBody>
          <a:bodyPr spcFirstLastPara="1" wrap="square" lIns="91425" tIns="45700" rIns="91425" bIns="45700" anchor="t" anchorCtr="0">
            <a:normAutofit/>
          </a:bodyPr>
          <a:lstStyle/>
          <a:p>
            <a:pPr marL="0" lvl="1" indent="0" algn="l" rtl="0">
              <a:lnSpc>
                <a:spcPct val="120000"/>
              </a:lnSpc>
              <a:spcBef>
                <a:spcPts val="0"/>
              </a:spcBef>
              <a:spcAft>
                <a:spcPts val="0"/>
              </a:spcAft>
              <a:buClr>
                <a:schemeClr val="lt1"/>
              </a:buClr>
              <a:buSzPts val="1800"/>
              <a:buNone/>
            </a:pPr>
            <a:r>
              <a:rPr lang="es-CO"/>
              <a:t>In response to these challenges, the Nutrition Sensitive Agriculture Capacity and System Strengthening Project (NSA CASE project) was designed to enhance food security and climate resilience in Ethiopia’s most vulnerable regions. This 5-year project (2019–2024) has been implemented in three regions of Ethiopia with the goal of enhancing </a:t>
            </a:r>
            <a:endParaRPr/>
          </a:p>
          <a:p>
            <a:pPr marL="400050" lvl="1" indent="-400050" algn="l" rtl="0">
              <a:lnSpc>
                <a:spcPct val="120000"/>
              </a:lnSpc>
              <a:spcBef>
                <a:spcPts val="900"/>
              </a:spcBef>
              <a:spcAft>
                <a:spcPts val="0"/>
              </a:spcAft>
              <a:buClr>
                <a:schemeClr val="lt1"/>
              </a:buClr>
              <a:buSzPts val="1800"/>
              <a:buAutoNum type="romanLcParenBoth"/>
            </a:pPr>
            <a:r>
              <a:rPr lang="es-CO"/>
              <a:t>access, </a:t>
            </a:r>
            <a:endParaRPr/>
          </a:p>
          <a:p>
            <a:pPr marL="400050" lvl="1" indent="-400050" algn="l" rtl="0">
              <a:lnSpc>
                <a:spcPct val="120000"/>
              </a:lnSpc>
              <a:spcBef>
                <a:spcPts val="900"/>
              </a:spcBef>
              <a:spcAft>
                <a:spcPts val="0"/>
              </a:spcAft>
              <a:buClr>
                <a:schemeClr val="lt1"/>
              </a:buClr>
              <a:buSzPts val="1800"/>
              <a:buAutoNum type="romanLcParenBoth"/>
            </a:pPr>
            <a:r>
              <a:rPr lang="es-CO"/>
              <a:t>availability, and</a:t>
            </a:r>
            <a:endParaRPr/>
          </a:p>
          <a:p>
            <a:pPr marL="400050" lvl="1" indent="-400050" algn="l" rtl="0">
              <a:lnSpc>
                <a:spcPct val="120000"/>
              </a:lnSpc>
              <a:spcBef>
                <a:spcPts val="900"/>
              </a:spcBef>
              <a:spcAft>
                <a:spcPts val="0"/>
              </a:spcAft>
              <a:buClr>
                <a:schemeClr val="lt1"/>
              </a:buClr>
              <a:buSzPts val="1800"/>
              <a:buAutoNum type="romanLcParenBoth"/>
            </a:pPr>
            <a:r>
              <a:rPr lang="es-CO"/>
              <a:t>consumption of nutritious foods</a:t>
            </a:r>
            <a:endParaRPr/>
          </a:p>
        </p:txBody>
      </p:sp>
      <p:sp>
        <p:nvSpPr>
          <p:cNvPr id="630" name="Google Shape;630;p5"/>
          <p:cNvSpPr txBox="1"/>
          <p:nvPr/>
        </p:nvSpPr>
        <p:spPr>
          <a:xfrm>
            <a:off x="6575363" y="2084972"/>
            <a:ext cx="5002480" cy="3970318"/>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1800"/>
              <a:buFont typeface="Georgia"/>
              <a:buNone/>
            </a:pPr>
            <a:r>
              <a:rPr lang="es-CO" sz="1800" b="0" i="0" u="none" strike="noStrike" cap="none">
                <a:solidFill>
                  <a:srgbClr val="000000"/>
                </a:solidFill>
                <a:latin typeface="Georgia"/>
                <a:ea typeface="Georgia"/>
                <a:cs typeface="Georgia"/>
                <a:sym typeface="Georgia"/>
              </a:rPr>
              <a:t>The project targets three key regions—Oromia, Amhara, and Somali—where interventions include:</a:t>
            </a:r>
            <a:endParaRPr sz="1800" b="0" i="0" u="none" strike="noStrike" cap="none">
              <a:solidFill>
                <a:srgbClr val="000000"/>
              </a:solidFill>
              <a:latin typeface="Georgia"/>
              <a:ea typeface="Georgia"/>
              <a:cs typeface="Georgia"/>
              <a:sym typeface="Georgia"/>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a:solidFill>
                  <a:srgbClr val="000000"/>
                </a:solidFill>
                <a:latin typeface="Georgia"/>
                <a:ea typeface="Georgia"/>
                <a:cs typeface="Georgia"/>
                <a:sym typeface="Georgia"/>
              </a:rPr>
              <a:t>planting drought-tolerant perennial fruit trees (nature-based infrastructure)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a:solidFill>
                  <a:srgbClr val="000000"/>
                </a:solidFill>
                <a:latin typeface="Georgia"/>
                <a:ea typeface="Georgia"/>
                <a:cs typeface="Georgia"/>
                <a:sym typeface="Georgia"/>
              </a:rPr>
              <a:t>introducing improved seed varieties</a:t>
            </a:r>
            <a:endParaRPr sz="1800" b="0" i="0" u="none" strike="noStrike" cap="none">
              <a:solidFill>
                <a:srgbClr val="000000"/>
              </a:solidFill>
              <a:latin typeface="Georgia"/>
              <a:ea typeface="Georgia"/>
              <a:cs typeface="Georgia"/>
              <a:sym typeface="Georgia"/>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a:solidFill>
                  <a:srgbClr val="000000"/>
                </a:solidFill>
                <a:latin typeface="Georgia"/>
                <a:ea typeface="Georgia"/>
                <a:cs typeface="Georgia"/>
                <a:sym typeface="Georgia"/>
              </a:rPr>
              <a:t>utilizing moisture-harvesting technologies</a:t>
            </a:r>
            <a:endParaRPr sz="1400" b="0" i="0" u="none" strike="noStrike" cap="none">
              <a:solidFill>
                <a:srgbClr val="000000"/>
              </a:solidFill>
              <a:latin typeface="Arial"/>
              <a:ea typeface="Arial"/>
              <a:cs typeface="Arial"/>
              <a:sym typeface="Arial"/>
            </a:endParaRPr>
          </a:p>
          <a:p>
            <a:pPr marL="742950" marR="0" lvl="1"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r>
              <a:rPr lang="es-CO" sz="1800" b="0" i="0" u="none" strike="noStrike" cap="none">
                <a:solidFill>
                  <a:srgbClr val="000000"/>
                </a:solidFill>
                <a:latin typeface="Georgia"/>
                <a:ea typeface="Georgia"/>
                <a:cs typeface="Georgia"/>
                <a:sym typeface="Georgia"/>
              </a:rPr>
              <a:t>The assessment used the outcomes of the NSA CASE project to estimate the full impacts of investments for food resilience under the National Nutrition Sensitive Agriculture Strategy.</a:t>
            </a:r>
            <a:endParaRPr sz="1800" b="0" i="0" u="none" strike="noStrike" cap="none">
              <a:solidFill>
                <a:srgbClr val="000000"/>
              </a:solidFill>
              <a:latin typeface="Georgia"/>
              <a:ea typeface="Georgia"/>
              <a:cs typeface="Georgia"/>
              <a:sym typeface="Georgia"/>
            </a:endParaRPr>
          </a:p>
        </p:txBody>
      </p:sp>
      <p:sp>
        <p:nvSpPr>
          <p:cNvPr id="631" name="Google Shape;631;p5"/>
          <p:cNvSpPr txBox="1"/>
          <p:nvPr/>
        </p:nvSpPr>
        <p:spPr>
          <a:xfrm>
            <a:off x="6349732" y="375949"/>
            <a:ext cx="565545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83266"/>
              </a:buClr>
              <a:buSzPts val="3200"/>
              <a:buFont typeface="Avenir"/>
              <a:buNone/>
            </a:pPr>
            <a:r>
              <a:rPr lang="es-CO" sz="3200" b="1" i="0" u="none" strike="noStrike" cap="none">
                <a:solidFill>
                  <a:srgbClr val="083266"/>
                </a:solidFill>
                <a:latin typeface="Avenir"/>
                <a:ea typeface="Avenir"/>
                <a:cs typeface="Avenir"/>
                <a:sym typeface="Avenir"/>
              </a:rPr>
              <a:t>Agroforestry and sustainable agriculture</a:t>
            </a:r>
            <a:endParaRPr sz="3200" b="1" i="0" u="none" strike="noStrike" cap="none">
              <a:solidFill>
                <a:srgbClr val="083266"/>
              </a:solidFill>
              <a:latin typeface="Avenir"/>
              <a:ea typeface="Avenir"/>
              <a:cs typeface="Avenir"/>
              <a:sym typeface="Avenir"/>
            </a:endParaRPr>
          </a:p>
        </p:txBody>
      </p:sp>
      <p:sp>
        <p:nvSpPr>
          <p:cNvPr id="632" name="Google Shape;632;p5"/>
          <p:cNvSpPr txBox="1"/>
          <p:nvPr/>
        </p:nvSpPr>
        <p:spPr>
          <a:xfrm>
            <a:off x="6519211" y="1615210"/>
            <a:ext cx="5114784" cy="4697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992F87"/>
              </a:buClr>
              <a:buSzPts val="1800"/>
              <a:buFont typeface="Arial"/>
              <a:buNone/>
            </a:pPr>
            <a:r>
              <a:rPr lang="es-CO" sz="1800" b="1" i="0" u="none" strike="noStrike" cap="none">
                <a:solidFill>
                  <a:srgbClr val="992F87"/>
                </a:solidFill>
                <a:latin typeface="Avenir"/>
                <a:ea typeface="Avenir"/>
                <a:cs typeface="Avenir"/>
                <a:sym typeface="Avenir"/>
              </a:rPr>
              <a:t>What is the approach?</a:t>
            </a:r>
            <a:endParaRPr sz="1800" b="1" i="0" u="none" strike="noStrike" cap="none">
              <a:solidFill>
                <a:srgbClr val="992F87"/>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
          <p:cNvSpPr txBox="1">
            <a:spLocks noGrp="1"/>
          </p:cNvSpPr>
          <p:nvPr>
            <p:ph type="title"/>
          </p:nvPr>
        </p:nvSpPr>
        <p:spPr>
          <a:xfrm>
            <a:off x="616819" y="367324"/>
            <a:ext cx="10515600" cy="1070568"/>
          </a:xfrm>
          <a:prstGeom prst="rect">
            <a:avLst/>
          </a:prstGeom>
          <a:noFill/>
          <a:ln>
            <a:noFill/>
          </a:ln>
        </p:spPr>
        <p:txBody>
          <a:bodyPr spcFirstLastPara="1" wrap="square" lIns="144000" tIns="45700" rIns="91425" bIns="45700" anchor="b" anchorCtr="0">
            <a:normAutofit/>
          </a:bodyPr>
          <a:lstStyle/>
          <a:p>
            <a:pPr marL="6350" lvl="0" indent="0" algn="l" rtl="0">
              <a:lnSpc>
                <a:spcPct val="90000"/>
              </a:lnSpc>
              <a:spcBef>
                <a:spcPts val="0"/>
              </a:spcBef>
              <a:spcAft>
                <a:spcPts val="0"/>
              </a:spcAft>
              <a:buClr>
                <a:srgbClr val="083266"/>
              </a:buClr>
              <a:buSzPts val="3200"/>
              <a:buFont typeface="Avenir"/>
              <a:buNone/>
            </a:pPr>
            <a:r>
              <a:rPr lang="es-CO"/>
              <a:t>Assessment objectives</a:t>
            </a:r>
            <a:endParaRPr>
              <a:latin typeface="Avenir"/>
              <a:ea typeface="Avenir"/>
              <a:cs typeface="Avenir"/>
              <a:sym typeface="Avenir"/>
            </a:endParaRPr>
          </a:p>
        </p:txBody>
      </p:sp>
      <p:sp>
        <p:nvSpPr>
          <p:cNvPr id="638" name="Google Shape;638;p6"/>
          <p:cNvSpPr txBox="1">
            <a:spLocks noGrp="1"/>
          </p:cNvSpPr>
          <p:nvPr>
            <p:ph type="body" idx="2"/>
          </p:nvPr>
        </p:nvSpPr>
        <p:spPr>
          <a:xfrm>
            <a:off x="1752599" y="3964837"/>
            <a:ext cx="4814739" cy="777875"/>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chemeClr val="dk1"/>
              </a:buClr>
              <a:buSzPts val="1800"/>
              <a:buNone/>
            </a:pPr>
            <a:r>
              <a:rPr lang="es-CO" sz="1800"/>
              <a:t>Quantify the costs, benefits, and financial performance of the scenarios</a:t>
            </a:r>
            <a:endParaRPr sz="1800"/>
          </a:p>
        </p:txBody>
      </p:sp>
      <p:sp>
        <p:nvSpPr>
          <p:cNvPr id="639" name="Google Shape;639;p6"/>
          <p:cNvSpPr txBox="1">
            <a:spLocks noGrp="1"/>
          </p:cNvSpPr>
          <p:nvPr>
            <p:ph type="body" idx="4"/>
          </p:nvPr>
        </p:nvSpPr>
        <p:spPr>
          <a:xfrm>
            <a:off x="1646469" y="2766122"/>
            <a:ext cx="4906963" cy="777875"/>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chemeClr val="dk1"/>
              </a:buClr>
              <a:buSzPts val="1800"/>
              <a:buNone/>
            </a:pPr>
            <a:r>
              <a:rPr lang="es-CO" sz="1800"/>
              <a:t>Evaluate the social, environmental, and economic impacts of agroforestry and sustainable agriculture</a:t>
            </a:r>
            <a:endParaRPr/>
          </a:p>
        </p:txBody>
      </p:sp>
      <p:pic>
        <p:nvPicPr>
          <p:cNvPr id="640" name="Google Shape;640;p6" descr="Money with solid fill"/>
          <p:cNvPicPr preferRelativeResize="0"/>
          <p:nvPr/>
        </p:nvPicPr>
        <p:blipFill rotWithShape="1">
          <a:blip r:embed="rId3">
            <a:alphaModFix/>
          </a:blip>
          <a:srcRect/>
          <a:stretch/>
        </p:blipFill>
        <p:spPr>
          <a:xfrm>
            <a:off x="732069" y="3828312"/>
            <a:ext cx="914400" cy="914400"/>
          </a:xfrm>
          <a:prstGeom prst="rect">
            <a:avLst/>
          </a:prstGeom>
          <a:noFill/>
          <a:ln>
            <a:noFill/>
          </a:ln>
        </p:spPr>
      </p:pic>
      <p:pic>
        <p:nvPicPr>
          <p:cNvPr id="641" name="Google Shape;641;p6" descr="Hand holding tree"/>
          <p:cNvPicPr preferRelativeResize="0">
            <a:picLocks noGrp="1"/>
          </p:cNvPicPr>
          <p:nvPr>
            <p:ph type="pic" idx="5"/>
          </p:nvPr>
        </p:nvPicPr>
        <p:blipFill rotWithShape="1">
          <a:blip r:embed="rId4">
            <a:alphaModFix/>
          </a:blip>
          <a:srcRect/>
          <a:stretch/>
        </p:blipFill>
        <p:spPr>
          <a:xfrm>
            <a:off x="7377262" y="198782"/>
            <a:ext cx="4814738" cy="6459837"/>
          </a:xfrm>
          <a:prstGeom prst="rect">
            <a:avLst/>
          </a:prstGeom>
          <a:noFill/>
          <a:ln>
            <a:noFill/>
          </a:ln>
        </p:spPr>
      </p:pic>
      <p:pic>
        <p:nvPicPr>
          <p:cNvPr id="642" name="Google Shape;642;p6" descr="Deciduous tree with solid fill"/>
          <p:cNvPicPr preferRelativeResize="0"/>
          <p:nvPr/>
        </p:nvPicPr>
        <p:blipFill rotWithShape="1">
          <a:blip r:embed="rId5">
            <a:alphaModFix/>
          </a:blip>
          <a:srcRect/>
          <a:stretch/>
        </p:blipFill>
        <p:spPr>
          <a:xfrm>
            <a:off x="732069" y="2524975"/>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
          <p:cNvSpPr txBox="1">
            <a:spLocks noGrp="1"/>
          </p:cNvSpPr>
          <p:nvPr>
            <p:ph type="title"/>
          </p:nvPr>
        </p:nvSpPr>
        <p:spPr>
          <a:xfrm>
            <a:off x="525516" y="467356"/>
            <a:ext cx="8996856" cy="663537"/>
          </a:xfrm>
          <a:prstGeom prst="rect">
            <a:avLst/>
          </a:prstGeom>
          <a:noFill/>
          <a:ln>
            <a:noFill/>
          </a:ln>
        </p:spPr>
        <p:txBody>
          <a:bodyPr spcFirstLastPara="1" wrap="square" lIns="144000" tIns="45700" rIns="91425" bIns="45700" anchor="b" anchorCtr="0">
            <a:normAutofit/>
          </a:bodyPr>
          <a:lstStyle/>
          <a:p>
            <a:pPr marL="6350" lvl="0" indent="0" algn="l" rtl="0">
              <a:lnSpc>
                <a:spcPct val="90000"/>
              </a:lnSpc>
              <a:spcBef>
                <a:spcPts val="0"/>
              </a:spcBef>
              <a:spcAft>
                <a:spcPts val="0"/>
              </a:spcAft>
              <a:buClr>
                <a:srgbClr val="083266"/>
              </a:buClr>
              <a:buSzPts val="2500"/>
              <a:buFont typeface="Avenir"/>
              <a:buNone/>
            </a:pPr>
            <a:r>
              <a:rPr lang="es-CO" sz="2500"/>
              <a:t>Sustainable Asset Valuation methodology (SAVi)</a:t>
            </a:r>
            <a:endParaRPr sz="2500">
              <a:latin typeface="Avenir"/>
              <a:ea typeface="Avenir"/>
              <a:cs typeface="Avenir"/>
              <a:sym typeface="Avenir"/>
            </a:endParaRPr>
          </a:p>
        </p:txBody>
      </p:sp>
      <p:sp>
        <p:nvSpPr>
          <p:cNvPr id="649" name="Google Shape;649;p7"/>
          <p:cNvSpPr txBox="1">
            <a:spLocks noGrp="1"/>
          </p:cNvSpPr>
          <p:nvPr>
            <p:ph type="body" idx="6"/>
          </p:nvPr>
        </p:nvSpPr>
        <p:spPr>
          <a:xfrm>
            <a:off x="3302335" y="1694600"/>
            <a:ext cx="3963703" cy="777875"/>
          </a:xfrm>
          <a:prstGeom prst="rect">
            <a:avLst/>
          </a:prstGeom>
          <a:solidFill>
            <a:srgbClr val="29C3EC">
              <a:alpha val="40000"/>
            </a:srgbClr>
          </a:solid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chemeClr val="dk1"/>
              </a:buClr>
              <a:buSzPts val="1400"/>
              <a:buNone/>
            </a:pPr>
            <a:r>
              <a:rPr lang="es-CO" dirty="0">
                <a:latin typeface="Avenir"/>
                <a:ea typeface="Avenir"/>
                <a:cs typeface="Avenir"/>
                <a:sym typeface="Avenir"/>
              </a:rPr>
              <a:t>Based on </a:t>
            </a:r>
            <a:r>
              <a:rPr lang="es-CO" dirty="0" err="1">
                <a:latin typeface="Avenir"/>
                <a:ea typeface="Avenir"/>
                <a:cs typeface="Avenir"/>
                <a:sym typeface="Avenir"/>
              </a:rPr>
              <a:t>systems</a:t>
            </a:r>
            <a:r>
              <a:rPr lang="es-CO" dirty="0">
                <a:latin typeface="Avenir"/>
                <a:ea typeface="Avenir"/>
                <a:cs typeface="Avenir"/>
                <a:sym typeface="Avenir"/>
              </a:rPr>
              <a:t> </a:t>
            </a:r>
            <a:r>
              <a:rPr lang="es-CO" dirty="0" err="1">
                <a:latin typeface="Avenir"/>
                <a:ea typeface="Avenir"/>
                <a:cs typeface="Avenir"/>
                <a:sym typeface="Avenir"/>
              </a:rPr>
              <a:t>thinking</a:t>
            </a:r>
            <a:r>
              <a:rPr lang="es-CO" dirty="0">
                <a:latin typeface="Avenir"/>
                <a:ea typeface="Avenir"/>
                <a:cs typeface="Avenir"/>
                <a:sym typeface="Avenir"/>
              </a:rPr>
              <a:t>, </a:t>
            </a:r>
            <a:r>
              <a:rPr lang="es-CO" dirty="0" err="1">
                <a:latin typeface="Avenir"/>
                <a:ea typeface="Avenir"/>
                <a:cs typeface="Avenir"/>
                <a:sym typeface="Avenir"/>
              </a:rPr>
              <a:t>system</a:t>
            </a:r>
            <a:r>
              <a:rPr lang="es-CO" dirty="0">
                <a:latin typeface="Avenir"/>
                <a:ea typeface="Avenir"/>
                <a:cs typeface="Avenir"/>
                <a:sym typeface="Avenir"/>
              </a:rPr>
              <a:t> </a:t>
            </a:r>
            <a:r>
              <a:rPr lang="es-CO" dirty="0" err="1">
                <a:latin typeface="Avenir"/>
                <a:ea typeface="Avenir"/>
                <a:cs typeface="Avenir"/>
                <a:sym typeface="Avenir"/>
              </a:rPr>
              <a:t>dynamics</a:t>
            </a:r>
            <a:r>
              <a:rPr lang="es-CO" dirty="0">
                <a:latin typeface="Avenir"/>
                <a:ea typeface="Avenir"/>
                <a:cs typeface="Avenir"/>
                <a:sym typeface="Avenir"/>
              </a:rPr>
              <a:t> </a:t>
            </a:r>
            <a:r>
              <a:rPr lang="es-CO" dirty="0" err="1">
                <a:latin typeface="Avenir"/>
                <a:ea typeface="Avenir"/>
                <a:cs typeface="Avenir"/>
                <a:sym typeface="Avenir"/>
              </a:rPr>
              <a:t>simulation</a:t>
            </a:r>
            <a:r>
              <a:rPr lang="es-CO" dirty="0">
                <a:latin typeface="Avenir"/>
                <a:ea typeface="Avenir"/>
                <a:cs typeface="Avenir"/>
                <a:sym typeface="Avenir"/>
              </a:rPr>
              <a:t>, </a:t>
            </a:r>
            <a:r>
              <a:rPr lang="es-CO" dirty="0" err="1">
                <a:latin typeface="Avenir"/>
                <a:ea typeface="Avenir"/>
                <a:cs typeface="Avenir"/>
                <a:sym typeface="Avenir"/>
              </a:rPr>
              <a:t>spatial</a:t>
            </a:r>
            <a:r>
              <a:rPr lang="es-CO" dirty="0">
                <a:latin typeface="Avenir"/>
                <a:ea typeface="Avenir"/>
                <a:cs typeface="Avenir"/>
                <a:sym typeface="Avenir"/>
              </a:rPr>
              <a:t> </a:t>
            </a:r>
            <a:r>
              <a:rPr lang="es-CO" dirty="0" err="1">
                <a:latin typeface="Avenir"/>
                <a:ea typeface="Avenir"/>
                <a:cs typeface="Avenir"/>
                <a:sym typeface="Avenir"/>
              </a:rPr>
              <a:t>modeling</a:t>
            </a:r>
            <a:r>
              <a:rPr lang="es-CO" dirty="0">
                <a:latin typeface="Avenir"/>
                <a:ea typeface="Avenir"/>
                <a:cs typeface="Avenir"/>
                <a:sym typeface="Avenir"/>
              </a:rPr>
              <a:t>, and </a:t>
            </a:r>
            <a:r>
              <a:rPr lang="es-CO" dirty="0" err="1">
                <a:latin typeface="Avenir"/>
                <a:ea typeface="Avenir"/>
                <a:cs typeface="Avenir"/>
                <a:sym typeface="Avenir"/>
              </a:rPr>
              <a:t>project</a:t>
            </a:r>
            <a:r>
              <a:rPr lang="es-CO" dirty="0">
                <a:latin typeface="Avenir"/>
                <a:ea typeface="Avenir"/>
                <a:cs typeface="Avenir"/>
                <a:sym typeface="Avenir"/>
              </a:rPr>
              <a:t> </a:t>
            </a:r>
            <a:r>
              <a:rPr lang="es-CO" dirty="0" err="1">
                <a:latin typeface="Avenir"/>
                <a:ea typeface="Avenir"/>
                <a:cs typeface="Avenir"/>
                <a:sym typeface="Avenir"/>
              </a:rPr>
              <a:t>finance</a:t>
            </a:r>
            <a:r>
              <a:rPr lang="es-CO" dirty="0">
                <a:latin typeface="Avenir"/>
                <a:ea typeface="Avenir"/>
                <a:cs typeface="Avenir"/>
                <a:sym typeface="Avenir"/>
              </a:rPr>
              <a:t> </a:t>
            </a:r>
            <a:r>
              <a:rPr lang="es-CO" dirty="0" err="1">
                <a:latin typeface="Avenir"/>
                <a:ea typeface="Avenir"/>
                <a:cs typeface="Avenir"/>
                <a:sym typeface="Avenir"/>
              </a:rPr>
              <a:t>modeling</a:t>
            </a:r>
            <a:r>
              <a:rPr lang="es-CO" dirty="0">
                <a:latin typeface="Avenir"/>
                <a:ea typeface="Avenir"/>
                <a:cs typeface="Avenir"/>
                <a:sym typeface="Avenir"/>
              </a:rPr>
              <a:t>.</a:t>
            </a:r>
            <a:endParaRPr dirty="0"/>
          </a:p>
        </p:txBody>
      </p:sp>
      <p:sp>
        <p:nvSpPr>
          <p:cNvPr id="650" name="Google Shape;650;p7"/>
          <p:cNvSpPr txBox="1">
            <a:spLocks noGrp="1"/>
          </p:cNvSpPr>
          <p:nvPr>
            <p:ph type="body" idx="7"/>
          </p:nvPr>
        </p:nvSpPr>
        <p:spPr>
          <a:xfrm>
            <a:off x="3302336" y="2896049"/>
            <a:ext cx="3963703" cy="777875"/>
          </a:xfrm>
          <a:prstGeom prst="rect">
            <a:avLst/>
          </a:prstGeom>
          <a:solidFill>
            <a:srgbClr val="29C3EC">
              <a:alpha val="40000"/>
            </a:srgbClr>
          </a:solid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chemeClr val="dk1"/>
              </a:buClr>
              <a:buSzPts val="1400"/>
              <a:buNone/>
            </a:pPr>
            <a:r>
              <a:rPr lang="es-CO" dirty="0" err="1">
                <a:latin typeface="Avenir"/>
                <a:ea typeface="Avenir"/>
                <a:cs typeface="Avenir"/>
                <a:sym typeface="Avenir"/>
              </a:rPr>
              <a:t>Developed</a:t>
            </a:r>
            <a:r>
              <a:rPr lang="es-CO" dirty="0">
                <a:latin typeface="Avenir"/>
                <a:ea typeface="Avenir"/>
                <a:cs typeface="Avenir"/>
                <a:sym typeface="Avenir"/>
              </a:rPr>
              <a:t> </a:t>
            </a:r>
            <a:r>
              <a:rPr lang="es-CO" dirty="0" err="1">
                <a:latin typeface="Avenir"/>
                <a:ea typeface="Avenir"/>
                <a:cs typeface="Avenir"/>
                <a:sym typeface="Avenir"/>
              </a:rPr>
              <a:t>by</a:t>
            </a:r>
            <a:r>
              <a:rPr lang="es-CO" dirty="0">
                <a:latin typeface="Avenir"/>
                <a:ea typeface="Avenir"/>
                <a:cs typeface="Avenir"/>
                <a:sym typeface="Avenir"/>
              </a:rPr>
              <a:t> </a:t>
            </a:r>
            <a:r>
              <a:rPr lang="es-CO" dirty="0" err="1">
                <a:latin typeface="Avenir"/>
                <a:ea typeface="Avenir"/>
                <a:cs typeface="Avenir"/>
                <a:sym typeface="Avenir"/>
              </a:rPr>
              <a:t>giving</a:t>
            </a:r>
            <a:r>
              <a:rPr lang="es-CO" dirty="0">
                <a:latin typeface="Avenir"/>
                <a:ea typeface="Avenir"/>
                <a:cs typeface="Avenir"/>
                <a:sym typeface="Avenir"/>
              </a:rPr>
              <a:t> a </a:t>
            </a:r>
            <a:r>
              <a:rPr lang="es-CO" dirty="0" err="1">
                <a:latin typeface="Avenir"/>
                <a:ea typeface="Avenir"/>
                <a:cs typeface="Avenir"/>
                <a:sym typeface="Avenir"/>
              </a:rPr>
              <a:t>financial</a:t>
            </a:r>
            <a:r>
              <a:rPr lang="es-CO" dirty="0">
                <a:latin typeface="Avenir"/>
                <a:ea typeface="Avenir"/>
                <a:cs typeface="Avenir"/>
                <a:sym typeface="Avenir"/>
              </a:rPr>
              <a:t> </a:t>
            </a:r>
            <a:r>
              <a:rPr lang="es-CO" dirty="0" err="1">
                <a:latin typeface="Avenir"/>
                <a:ea typeface="Avenir"/>
                <a:cs typeface="Avenir"/>
                <a:sym typeface="Avenir"/>
              </a:rPr>
              <a:t>value</a:t>
            </a:r>
            <a:r>
              <a:rPr lang="es-CO" dirty="0">
                <a:latin typeface="Avenir"/>
                <a:ea typeface="Avenir"/>
                <a:cs typeface="Avenir"/>
                <a:sym typeface="Avenir"/>
              </a:rPr>
              <a:t> to </a:t>
            </a:r>
            <a:r>
              <a:rPr lang="es-CO" dirty="0" err="1">
                <a:latin typeface="Avenir"/>
                <a:ea typeface="Avenir"/>
                <a:cs typeface="Avenir"/>
                <a:sym typeface="Avenir"/>
              </a:rPr>
              <a:t>economic</a:t>
            </a:r>
            <a:r>
              <a:rPr lang="es-CO" dirty="0">
                <a:latin typeface="Avenir"/>
                <a:ea typeface="Avenir"/>
                <a:cs typeface="Avenir"/>
                <a:sym typeface="Avenir"/>
              </a:rPr>
              <a:t>, social and </a:t>
            </a:r>
            <a:r>
              <a:rPr lang="es-CO" dirty="0" err="1">
                <a:latin typeface="Avenir"/>
                <a:ea typeface="Avenir"/>
                <a:cs typeface="Avenir"/>
                <a:sym typeface="Avenir"/>
              </a:rPr>
              <a:t>environmental</a:t>
            </a:r>
            <a:r>
              <a:rPr lang="es-CO" dirty="0">
                <a:latin typeface="Avenir"/>
                <a:ea typeface="Avenir"/>
                <a:cs typeface="Avenir"/>
                <a:sym typeface="Avenir"/>
              </a:rPr>
              <a:t> </a:t>
            </a:r>
            <a:r>
              <a:rPr lang="es-CO" dirty="0" err="1">
                <a:latin typeface="Avenir"/>
                <a:ea typeface="Avenir"/>
                <a:cs typeface="Avenir"/>
                <a:sym typeface="Avenir"/>
              </a:rPr>
              <a:t>externalities</a:t>
            </a:r>
            <a:r>
              <a:rPr lang="es-CO" dirty="0">
                <a:latin typeface="Avenir"/>
                <a:ea typeface="Avenir"/>
                <a:cs typeface="Avenir"/>
                <a:sym typeface="Avenir"/>
              </a:rPr>
              <a:t> and </a:t>
            </a:r>
            <a:r>
              <a:rPr lang="es-CO" dirty="0" err="1">
                <a:latin typeface="Avenir"/>
                <a:ea typeface="Avenir"/>
                <a:cs typeface="Avenir"/>
                <a:sym typeface="Avenir"/>
              </a:rPr>
              <a:t>risks</a:t>
            </a:r>
            <a:r>
              <a:rPr lang="es-CO" dirty="0">
                <a:latin typeface="Avenir"/>
                <a:ea typeface="Avenir"/>
                <a:cs typeface="Avenir"/>
                <a:sym typeface="Avenir"/>
              </a:rPr>
              <a:t>.</a:t>
            </a:r>
            <a:endParaRPr dirty="0"/>
          </a:p>
        </p:txBody>
      </p:sp>
      <p:sp>
        <p:nvSpPr>
          <p:cNvPr id="651" name="Google Shape;651;p7"/>
          <p:cNvSpPr txBox="1">
            <a:spLocks noGrp="1"/>
          </p:cNvSpPr>
          <p:nvPr>
            <p:ph type="body" idx="8"/>
          </p:nvPr>
        </p:nvSpPr>
        <p:spPr>
          <a:xfrm>
            <a:off x="3302336" y="4075066"/>
            <a:ext cx="3963702" cy="777875"/>
          </a:xfrm>
          <a:prstGeom prst="rect">
            <a:avLst/>
          </a:prstGeom>
          <a:solidFill>
            <a:srgbClr val="29C3EC">
              <a:alpha val="40000"/>
            </a:srgbClr>
          </a:solid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chemeClr val="dk1"/>
              </a:buClr>
              <a:buSzPts val="1400"/>
              <a:buNone/>
            </a:pPr>
            <a:r>
              <a:rPr lang="es-CO" dirty="0" err="1">
                <a:latin typeface="Avenir"/>
                <a:ea typeface="Avenir"/>
                <a:cs typeface="Avenir"/>
                <a:sym typeface="Avenir"/>
              </a:rPr>
              <a:t>Customized</a:t>
            </a:r>
            <a:r>
              <a:rPr lang="es-CO" dirty="0">
                <a:latin typeface="Avenir"/>
                <a:ea typeface="Avenir"/>
                <a:cs typeface="Avenir"/>
                <a:sym typeface="Avenir"/>
              </a:rPr>
              <a:t> to </a:t>
            </a:r>
            <a:r>
              <a:rPr lang="es-CO" dirty="0" err="1">
                <a:latin typeface="Avenir"/>
                <a:ea typeface="Avenir"/>
                <a:cs typeface="Avenir"/>
                <a:sym typeface="Avenir"/>
              </a:rPr>
              <a:t>reflect</a:t>
            </a:r>
            <a:r>
              <a:rPr lang="es-CO" dirty="0">
                <a:latin typeface="Avenir"/>
                <a:ea typeface="Avenir"/>
                <a:cs typeface="Avenir"/>
                <a:sym typeface="Avenir"/>
              </a:rPr>
              <a:t> local </a:t>
            </a:r>
            <a:r>
              <a:rPr lang="es-CO" dirty="0" err="1">
                <a:latin typeface="Avenir"/>
                <a:ea typeface="Avenir"/>
                <a:cs typeface="Avenir"/>
                <a:sym typeface="Avenir"/>
              </a:rPr>
              <a:t>conditions</a:t>
            </a:r>
            <a:r>
              <a:rPr lang="es-CO" dirty="0">
                <a:latin typeface="Avenir"/>
                <a:ea typeface="Avenir"/>
                <a:cs typeface="Avenir"/>
                <a:sym typeface="Avenir"/>
              </a:rPr>
              <a:t> and </a:t>
            </a:r>
            <a:r>
              <a:rPr lang="es-CO" dirty="0" err="1">
                <a:latin typeface="Avenir"/>
                <a:ea typeface="Avenir"/>
                <a:cs typeface="Avenir"/>
                <a:sym typeface="Avenir"/>
              </a:rPr>
              <a:t>needs</a:t>
            </a:r>
            <a:r>
              <a:rPr lang="es-CO" dirty="0">
                <a:latin typeface="Avenir"/>
                <a:ea typeface="Avenir"/>
                <a:cs typeface="Avenir"/>
                <a:sym typeface="Avenir"/>
              </a:rPr>
              <a:t>.</a:t>
            </a:r>
            <a:endParaRPr dirty="0"/>
          </a:p>
        </p:txBody>
      </p:sp>
      <p:sp>
        <p:nvSpPr>
          <p:cNvPr id="652" name="Google Shape;652;p7"/>
          <p:cNvSpPr/>
          <p:nvPr/>
        </p:nvSpPr>
        <p:spPr>
          <a:xfrm>
            <a:off x="602186" y="1654460"/>
            <a:ext cx="868268" cy="868268"/>
          </a:xfrm>
          <a:prstGeom prst="ellipse">
            <a:avLst/>
          </a:prstGeom>
          <a:blipFill rotWithShape="1">
            <a:blip r:embed="rId3">
              <a:alphaModFix/>
            </a:blip>
            <a:stretch>
              <a:fillRect/>
            </a:stretch>
          </a:blipFill>
          <a:ln w="1905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3" name="Google Shape;653;p7"/>
          <p:cNvSpPr/>
          <p:nvPr/>
        </p:nvSpPr>
        <p:spPr>
          <a:xfrm>
            <a:off x="602186" y="2842165"/>
            <a:ext cx="868268" cy="868268"/>
          </a:xfrm>
          <a:prstGeom prst="ellipse">
            <a:avLst/>
          </a:prstGeom>
          <a:blipFill rotWithShape="1">
            <a:blip r:embed="rId4">
              <a:alphaModFix/>
            </a:blip>
            <a:stretch>
              <a:fillRect/>
            </a:stretch>
          </a:blipFill>
          <a:ln w="1905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4" name="Google Shape;654;p7"/>
          <p:cNvSpPr/>
          <p:nvPr/>
        </p:nvSpPr>
        <p:spPr>
          <a:xfrm>
            <a:off x="602186" y="4029870"/>
            <a:ext cx="868268" cy="868268"/>
          </a:xfrm>
          <a:prstGeom prst="ellipse">
            <a:avLst/>
          </a:prstGeom>
          <a:blipFill rotWithShape="1">
            <a:blip r:embed="rId5">
              <a:alphaModFix/>
            </a:blip>
            <a:stretch>
              <a:fillRect/>
            </a:stretch>
          </a:blipFill>
          <a:ln w="1905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5" name="Google Shape;655;p7"/>
          <p:cNvSpPr/>
          <p:nvPr/>
        </p:nvSpPr>
        <p:spPr>
          <a:xfrm>
            <a:off x="602186" y="5217575"/>
            <a:ext cx="868268" cy="868268"/>
          </a:xfrm>
          <a:prstGeom prst="ellipse">
            <a:avLst/>
          </a:prstGeom>
          <a:blipFill rotWithShape="1">
            <a:blip r:embed="rId6">
              <a:alphaModFix/>
            </a:blip>
            <a:stretch>
              <a:fillRect/>
            </a:stretch>
          </a:blipFill>
          <a:ln w="1905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6" name="Google Shape;656;p7"/>
          <p:cNvSpPr txBox="1"/>
          <p:nvPr/>
        </p:nvSpPr>
        <p:spPr>
          <a:xfrm>
            <a:off x="1693305" y="5180340"/>
            <a:ext cx="5330502" cy="948263"/>
          </a:xfrm>
          <a:prstGeom prst="rect">
            <a:avLst/>
          </a:prstGeom>
          <a:solidFill>
            <a:srgbClr val="083266"/>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rgbClr val="FFFFFF"/>
              </a:buClr>
              <a:buSzPts val="1400"/>
              <a:buFont typeface="Arial"/>
              <a:buNone/>
            </a:pPr>
            <a:r>
              <a:rPr lang="es-CO" sz="1400" b="0" i="0" u="none" strike="noStrike" cap="none" dirty="0" err="1">
                <a:solidFill>
                  <a:srgbClr val="FFFFFF"/>
                </a:solidFill>
                <a:latin typeface="Avenir"/>
                <a:ea typeface="Avenir"/>
                <a:cs typeface="Avenir"/>
                <a:sym typeface="Avenir"/>
              </a:rPr>
              <a:t>Co-created</a:t>
            </a:r>
            <a:r>
              <a:rPr lang="es-CO" sz="1400" b="0" i="0" u="none" strike="noStrike" cap="none" dirty="0">
                <a:solidFill>
                  <a:srgbClr val="FFFFFF"/>
                </a:solidFill>
                <a:latin typeface="Avenir"/>
                <a:ea typeface="Avenir"/>
                <a:cs typeface="Avenir"/>
                <a:sym typeface="Avenir"/>
              </a:rPr>
              <a:t> </a:t>
            </a:r>
            <a:r>
              <a:rPr lang="es-CO" sz="1400" b="0" i="0" u="none" strike="noStrike" cap="none" dirty="0" err="1">
                <a:solidFill>
                  <a:srgbClr val="FFFFFF"/>
                </a:solidFill>
                <a:latin typeface="Avenir"/>
                <a:ea typeface="Avenir"/>
                <a:cs typeface="Avenir"/>
                <a:sym typeface="Avenir"/>
              </a:rPr>
              <a:t>through</a:t>
            </a:r>
            <a:r>
              <a:rPr lang="es-CO" sz="1400" b="0" i="0" u="none" strike="noStrike" cap="none" dirty="0">
                <a:solidFill>
                  <a:srgbClr val="FFFFFF"/>
                </a:solidFill>
                <a:latin typeface="Avenir"/>
                <a:ea typeface="Avenir"/>
                <a:cs typeface="Avenir"/>
                <a:sym typeface="Avenir"/>
              </a:rPr>
              <a:t> a </a:t>
            </a:r>
            <a:r>
              <a:rPr lang="es-CO" sz="1400" b="0" i="0" u="none" strike="noStrike" cap="none" dirty="0" err="1">
                <a:solidFill>
                  <a:srgbClr val="FFFFFF"/>
                </a:solidFill>
                <a:latin typeface="Avenir"/>
                <a:ea typeface="Avenir"/>
                <a:cs typeface="Avenir"/>
                <a:sym typeface="Avenir"/>
              </a:rPr>
              <a:t>multi-stakeholder</a:t>
            </a:r>
            <a:r>
              <a:rPr lang="es-CO" sz="1400" b="0" i="0" u="none" strike="noStrike" cap="none" dirty="0">
                <a:solidFill>
                  <a:srgbClr val="FFFFFF"/>
                </a:solidFill>
                <a:latin typeface="Avenir"/>
                <a:ea typeface="Avenir"/>
                <a:cs typeface="Avenir"/>
                <a:sym typeface="Avenir"/>
              </a:rPr>
              <a:t> </a:t>
            </a:r>
            <a:r>
              <a:rPr lang="es-CO" sz="1400" b="0" i="0" u="none" strike="noStrike" cap="none" dirty="0" err="1">
                <a:solidFill>
                  <a:srgbClr val="FFFFFF"/>
                </a:solidFill>
                <a:latin typeface="Avenir"/>
                <a:ea typeface="Avenir"/>
                <a:cs typeface="Avenir"/>
                <a:sym typeface="Avenir"/>
              </a:rPr>
              <a:t>approach</a:t>
            </a:r>
            <a:r>
              <a:rPr lang="es-CO" sz="1400" b="0" i="0" u="none" strike="noStrike" cap="none" dirty="0">
                <a:solidFill>
                  <a:srgbClr val="FFFFFF"/>
                </a:solidFill>
                <a:latin typeface="Avenir"/>
                <a:ea typeface="Avenir"/>
                <a:cs typeface="Avenir"/>
                <a:sym typeface="Avenir"/>
              </a:rPr>
              <a:t> that </a:t>
            </a:r>
            <a:r>
              <a:rPr lang="es-CO" sz="1400" b="0" i="0" u="none" strike="noStrike" cap="none" dirty="0" err="1">
                <a:solidFill>
                  <a:srgbClr val="FFFFFF"/>
                </a:solidFill>
                <a:latin typeface="Avenir"/>
                <a:ea typeface="Avenir"/>
                <a:cs typeface="Avenir"/>
                <a:sym typeface="Avenir"/>
              </a:rPr>
              <a:t>allows</a:t>
            </a:r>
            <a:r>
              <a:rPr lang="es-CO" sz="1400" b="0" i="0" u="none" strike="noStrike" cap="none" dirty="0">
                <a:solidFill>
                  <a:srgbClr val="FFFFFF"/>
                </a:solidFill>
                <a:latin typeface="Avenir"/>
                <a:ea typeface="Avenir"/>
                <a:cs typeface="Avenir"/>
                <a:sym typeface="Avenir"/>
              </a:rPr>
              <a:t> </a:t>
            </a:r>
            <a:r>
              <a:rPr lang="es-CO" sz="1400" b="0" i="0" u="none" strike="noStrike" cap="none" dirty="0" err="1">
                <a:solidFill>
                  <a:srgbClr val="FFFFFF"/>
                </a:solidFill>
                <a:latin typeface="Avenir"/>
                <a:ea typeface="Avenir"/>
                <a:cs typeface="Avenir"/>
                <a:sym typeface="Avenir"/>
              </a:rPr>
              <a:t>for</a:t>
            </a:r>
            <a:r>
              <a:rPr lang="es-CO" sz="1400" b="0" i="0" u="none" strike="noStrike" cap="none" dirty="0">
                <a:solidFill>
                  <a:srgbClr val="FFFFFF"/>
                </a:solidFill>
                <a:latin typeface="Avenir"/>
                <a:ea typeface="Avenir"/>
                <a:cs typeface="Avenir"/>
                <a:sym typeface="Avenir"/>
              </a:rPr>
              <a:t> the </a:t>
            </a:r>
            <a:r>
              <a:rPr lang="es-CO" sz="1400" b="0" i="0" u="none" strike="noStrike" cap="none" dirty="0" err="1">
                <a:solidFill>
                  <a:srgbClr val="FFFFFF"/>
                </a:solidFill>
                <a:latin typeface="Avenir"/>
                <a:ea typeface="Avenir"/>
                <a:cs typeface="Avenir"/>
                <a:sym typeface="Avenir"/>
              </a:rPr>
              <a:t>identification</a:t>
            </a:r>
            <a:r>
              <a:rPr lang="es-CO" sz="1400" b="0" i="0" u="none" strike="noStrike" cap="none" dirty="0">
                <a:solidFill>
                  <a:srgbClr val="FFFFFF"/>
                </a:solidFill>
                <a:latin typeface="Avenir"/>
                <a:ea typeface="Avenir"/>
                <a:cs typeface="Avenir"/>
                <a:sym typeface="Avenir"/>
              </a:rPr>
              <a:t> </a:t>
            </a:r>
            <a:r>
              <a:rPr lang="es-CO" sz="1400" b="0" i="0" u="none" strike="noStrike" cap="none" dirty="0" err="1">
                <a:solidFill>
                  <a:srgbClr val="FFFFFF"/>
                </a:solidFill>
                <a:latin typeface="Avenir"/>
                <a:ea typeface="Avenir"/>
                <a:cs typeface="Avenir"/>
                <a:sym typeface="Avenir"/>
              </a:rPr>
              <a:t>of</a:t>
            </a:r>
            <a:r>
              <a:rPr lang="es-CO" sz="1400" b="0" i="0" u="none" strike="noStrike" cap="none" dirty="0">
                <a:solidFill>
                  <a:srgbClr val="FFFFFF"/>
                </a:solidFill>
                <a:latin typeface="Avenir"/>
                <a:ea typeface="Avenir"/>
                <a:cs typeface="Avenir"/>
                <a:sym typeface="Avenir"/>
              </a:rPr>
              <a:t> material </a:t>
            </a:r>
            <a:r>
              <a:rPr lang="es-CO" sz="1400" b="0" i="0" u="none" strike="noStrike" cap="none" dirty="0" err="1">
                <a:solidFill>
                  <a:srgbClr val="FFFFFF"/>
                </a:solidFill>
                <a:latin typeface="Avenir"/>
                <a:ea typeface="Avenir"/>
                <a:cs typeface="Avenir"/>
                <a:sym typeface="Avenir"/>
              </a:rPr>
              <a:t>risks</a:t>
            </a:r>
            <a:r>
              <a:rPr lang="es-CO" sz="1400" b="0" i="0" u="none" strike="noStrike" cap="none" dirty="0">
                <a:solidFill>
                  <a:srgbClr val="FFFFFF"/>
                </a:solidFill>
                <a:latin typeface="Avenir"/>
                <a:ea typeface="Avenir"/>
                <a:cs typeface="Avenir"/>
                <a:sym typeface="Avenir"/>
              </a:rPr>
              <a:t> and </a:t>
            </a:r>
            <a:r>
              <a:rPr lang="es-CO" sz="1400" b="0" i="0" u="none" strike="noStrike" cap="none" dirty="0" err="1">
                <a:solidFill>
                  <a:srgbClr val="FFFFFF"/>
                </a:solidFill>
                <a:latin typeface="Avenir"/>
                <a:ea typeface="Avenir"/>
                <a:cs typeface="Avenir"/>
                <a:sym typeface="Avenir"/>
              </a:rPr>
              <a:t>opportunities</a:t>
            </a:r>
            <a:r>
              <a:rPr lang="es-CO" sz="1400" b="0" i="0" u="none" strike="noStrike" cap="none" dirty="0">
                <a:solidFill>
                  <a:srgbClr val="FFFFFF"/>
                </a:solidFill>
                <a:latin typeface="Avenir"/>
                <a:ea typeface="Avenir"/>
                <a:cs typeface="Avenir"/>
                <a:sym typeface="Avenir"/>
              </a:rPr>
              <a:t> that are </a:t>
            </a:r>
            <a:r>
              <a:rPr lang="es-CO" sz="1400" b="0" i="0" u="none" strike="noStrike" cap="none" dirty="0" err="1">
                <a:solidFill>
                  <a:srgbClr val="FFFFFF"/>
                </a:solidFill>
                <a:latin typeface="Avenir"/>
                <a:ea typeface="Avenir"/>
                <a:cs typeface="Avenir"/>
                <a:sym typeface="Avenir"/>
              </a:rPr>
              <a:t>unique</a:t>
            </a:r>
            <a:r>
              <a:rPr lang="es-CO" sz="1400" b="0" i="0" u="none" strike="noStrike" cap="none" dirty="0">
                <a:solidFill>
                  <a:srgbClr val="FFFFFF"/>
                </a:solidFill>
                <a:latin typeface="Avenir"/>
                <a:ea typeface="Avenir"/>
                <a:cs typeface="Avenir"/>
                <a:sym typeface="Avenir"/>
              </a:rPr>
              <a:t> to the </a:t>
            </a:r>
            <a:r>
              <a:rPr lang="es-CO" sz="1400" b="0" i="0" u="none" strike="noStrike" cap="none" dirty="0" err="1">
                <a:solidFill>
                  <a:srgbClr val="FFFFFF"/>
                </a:solidFill>
                <a:latin typeface="Avenir"/>
                <a:ea typeface="Avenir"/>
                <a:cs typeface="Avenir"/>
                <a:sym typeface="Avenir"/>
              </a:rPr>
              <a:t>project</a:t>
            </a:r>
            <a:r>
              <a:rPr lang="es-CO" sz="1400" b="0" i="0" u="none" strike="noStrike" cap="none" dirty="0">
                <a:solidFill>
                  <a:srgbClr val="FFFFFF"/>
                </a:solidFill>
                <a:latin typeface="Avenir"/>
                <a:ea typeface="Avenir"/>
                <a:cs typeface="Avenir"/>
                <a:sym typeface="Avenir"/>
              </a:rPr>
              <a:t>.</a:t>
            </a:r>
            <a:endParaRPr sz="1400" b="0" i="0" u="none" strike="noStrike" cap="none" dirty="0">
              <a:solidFill>
                <a:srgbClr val="FFFFFF"/>
              </a:solidFill>
              <a:latin typeface="Avenir"/>
              <a:ea typeface="Avenir"/>
              <a:cs typeface="Avenir"/>
              <a:sym typeface="Avenir"/>
            </a:endParaRPr>
          </a:p>
        </p:txBody>
      </p:sp>
      <p:sp>
        <p:nvSpPr>
          <p:cNvPr id="657" name="Google Shape;657;p7"/>
          <p:cNvSpPr txBox="1"/>
          <p:nvPr/>
        </p:nvSpPr>
        <p:spPr>
          <a:xfrm>
            <a:off x="1517676" y="3117506"/>
            <a:ext cx="1233144" cy="334962"/>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rgbClr val="083266"/>
              </a:buClr>
              <a:buSzPct val="100000"/>
              <a:buFont typeface="Arial"/>
              <a:buNone/>
            </a:pPr>
            <a:r>
              <a:rPr lang="es-CO" sz="1900" b="1" i="0" u="none" strike="noStrike" cap="none">
                <a:solidFill>
                  <a:srgbClr val="083266"/>
                </a:solidFill>
                <a:latin typeface="Avenir"/>
                <a:ea typeface="Avenir"/>
                <a:cs typeface="Avenir"/>
                <a:sym typeface="Avenir"/>
              </a:rPr>
              <a:t>Valuation</a:t>
            </a:r>
            <a:endParaRPr sz="1400" b="0" i="0" u="none" strike="noStrike" cap="none">
              <a:solidFill>
                <a:srgbClr val="000000"/>
              </a:solidFill>
              <a:latin typeface="Arial"/>
              <a:ea typeface="Arial"/>
              <a:cs typeface="Arial"/>
              <a:sym typeface="Arial"/>
            </a:endParaRPr>
          </a:p>
        </p:txBody>
      </p:sp>
      <p:sp>
        <p:nvSpPr>
          <p:cNvPr id="658" name="Google Shape;658;p7"/>
          <p:cNvSpPr txBox="1"/>
          <p:nvPr/>
        </p:nvSpPr>
        <p:spPr>
          <a:xfrm>
            <a:off x="1517676" y="1919426"/>
            <a:ext cx="1420983" cy="334962"/>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rgbClr val="083266"/>
              </a:buClr>
              <a:buSzPct val="100000"/>
              <a:buFont typeface="Arial"/>
              <a:buNone/>
            </a:pPr>
            <a:r>
              <a:rPr lang="es-CO" sz="1900" b="1" i="0" u="none" strike="noStrike" cap="none">
                <a:solidFill>
                  <a:srgbClr val="083266"/>
                </a:solidFill>
                <a:latin typeface="Avenir"/>
                <a:ea typeface="Avenir"/>
                <a:cs typeface="Avenir"/>
                <a:sym typeface="Avenir"/>
              </a:rPr>
              <a:t>Simulation</a:t>
            </a:r>
            <a:endParaRPr sz="1900" b="1" i="0" u="none" strike="noStrike" cap="none">
              <a:solidFill>
                <a:srgbClr val="083266"/>
              </a:solidFill>
              <a:latin typeface="Avenir"/>
              <a:ea typeface="Avenir"/>
              <a:cs typeface="Avenir"/>
              <a:sym typeface="Avenir"/>
            </a:endParaRPr>
          </a:p>
        </p:txBody>
      </p:sp>
      <p:sp>
        <p:nvSpPr>
          <p:cNvPr id="659" name="Google Shape;659;p7"/>
          <p:cNvSpPr txBox="1"/>
          <p:nvPr/>
        </p:nvSpPr>
        <p:spPr>
          <a:xfrm>
            <a:off x="1517676" y="4296523"/>
            <a:ext cx="1974554" cy="334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83266"/>
              </a:buClr>
              <a:buSzPts val="1800"/>
              <a:buFont typeface="Arial"/>
              <a:buNone/>
            </a:pPr>
            <a:r>
              <a:rPr lang="es-CO" sz="1800" b="1" i="0" u="none" strike="noStrike" cap="none">
                <a:solidFill>
                  <a:srgbClr val="083266"/>
                </a:solidFill>
                <a:latin typeface="Avenir"/>
                <a:ea typeface="Avenir"/>
                <a:cs typeface="Avenir"/>
                <a:sym typeface="Avenir"/>
              </a:rPr>
              <a:t>Customization</a:t>
            </a:r>
            <a:endParaRPr sz="1800" b="1" i="0" u="none" strike="noStrike" cap="none">
              <a:solidFill>
                <a:srgbClr val="083266"/>
              </a:solidFill>
              <a:latin typeface="Avenir"/>
              <a:ea typeface="Avenir"/>
              <a:cs typeface="Avenir"/>
              <a:sym typeface="Avenir"/>
            </a:endParaRPr>
          </a:p>
        </p:txBody>
      </p:sp>
      <p:pic>
        <p:nvPicPr>
          <p:cNvPr id="660" name="Google Shape;660;p7" descr="A picture containing water, grass, sky, river&#10;&#10;Description automatically generated"/>
          <p:cNvPicPr preferRelativeResize="0">
            <a:picLocks noGrp="1"/>
          </p:cNvPicPr>
          <p:nvPr>
            <p:ph type="pic" idx="2"/>
          </p:nvPr>
        </p:nvPicPr>
        <p:blipFill rotWithShape="1">
          <a:blip r:embed="rId7">
            <a:alphaModFix/>
          </a:blip>
          <a:srcRect l="33690" r="27454"/>
          <a:stretch/>
        </p:blipFill>
        <p:spPr>
          <a:xfrm>
            <a:off x="7738550" y="201625"/>
            <a:ext cx="4459800" cy="64563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
          <p:cNvSpPr>
            <a:spLocks noGrp="1"/>
          </p:cNvSpPr>
          <p:nvPr>
            <p:ph type="pic" idx="2"/>
          </p:nvPr>
        </p:nvSpPr>
        <p:spPr>
          <a:xfrm>
            <a:off x="0" y="0"/>
            <a:ext cx="12192000" cy="6857999"/>
          </a:xfrm>
          <a:prstGeom prst="rect">
            <a:avLst/>
          </a:prstGeom>
          <a:noFill/>
          <a:ln>
            <a:noFill/>
          </a:ln>
        </p:spPr>
        <p:txBody>
          <a:bodyPr/>
          <a:lstStyle/>
          <a:p>
            <a:endParaRPr lang="en-US"/>
          </a:p>
        </p:txBody>
      </p:sp>
      <p:pic>
        <p:nvPicPr>
          <p:cNvPr id="666" name="Google Shape;666;p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0"/>
          <p:cNvSpPr txBox="1">
            <a:spLocks noGrp="1"/>
          </p:cNvSpPr>
          <p:nvPr>
            <p:ph type="title"/>
          </p:nvPr>
        </p:nvSpPr>
        <p:spPr>
          <a:xfrm>
            <a:off x="395437" y="519131"/>
            <a:ext cx="5995737" cy="70472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Causal Loop Diagram (CLD)</a:t>
            </a:r>
            <a:endParaRPr/>
          </a:p>
        </p:txBody>
      </p:sp>
      <p:sp>
        <p:nvSpPr>
          <p:cNvPr id="684" name="Google Shape;684;p10"/>
          <p:cNvSpPr txBox="1"/>
          <p:nvPr/>
        </p:nvSpPr>
        <p:spPr>
          <a:xfrm>
            <a:off x="511276" y="1566448"/>
            <a:ext cx="3866869" cy="4801274"/>
          </a:xfrm>
          <a:prstGeom prst="rect">
            <a:avLst/>
          </a:prstGeom>
          <a:noFill/>
          <a:ln>
            <a:noFill/>
          </a:ln>
        </p:spPr>
        <p:txBody>
          <a:bodyPr spcFirstLastPara="1" wrap="square" lIns="91425" tIns="45700" rIns="91425" bIns="45700" anchor="t" anchorCtr="0">
            <a:spAutoFit/>
          </a:bodyPr>
          <a:lstStyle/>
          <a:p>
            <a:pPr marL="285750" indent="-285750">
              <a:buSzPts val="1800"/>
              <a:buFont typeface="Arial"/>
              <a:buChar char="•"/>
            </a:pPr>
            <a:r>
              <a:rPr lang="en-US" sz="1800" b="0" i="0" u="none" strike="noStrike" cap="none" dirty="0">
                <a:solidFill>
                  <a:srgbClr val="000000"/>
                </a:solidFill>
                <a:latin typeface="Georgia"/>
                <a:ea typeface="Georgia"/>
                <a:cs typeface="Georgia"/>
                <a:sym typeface="Georgia"/>
              </a:rPr>
              <a:t>Visual tool used to represent the feedback loops and cause-and-effect relationships within a system</a:t>
            </a:r>
          </a:p>
          <a:p>
            <a:pPr marL="285750" indent="-285750">
              <a:buSzPts val="1800"/>
              <a:buFont typeface="Arial"/>
              <a:buChar char="•"/>
            </a:pPr>
            <a:endParaRPr lang="en-US" sz="1800" b="0" i="0" u="none" strike="noStrike" cap="none" dirty="0">
              <a:solidFill>
                <a:srgbClr val="000000"/>
              </a:solidFill>
              <a:latin typeface="Georgia"/>
              <a:ea typeface="Georgia"/>
              <a:cs typeface="Georgia"/>
              <a:sym typeface="Georgia"/>
            </a:endParaRPr>
          </a:p>
          <a:p>
            <a:pPr marL="285750" indent="-285750">
              <a:buSzPts val="1800"/>
              <a:buFont typeface="Arial"/>
              <a:buChar char="•"/>
            </a:pPr>
            <a:r>
              <a:rPr lang="en-US" sz="1800" b="0" i="0" u="none" strike="noStrike" cap="none" dirty="0">
                <a:solidFill>
                  <a:srgbClr val="000000"/>
                </a:solidFill>
                <a:latin typeface="Georgia"/>
                <a:ea typeface="Georgia"/>
                <a:cs typeface="Georgia"/>
                <a:sym typeface="Georgia"/>
              </a:rPr>
              <a:t>Tells the story of the problem</a:t>
            </a:r>
            <a:endParaRPr lang="en-US" dirty="0">
              <a:ea typeface="Georgia"/>
            </a:endParaRPr>
          </a:p>
          <a:p>
            <a:pPr marL="285750" indent="-285750">
              <a:buSzPts val="1800"/>
              <a:buFont typeface="Arial"/>
              <a:buChar char="•"/>
            </a:pPr>
            <a:endParaRPr lang="en-US" sz="1800" b="0" i="0" u="none" strike="noStrike" cap="none" dirty="0">
              <a:solidFill>
                <a:srgbClr val="000000"/>
              </a:solidFill>
              <a:latin typeface="Georgia"/>
              <a:ea typeface="Georgia"/>
              <a:cs typeface="Georgia"/>
              <a:sym typeface="Georgia"/>
            </a:endParaRPr>
          </a:p>
          <a:p>
            <a:pPr marL="285750" indent="-285750">
              <a:buSzPts val="1800"/>
              <a:buFont typeface="Arial"/>
              <a:buChar char="•"/>
            </a:pPr>
            <a:r>
              <a:rPr lang="en-US" sz="1800" b="0" i="0" u="none" strike="noStrike" cap="none" dirty="0">
                <a:solidFill>
                  <a:srgbClr val="000000"/>
                </a:solidFill>
                <a:latin typeface="Georgia"/>
                <a:ea typeface="Georgia"/>
                <a:cs typeface="Georgia"/>
                <a:sym typeface="Georgia"/>
              </a:rPr>
              <a:t>Generates a common understanding of the system</a:t>
            </a:r>
            <a:endParaRPr lang="en-US" sz="1400" b="0" i="0" u="none" strike="noStrike" cap="none" dirty="0">
              <a:solidFill>
                <a:srgbClr val="000000"/>
              </a:solidFill>
              <a:latin typeface="Arial"/>
              <a:ea typeface="Arial"/>
              <a:cs typeface="Arial"/>
              <a:sym typeface="Arial"/>
            </a:endParaRPr>
          </a:p>
          <a:p>
            <a:pPr marL="285750" indent="-285750">
              <a:buSzPts val="1800"/>
              <a:buFont typeface="Arial"/>
              <a:buChar char="•"/>
            </a:pPr>
            <a:endParaRPr lang="es-CO" sz="1800" b="0" i="0" u="none" strike="noStrike" cap="none" dirty="0">
              <a:solidFill>
                <a:srgbClr val="000000"/>
              </a:solidFill>
              <a:latin typeface="Georgia"/>
              <a:ea typeface="Georgia"/>
              <a:cs typeface="Georgia"/>
              <a:sym typeface="Georgia"/>
            </a:endParaRPr>
          </a:p>
          <a:p>
            <a:pPr marL="285750" marR="0" lvl="0"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Created</a:t>
            </a:r>
            <a:r>
              <a:rPr lang="es-CO" sz="1800" b="0" i="0" u="none" strike="noStrike" cap="none" dirty="0">
                <a:solidFill>
                  <a:srgbClr val="000000"/>
                </a:solidFill>
                <a:latin typeface="Georgia"/>
                <a:ea typeface="Georgia"/>
                <a:cs typeface="Georgia"/>
                <a:sym typeface="Georgia"/>
              </a:rPr>
              <a:t> with a </a:t>
            </a:r>
            <a:r>
              <a:rPr lang="es-CO" sz="1800" b="0" i="0" u="none" strike="noStrike" cap="none" dirty="0" err="1">
                <a:solidFill>
                  <a:srgbClr val="000000"/>
                </a:solidFill>
                <a:latin typeface="Georgia"/>
                <a:ea typeface="Georgia"/>
                <a:cs typeface="Georgia"/>
                <a:sym typeface="Georgia"/>
              </a:rPr>
              <a:t>multidisciplinary</a:t>
            </a:r>
            <a:r>
              <a:rPr lang="es-CO" sz="1800" b="0" i="0" u="none" strike="noStrike" cap="none" dirty="0">
                <a:solidFill>
                  <a:srgbClr val="000000"/>
                </a:solidFill>
                <a:latin typeface="Georgia"/>
                <a:ea typeface="Georgia"/>
                <a:cs typeface="Georgia"/>
                <a:sym typeface="Georgia"/>
              </a:rPr>
              <a:t> team and different </a:t>
            </a:r>
            <a:r>
              <a:rPr lang="es-CO" sz="1800" b="0" i="0" u="none" strike="noStrike" cap="none" dirty="0" err="1">
                <a:solidFill>
                  <a:srgbClr val="000000"/>
                </a:solidFill>
                <a:latin typeface="Georgia"/>
                <a:ea typeface="Georgia"/>
                <a:cs typeface="Georgia"/>
                <a:sym typeface="Georgia"/>
              </a:rPr>
              <a:t>stakeholders</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Georgia"/>
              <a:ea typeface="Georgia"/>
              <a:cs typeface="Georgia"/>
              <a:sym typeface="Georgia"/>
            </a:endParaRPr>
          </a:p>
          <a:p>
            <a:pPr marL="285750" marR="0" lvl="0"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First</a:t>
            </a:r>
            <a:r>
              <a:rPr lang="es-CO" sz="1800" b="0" i="0" u="none" strike="noStrike" cap="none" dirty="0">
                <a:solidFill>
                  <a:srgbClr val="000000"/>
                </a:solidFill>
                <a:latin typeface="Georgia"/>
                <a:ea typeface="Georgia"/>
                <a:cs typeface="Georgia"/>
                <a:sym typeface="Georgia"/>
              </a:rPr>
              <a:t> step on the </a:t>
            </a:r>
            <a:r>
              <a:rPr lang="es-CO" sz="1800" b="0" i="0" u="none" strike="noStrike" cap="none" dirty="0" err="1">
                <a:solidFill>
                  <a:srgbClr val="000000"/>
                </a:solidFill>
                <a:latin typeface="Georgia"/>
                <a:ea typeface="Georgia"/>
                <a:cs typeface="Georgia"/>
                <a:sym typeface="Georgia"/>
              </a:rPr>
              <a:t>identification</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of</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indicators</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for</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cost-benefit</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analysis</a:t>
            </a:r>
            <a:r>
              <a:rPr lang="es-CO" sz="1800" b="0" i="0" u="none" strike="noStrike" cap="none" dirty="0">
                <a:solidFill>
                  <a:srgbClr val="000000"/>
                </a:solidFill>
                <a:latin typeface="Georgia"/>
                <a:ea typeface="Georgia"/>
                <a:cs typeface="Georgia"/>
                <a:sym typeface="Georgia"/>
              </a:rPr>
              <a:t> and basis </a:t>
            </a:r>
            <a:r>
              <a:rPr lang="es-CO" sz="1800" b="0" i="0" u="none" strike="noStrike" cap="none" dirty="0" err="1">
                <a:solidFill>
                  <a:srgbClr val="000000"/>
                </a:solidFill>
                <a:latin typeface="Georgia"/>
                <a:ea typeface="Georgia"/>
                <a:cs typeface="Georgia"/>
                <a:sym typeface="Georgia"/>
              </a:rPr>
              <a:t>for</a:t>
            </a:r>
            <a:r>
              <a:rPr lang="es-CO" sz="1800" b="0" i="0" u="none" strike="noStrike" cap="none" dirty="0">
                <a:solidFill>
                  <a:srgbClr val="000000"/>
                </a:solidFill>
                <a:latin typeface="Georgia"/>
                <a:ea typeface="Georgia"/>
                <a:cs typeface="Georgia"/>
                <a:sym typeface="Georgia"/>
              </a:rPr>
              <a:t> the </a:t>
            </a:r>
            <a:r>
              <a:rPr lang="es-CO" sz="1800" b="0" i="0" u="none" strike="noStrike" cap="none" dirty="0" err="1">
                <a:solidFill>
                  <a:srgbClr val="000000"/>
                </a:solidFill>
                <a:latin typeface="Georgia"/>
                <a:ea typeface="Georgia"/>
                <a:cs typeface="Georgia"/>
                <a:sym typeface="Georgia"/>
              </a:rPr>
              <a:t>quantitative</a:t>
            </a:r>
            <a:r>
              <a:rPr lang="es-CO" sz="1800" b="0" i="0" u="none" strike="noStrike" cap="none" dirty="0">
                <a:solidFill>
                  <a:srgbClr val="000000"/>
                </a:solidFill>
                <a:latin typeface="Georgia"/>
                <a:ea typeface="Georgia"/>
                <a:cs typeface="Georgia"/>
                <a:sym typeface="Georgia"/>
              </a:rPr>
              <a:t> model</a:t>
            </a:r>
            <a:endParaRPr sz="1800" b="0" i="0" u="none" strike="noStrike" cap="none" dirty="0">
              <a:solidFill>
                <a:srgbClr val="000000"/>
              </a:solidFill>
              <a:latin typeface="Georgia"/>
              <a:ea typeface="Georgia"/>
              <a:cs typeface="Georgia"/>
              <a:sym typeface="Georgia"/>
            </a:endParaRPr>
          </a:p>
        </p:txBody>
      </p:sp>
      <p:pic>
        <p:nvPicPr>
          <p:cNvPr id="685" name="Google Shape;685;p10"/>
          <p:cNvPicPr preferRelativeResize="0"/>
          <p:nvPr/>
        </p:nvPicPr>
        <p:blipFill rotWithShape="1">
          <a:blip r:embed="rId3">
            <a:alphaModFix/>
          </a:blip>
          <a:srcRect r="1610"/>
          <a:stretch/>
        </p:blipFill>
        <p:spPr>
          <a:xfrm>
            <a:off x="4378146" y="1386348"/>
            <a:ext cx="7813854" cy="51382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1"/>
          <p:cNvSpPr txBox="1">
            <a:spLocks noGrp="1"/>
          </p:cNvSpPr>
          <p:nvPr>
            <p:ph type="body" idx="1"/>
          </p:nvPr>
        </p:nvSpPr>
        <p:spPr>
          <a:xfrm>
            <a:off x="3242986" y="1960685"/>
            <a:ext cx="2382521" cy="3616250"/>
          </a:xfrm>
          <a:prstGeom prst="rect">
            <a:avLst/>
          </a:prstGeom>
          <a:solidFill>
            <a:srgbClr val="00A6CE">
              <a:alpha val="11764"/>
            </a:srgbClr>
          </a:solidFill>
          <a:ln>
            <a:noFill/>
          </a:ln>
        </p:spPr>
        <p:txBody>
          <a:bodyPr spcFirstLastPara="1" wrap="square" lIns="144000" tIns="144000" rIns="144000" bIns="144000" anchor="t" anchorCtr="0">
            <a:noAutofit/>
          </a:bodyPr>
          <a:lstStyle/>
          <a:p>
            <a:pPr marL="0" lvl="0" indent="0" algn="l" rtl="0">
              <a:lnSpc>
                <a:spcPct val="100000"/>
              </a:lnSpc>
              <a:spcBef>
                <a:spcPts val="0"/>
              </a:spcBef>
              <a:spcAft>
                <a:spcPts val="0"/>
              </a:spcAft>
              <a:buClr>
                <a:srgbClr val="992F87"/>
              </a:buClr>
              <a:buSzPts val="1900"/>
              <a:buNone/>
            </a:pPr>
            <a:r>
              <a:rPr lang="es-CO">
                <a:solidFill>
                  <a:srgbClr val="992F87"/>
                </a:solidFill>
              </a:rPr>
              <a:t>Added Benefits</a:t>
            </a:r>
            <a:endParaRPr/>
          </a:p>
          <a:p>
            <a:pPr marL="293688" lvl="1" indent="-285750" algn="l" rtl="0">
              <a:lnSpc>
                <a:spcPct val="120000"/>
              </a:lnSpc>
              <a:spcBef>
                <a:spcPts val="1200"/>
              </a:spcBef>
              <a:spcAft>
                <a:spcPts val="0"/>
              </a:spcAft>
              <a:buClr>
                <a:schemeClr val="dk1"/>
              </a:buClr>
              <a:buSzPts val="1400"/>
              <a:buFont typeface="Arial"/>
              <a:buChar char="•"/>
            </a:pPr>
            <a:r>
              <a:rPr lang="es-CO"/>
              <a:t>Income creation from implementation and O&amp;M jobs</a:t>
            </a:r>
            <a:endParaRPr/>
          </a:p>
          <a:p>
            <a:pPr marL="293688" lvl="1" indent="-285750" algn="l" rtl="0">
              <a:lnSpc>
                <a:spcPct val="120000"/>
              </a:lnSpc>
              <a:spcBef>
                <a:spcPts val="1200"/>
              </a:spcBef>
              <a:spcAft>
                <a:spcPts val="0"/>
              </a:spcAft>
              <a:buClr>
                <a:schemeClr val="dk1"/>
              </a:buClr>
              <a:buSzPts val="1400"/>
              <a:buFont typeface="Arial"/>
              <a:buChar char="•"/>
            </a:pPr>
            <a:r>
              <a:rPr lang="es-CO"/>
              <a:t>Revenues from additional agriculture production</a:t>
            </a:r>
            <a:endParaRPr/>
          </a:p>
          <a:p>
            <a:pPr marL="293688" lvl="1" indent="-285750" algn="l" rtl="0">
              <a:lnSpc>
                <a:spcPct val="120000"/>
              </a:lnSpc>
              <a:spcBef>
                <a:spcPts val="1200"/>
              </a:spcBef>
              <a:spcAft>
                <a:spcPts val="0"/>
              </a:spcAft>
              <a:buClr>
                <a:schemeClr val="dk1"/>
              </a:buClr>
              <a:buSzPts val="1400"/>
              <a:buFont typeface="Arial"/>
              <a:buChar char="•"/>
            </a:pPr>
            <a:r>
              <a:rPr lang="es-CO"/>
              <a:t>Carbon storage</a:t>
            </a:r>
            <a:endParaRPr/>
          </a:p>
          <a:p>
            <a:pPr marL="293688" lvl="1" indent="-196850" algn="l" rtl="0">
              <a:lnSpc>
                <a:spcPct val="120000"/>
              </a:lnSpc>
              <a:spcBef>
                <a:spcPts val="1200"/>
              </a:spcBef>
              <a:spcAft>
                <a:spcPts val="0"/>
              </a:spcAft>
              <a:buClr>
                <a:schemeClr val="dk1"/>
              </a:buClr>
              <a:buSzPts val="1400"/>
              <a:buFont typeface="Arial"/>
              <a:buNone/>
            </a:pPr>
            <a:endParaRPr/>
          </a:p>
        </p:txBody>
      </p:sp>
      <p:sp>
        <p:nvSpPr>
          <p:cNvPr id="692" name="Google Shape;692;p11"/>
          <p:cNvSpPr txBox="1">
            <a:spLocks noGrp="1"/>
          </p:cNvSpPr>
          <p:nvPr>
            <p:ph type="title"/>
          </p:nvPr>
        </p:nvSpPr>
        <p:spPr>
          <a:xfrm>
            <a:off x="838200" y="365126"/>
            <a:ext cx="10515600" cy="1070568"/>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Integrated CBA Indicators</a:t>
            </a:r>
            <a:endParaRPr/>
          </a:p>
        </p:txBody>
      </p:sp>
      <p:sp>
        <p:nvSpPr>
          <p:cNvPr id="693" name="Google Shape;693;p11"/>
          <p:cNvSpPr txBox="1">
            <a:spLocks noGrp="1"/>
          </p:cNvSpPr>
          <p:nvPr>
            <p:ph type="body" idx="3"/>
          </p:nvPr>
        </p:nvSpPr>
        <p:spPr>
          <a:xfrm>
            <a:off x="5915067" y="1960685"/>
            <a:ext cx="2382521" cy="3616250"/>
          </a:xfrm>
          <a:prstGeom prst="rect">
            <a:avLst/>
          </a:prstGeom>
          <a:solidFill>
            <a:srgbClr val="00A6CE">
              <a:alpha val="11764"/>
            </a:srgbClr>
          </a:solidFill>
          <a:ln>
            <a:noFill/>
          </a:ln>
        </p:spPr>
        <p:txBody>
          <a:bodyPr spcFirstLastPara="1" wrap="square" lIns="144000" tIns="144000" rIns="144000" bIns="144000" anchor="t" anchorCtr="0">
            <a:noAutofit/>
          </a:bodyPr>
          <a:lstStyle/>
          <a:p>
            <a:pPr marL="0" lvl="0" indent="0" algn="l" rtl="0">
              <a:lnSpc>
                <a:spcPct val="100000"/>
              </a:lnSpc>
              <a:spcBef>
                <a:spcPts val="0"/>
              </a:spcBef>
              <a:spcAft>
                <a:spcPts val="0"/>
              </a:spcAft>
              <a:buClr>
                <a:srgbClr val="992F87"/>
              </a:buClr>
              <a:buSzPts val="1900"/>
              <a:buNone/>
            </a:pPr>
            <a:r>
              <a:rPr lang="es-CO">
                <a:solidFill>
                  <a:srgbClr val="992F87"/>
                </a:solidFill>
              </a:rPr>
              <a:t>Avoided Costs</a:t>
            </a:r>
            <a:endParaRPr/>
          </a:p>
          <a:p>
            <a:pPr marL="293688" lvl="1" indent="-285750" algn="l" rtl="0">
              <a:lnSpc>
                <a:spcPct val="120000"/>
              </a:lnSpc>
              <a:spcBef>
                <a:spcPts val="1200"/>
              </a:spcBef>
              <a:spcAft>
                <a:spcPts val="0"/>
              </a:spcAft>
              <a:buClr>
                <a:schemeClr val="dk1"/>
              </a:buClr>
              <a:buSzPts val="1400"/>
              <a:buFont typeface="Arial"/>
              <a:buChar char="•"/>
            </a:pPr>
            <a:r>
              <a:rPr lang="es-CO"/>
              <a:t>Flood damages to properties</a:t>
            </a:r>
            <a:endParaRPr/>
          </a:p>
          <a:p>
            <a:pPr marL="293688" lvl="1" indent="-285750" algn="l" rtl="0">
              <a:lnSpc>
                <a:spcPct val="120000"/>
              </a:lnSpc>
              <a:spcBef>
                <a:spcPts val="1200"/>
              </a:spcBef>
              <a:spcAft>
                <a:spcPts val="0"/>
              </a:spcAft>
              <a:buClr>
                <a:schemeClr val="dk1"/>
              </a:buClr>
              <a:buSzPts val="1400"/>
              <a:buFont typeface="Arial"/>
              <a:buChar char="•"/>
            </a:pPr>
            <a:r>
              <a:rPr lang="es-CO"/>
              <a:t>Flood damages to agriculture </a:t>
            </a:r>
            <a:endParaRPr/>
          </a:p>
          <a:p>
            <a:pPr marL="293688" lvl="1" indent="-285750" algn="l" rtl="0">
              <a:lnSpc>
                <a:spcPct val="120000"/>
              </a:lnSpc>
              <a:spcBef>
                <a:spcPts val="1200"/>
              </a:spcBef>
              <a:spcAft>
                <a:spcPts val="0"/>
              </a:spcAft>
              <a:buClr>
                <a:schemeClr val="dk1"/>
              </a:buClr>
              <a:buSzPts val="1400"/>
              <a:buFont typeface="Arial"/>
              <a:buChar char="•"/>
            </a:pPr>
            <a:r>
              <a:rPr lang="es-CO"/>
              <a:t>Drought damages to agriculture</a:t>
            </a:r>
            <a:endParaRPr/>
          </a:p>
          <a:p>
            <a:pPr marL="293688" lvl="1" indent="-285750" algn="l" rtl="0">
              <a:lnSpc>
                <a:spcPct val="120000"/>
              </a:lnSpc>
              <a:spcBef>
                <a:spcPts val="1200"/>
              </a:spcBef>
              <a:spcAft>
                <a:spcPts val="0"/>
              </a:spcAft>
              <a:buClr>
                <a:schemeClr val="dk1"/>
              </a:buClr>
              <a:buSzPts val="1400"/>
              <a:buFont typeface="Arial"/>
              <a:buChar char="•"/>
            </a:pPr>
            <a:r>
              <a:rPr lang="es-CO"/>
              <a:t>Value of loss of life from flooding </a:t>
            </a:r>
            <a:endParaRPr/>
          </a:p>
          <a:p>
            <a:pPr marL="293688" lvl="1" indent="-285750" algn="l" rtl="0">
              <a:lnSpc>
                <a:spcPct val="120000"/>
              </a:lnSpc>
              <a:spcBef>
                <a:spcPts val="1200"/>
              </a:spcBef>
              <a:spcAft>
                <a:spcPts val="0"/>
              </a:spcAft>
              <a:buClr>
                <a:schemeClr val="dk1"/>
              </a:buClr>
              <a:buSzPts val="1400"/>
              <a:buFont typeface="Arial"/>
              <a:buChar char="•"/>
            </a:pPr>
            <a:r>
              <a:rPr lang="es-CO"/>
              <a:t>Cost of malnutrition</a:t>
            </a:r>
            <a:endParaRPr/>
          </a:p>
        </p:txBody>
      </p:sp>
      <p:sp>
        <p:nvSpPr>
          <p:cNvPr id="694" name="Google Shape;694;p11"/>
          <p:cNvSpPr txBox="1">
            <a:spLocks noGrp="1"/>
          </p:cNvSpPr>
          <p:nvPr>
            <p:ph type="body" idx="4"/>
          </p:nvPr>
        </p:nvSpPr>
        <p:spPr>
          <a:xfrm>
            <a:off x="570907" y="1950329"/>
            <a:ext cx="2382520" cy="3699033"/>
          </a:xfrm>
          <a:prstGeom prst="rect">
            <a:avLst/>
          </a:prstGeom>
          <a:solidFill>
            <a:srgbClr val="00A6CE">
              <a:alpha val="11764"/>
            </a:srgbClr>
          </a:solidFill>
          <a:ln>
            <a:noFill/>
          </a:ln>
        </p:spPr>
        <p:txBody>
          <a:bodyPr spcFirstLastPara="1" wrap="square" lIns="144000" tIns="144000" rIns="144000" bIns="144000" anchor="t" anchorCtr="0">
            <a:noAutofit/>
          </a:bodyPr>
          <a:lstStyle/>
          <a:p>
            <a:pPr marL="0" lvl="0" indent="0" algn="l" rtl="0">
              <a:lnSpc>
                <a:spcPct val="100000"/>
              </a:lnSpc>
              <a:spcBef>
                <a:spcPts val="0"/>
              </a:spcBef>
              <a:spcAft>
                <a:spcPts val="0"/>
              </a:spcAft>
              <a:buClr>
                <a:srgbClr val="992F87"/>
              </a:buClr>
              <a:buSzPts val="1900"/>
              <a:buNone/>
            </a:pPr>
            <a:r>
              <a:rPr lang="es-CO">
                <a:solidFill>
                  <a:srgbClr val="992F87"/>
                </a:solidFill>
              </a:rPr>
              <a:t>Direct Costs</a:t>
            </a:r>
            <a:endParaRPr/>
          </a:p>
          <a:p>
            <a:pPr marL="293688" lvl="1" indent="-285750" algn="l" rtl="0">
              <a:lnSpc>
                <a:spcPct val="120000"/>
              </a:lnSpc>
              <a:spcBef>
                <a:spcPts val="1200"/>
              </a:spcBef>
              <a:spcAft>
                <a:spcPts val="0"/>
              </a:spcAft>
              <a:buClr>
                <a:schemeClr val="dk1"/>
              </a:buClr>
              <a:buSzPts val="1400"/>
              <a:buFont typeface="Arial"/>
              <a:buChar char="•"/>
            </a:pPr>
            <a:r>
              <a:rPr lang="es-CO"/>
              <a:t>Capital Costs (CAPEX)</a:t>
            </a:r>
            <a:endParaRPr/>
          </a:p>
          <a:p>
            <a:pPr marL="293688" lvl="1" indent="-285750" algn="l" rtl="0">
              <a:lnSpc>
                <a:spcPct val="120000"/>
              </a:lnSpc>
              <a:spcBef>
                <a:spcPts val="1200"/>
              </a:spcBef>
              <a:spcAft>
                <a:spcPts val="0"/>
              </a:spcAft>
              <a:buClr>
                <a:schemeClr val="dk1"/>
              </a:buClr>
              <a:buSzPts val="1400"/>
              <a:buFont typeface="Arial"/>
              <a:buChar char="•"/>
            </a:pPr>
            <a:r>
              <a:rPr lang="es-CO"/>
              <a:t>Operation and maintenance costs (OPEX)</a:t>
            </a:r>
            <a:endParaRPr/>
          </a:p>
        </p:txBody>
      </p:sp>
      <p:pic>
        <p:nvPicPr>
          <p:cNvPr id="695" name="Google Shape;695;p11" descr="A group of people working in a field&#10;&#10;Description automatically generated"/>
          <p:cNvPicPr preferRelativeResize="0">
            <a:picLocks noGrp="1"/>
          </p:cNvPicPr>
          <p:nvPr>
            <p:ph type="pic" idx="2"/>
          </p:nvPr>
        </p:nvPicPr>
        <p:blipFill rotWithShape="1">
          <a:blip r:embed="rId3">
            <a:alphaModFix/>
          </a:blip>
          <a:srcRect l="30628" r="30628"/>
          <a:stretch/>
        </p:blipFill>
        <p:spPr>
          <a:xfrm>
            <a:off x="8854439" y="198782"/>
            <a:ext cx="3337561" cy="64598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1">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9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9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2"/>
          <p:cNvSpPr txBox="1">
            <a:spLocks noGrp="1"/>
          </p:cNvSpPr>
          <p:nvPr>
            <p:ph type="title"/>
          </p:nvPr>
        </p:nvSpPr>
        <p:spPr>
          <a:xfrm>
            <a:off x="838200" y="365126"/>
            <a:ext cx="10515600" cy="10641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Scenario Definitions</a:t>
            </a:r>
            <a:endParaRPr/>
          </a:p>
        </p:txBody>
      </p:sp>
      <p:sp>
        <p:nvSpPr>
          <p:cNvPr id="701" name="Google Shape;701;p12"/>
          <p:cNvSpPr txBox="1">
            <a:spLocks noGrp="1"/>
          </p:cNvSpPr>
          <p:nvPr>
            <p:ph type="body" idx="1"/>
          </p:nvPr>
        </p:nvSpPr>
        <p:spPr>
          <a:xfrm>
            <a:off x="838200" y="1567664"/>
            <a:ext cx="10515600" cy="4697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9C3EC"/>
              </a:buClr>
              <a:buSzPts val="2000"/>
              <a:buNone/>
            </a:pPr>
            <a:r>
              <a:rPr lang="es-CO"/>
              <a:t>Overview of scenarios modelled</a:t>
            </a:r>
            <a:endParaRPr/>
          </a:p>
        </p:txBody>
      </p:sp>
      <p:grpSp>
        <p:nvGrpSpPr>
          <p:cNvPr id="702" name="Google Shape;702;p12"/>
          <p:cNvGrpSpPr/>
          <p:nvPr/>
        </p:nvGrpSpPr>
        <p:grpSpPr>
          <a:xfrm>
            <a:off x="837640" y="2462527"/>
            <a:ext cx="2283621" cy="3228109"/>
            <a:chOff x="1220690" y="2073806"/>
            <a:chExt cx="2283621" cy="3228109"/>
          </a:xfrm>
        </p:grpSpPr>
        <p:sp>
          <p:nvSpPr>
            <p:cNvPr id="703" name="Google Shape;703;p12"/>
            <p:cNvSpPr/>
            <p:nvPr/>
          </p:nvSpPr>
          <p:spPr>
            <a:xfrm>
              <a:off x="1224209" y="2081426"/>
              <a:ext cx="2277143" cy="3220489"/>
            </a:xfrm>
            <a:prstGeom prst="roundRect">
              <a:avLst>
                <a:gd name="adj" fmla="val 16667"/>
              </a:avLst>
            </a:prstGeom>
            <a:solidFill>
              <a:srgbClr val="29C3EC">
                <a:alpha val="1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4" name="Google Shape;704;p12"/>
            <p:cNvSpPr txBox="1"/>
            <p:nvPr/>
          </p:nvSpPr>
          <p:spPr>
            <a:xfrm>
              <a:off x="1220690" y="2856921"/>
              <a:ext cx="2277139"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No-action scenario where no interventions are implemented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either improve the food security situation or increase climate resilience in Oromia, Amhara,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and Somali regions.</a:t>
              </a:r>
              <a:endParaRPr sz="1400" b="1" i="0" u="none" strike="noStrike" cap="none">
                <a:solidFill>
                  <a:schemeClr val="dk1"/>
                </a:solidFill>
                <a:latin typeface="Avenir"/>
                <a:ea typeface="Avenir"/>
                <a:cs typeface="Avenir"/>
                <a:sym typeface="Avenir"/>
              </a:endParaRPr>
            </a:p>
          </p:txBody>
        </p:sp>
        <p:pic>
          <p:nvPicPr>
            <p:cNvPr id="705" name="Google Shape;705;p12"/>
            <p:cNvPicPr preferRelativeResize="0"/>
            <p:nvPr/>
          </p:nvPicPr>
          <p:blipFill rotWithShape="1">
            <a:blip r:embed="rId3">
              <a:alphaModFix/>
            </a:blip>
            <a:srcRect b="79061"/>
            <a:stretch/>
          </p:blipFill>
          <p:spPr>
            <a:xfrm>
              <a:off x="1224209" y="2073806"/>
              <a:ext cx="2280102" cy="687135"/>
            </a:xfrm>
            <a:prstGeom prst="rect">
              <a:avLst/>
            </a:prstGeom>
            <a:noFill/>
            <a:ln>
              <a:noFill/>
            </a:ln>
          </p:spPr>
        </p:pic>
        <p:sp>
          <p:nvSpPr>
            <p:cNvPr id="706" name="Google Shape;706;p12"/>
            <p:cNvSpPr txBox="1"/>
            <p:nvPr/>
          </p:nvSpPr>
          <p:spPr>
            <a:xfrm>
              <a:off x="1221250" y="2148469"/>
              <a:ext cx="228010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venir"/>
                  <a:ea typeface="Avenir"/>
                  <a:cs typeface="Avenir"/>
                  <a:sym typeface="Avenir"/>
                </a:rPr>
                <a:t>Business as Usual scenario</a:t>
              </a:r>
              <a:endParaRPr sz="1600" b="0" i="0" u="none" strike="noStrike" cap="none">
                <a:solidFill>
                  <a:schemeClr val="lt1"/>
                </a:solidFill>
                <a:latin typeface="Calibri"/>
                <a:ea typeface="Calibri"/>
                <a:cs typeface="Calibri"/>
                <a:sym typeface="Calibri"/>
              </a:endParaRPr>
            </a:p>
          </p:txBody>
        </p:sp>
      </p:grpSp>
      <p:grpSp>
        <p:nvGrpSpPr>
          <p:cNvPr id="707" name="Google Shape;707;p12"/>
          <p:cNvGrpSpPr/>
          <p:nvPr/>
        </p:nvGrpSpPr>
        <p:grpSpPr>
          <a:xfrm>
            <a:off x="3382657" y="2483028"/>
            <a:ext cx="2610738" cy="3384988"/>
            <a:chOff x="3382657" y="2483028"/>
            <a:chExt cx="2610738" cy="3384988"/>
          </a:xfrm>
        </p:grpSpPr>
        <p:sp>
          <p:nvSpPr>
            <p:cNvPr id="708" name="Google Shape;708;p12"/>
            <p:cNvSpPr/>
            <p:nvPr/>
          </p:nvSpPr>
          <p:spPr>
            <a:xfrm>
              <a:off x="3384416" y="2491070"/>
              <a:ext cx="2608979" cy="3376946"/>
            </a:xfrm>
            <a:prstGeom prst="roundRect">
              <a:avLst>
                <a:gd name="adj" fmla="val 16667"/>
              </a:avLst>
            </a:prstGeom>
            <a:solidFill>
              <a:srgbClr val="29C3EC">
                <a:alpha val="1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9" name="Google Shape;709;p12"/>
            <p:cNvPicPr preferRelativeResize="0"/>
            <p:nvPr/>
          </p:nvPicPr>
          <p:blipFill rotWithShape="1">
            <a:blip r:embed="rId3">
              <a:alphaModFix/>
            </a:blip>
            <a:srcRect b="79061"/>
            <a:stretch/>
          </p:blipFill>
          <p:spPr>
            <a:xfrm>
              <a:off x="3384416" y="2483028"/>
              <a:ext cx="2608979" cy="666633"/>
            </a:xfrm>
            <a:prstGeom prst="rect">
              <a:avLst/>
            </a:prstGeom>
            <a:noFill/>
            <a:ln>
              <a:noFill/>
            </a:ln>
          </p:spPr>
        </p:pic>
        <p:sp>
          <p:nvSpPr>
            <p:cNvPr id="710" name="Google Shape;710;p12"/>
            <p:cNvSpPr txBox="1"/>
            <p:nvPr/>
          </p:nvSpPr>
          <p:spPr>
            <a:xfrm>
              <a:off x="3382657" y="2583302"/>
              <a:ext cx="26107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venir"/>
                  <a:ea typeface="Avenir"/>
                  <a:cs typeface="Avenir"/>
                  <a:sym typeface="Avenir"/>
                </a:rPr>
                <a:t>Nature-based infrastructure scenario 1</a:t>
              </a:r>
              <a:endParaRPr sz="1600" b="0" i="0" u="none" strike="noStrike" cap="none">
                <a:solidFill>
                  <a:schemeClr val="lt1"/>
                </a:solidFill>
                <a:latin typeface="Calibri"/>
                <a:ea typeface="Calibri"/>
                <a:cs typeface="Calibri"/>
                <a:sym typeface="Calibri"/>
              </a:endParaRPr>
            </a:p>
          </p:txBody>
        </p:sp>
        <p:sp>
          <p:nvSpPr>
            <p:cNvPr id="711" name="Google Shape;711;p12"/>
            <p:cNvSpPr txBox="1"/>
            <p:nvPr/>
          </p:nvSpPr>
          <p:spPr>
            <a:xfrm>
              <a:off x="3384416" y="3220137"/>
              <a:ext cx="2608979" cy="24622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The NBI scenario includes all the CBA indicators for the following interventions: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 planting of perennial fruit trees (agroforestry)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 increasing access to improved seed varieties</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chemeClr val="dk1"/>
                </a:buClr>
                <a:buSzPts val="1400"/>
                <a:buFont typeface="Georgia"/>
                <a:buChar char="-"/>
              </a:pPr>
              <a:r>
                <a:rPr lang="es-CO" sz="1400" b="0" i="0" u="none" strike="noStrike" cap="none">
                  <a:solidFill>
                    <a:schemeClr val="dk1"/>
                  </a:solidFill>
                  <a:latin typeface="Georgia"/>
                  <a:ea typeface="Georgia"/>
                  <a:cs typeface="Georgia"/>
                  <a:sym typeface="Georgia"/>
                </a:rPr>
                <a:t>introduction of drought-tolerant crops, and</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chemeClr val="dk1"/>
                </a:buClr>
                <a:buSzPts val="1400"/>
                <a:buFont typeface="Georgia"/>
                <a:buChar char="-"/>
              </a:pPr>
              <a:r>
                <a:rPr lang="es-CO" sz="1400" b="0" i="0" u="none" strike="noStrike" cap="none">
                  <a:solidFill>
                    <a:schemeClr val="dk1"/>
                  </a:solidFill>
                  <a:latin typeface="Georgia"/>
                  <a:ea typeface="Georgia"/>
                  <a:cs typeface="Georgia"/>
                  <a:sym typeface="Georgia"/>
                </a:rPr>
                <a:t>use of moisture-harvesting technologies</a:t>
              </a:r>
              <a:endParaRPr sz="1400" b="1" i="0" u="none" strike="noStrike" cap="none">
                <a:solidFill>
                  <a:schemeClr val="dk1"/>
                </a:solidFill>
                <a:latin typeface="Avenir"/>
                <a:ea typeface="Avenir"/>
                <a:cs typeface="Avenir"/>
                <a:sym typeface="Avenir"/>
              </a:endParaRPr>
            </a:p>
          </p:txBody>
        </p:sp>
      </p:grpSp>
      <p:grpSp>
        <p:nvGrpSpPr>
          <p:cNvPr id="712" name="Google Shape;712;p12"/>
          <p:cNvGrpSpPr/>
          <p:nvPr/>
        </p:nvGrpSpPr>
        <p:grpSpPr>
          <a:xfrm>
            <a:off x="6254791" y="2491070"/>
            <a:ext cx="2610738" cy="3384988"/>
            <a:chOff x="3382657" y="2483028"/>
            <a:chExt cx="2610738" cy="3384988"/>
          </a:xfrm>
        </p:grpSpPr>
        <p:sp>
          <p:nvSpPr>
            <p:cNvPr id="713" name="Google Shape;713;p12"/>
            <p:cNvSpPr/>
            <p:nvPr/>
          </p:nvSpPr>
          <p:spPr>
            <a:xfrm>
              <a:off x="3384416" y="2491070"/>
              <a:ext cx="2608979" cy="3376946"/>
            </a:xfrm>
            <a:prstGeom prst="roundRect">
              <a:avLst>
                <a:gd name="adj" fmla="val 16667"/>
              </a:avLst>
            </a:prstGeom>
            <a:solidFill>
              <a:srgbClr val="29C3EC">
                <a:alpha val="1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14" name="Google Shape;714;p12"/>
            <p:cNvPicPr preferRelativeResize="0"/>
            <p:nvPr/>
          </p:nvPicPr>
          <p:blipFill rotWithShape="1">
            <a:blip r:embed="rId3">
              <a:alphaModFix/>
            </a:blip>
            <a:srcRect b="79061"/>
            <a:stretch/>
          </p:blipFill>
          <p:spPr>
            <a:xfrm>
              <a:off x="3384416" y="2483028"/>
              <a:ext cx="2608979" cy="666633"/>
            </a:xfrm>
            <a:prstGeom prst="rect">
              <a:avLst/>
            </a:prstGeom>
            <a:noFill/>
            <a:ln>
              <a:noFill/>
            </a:ln>
          </p:spPr>
        </p:pic>
        <p:sp>
          <p:nvSpPr>
            <p:cNvPr id="715" name="Google Shape;715;p12"/>
            <p:cNvSpPr txBox="1"/>
            <p:nvPr/>
          </p:nvSpPr>
          <p:spPr>
            <a:xfrm>
              <a:off x="3382657" y="2583302"/>
              <a:ext cx="26107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venir"/>
                  <a:ea typeface="Avenir"/>
                  <a:cs typeface="Avenir"/>
                  <a:sym typeface="Avenir"/>
                </a:rPr>
                <a:t>Nature-based infrastructure scenario 2</a:t>
              </a:r>
              <a:endParaRPr sz="1600" b="0" i="0" u="none" strike="noStrike" cap="none">
                <a:solidFill>
                  <a:schemeClr val="lt1"/>
                </a:solidFill>
                <a:latin typeface="Calibri"/>
                <a:ea typeface="Calibri"/>
                <a:cs typeface="Calibri"/>
                <a:sym typeface="Calibri"/>
              </a:endParaRPr>
            </a:p>
          </p:txBody>
        </p:sp>
        <p:sp>
          <p:nvSpPr>
            <p:cNvPr id="716" name="Google Shape;716;p12"/>
            <p:cNvSpPr txBox="1"/>
            <p:nvPr/>
          </p:nvSpPr>
          <p:spPr>
            <a:xfrm>
              <a:off x="3384416" y="3220137"/>
              <a:ext cx="2608979"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Includes the same interventions of the NBI scenario 1 but takes into account only the externalities directly related to the agriculture sector: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CO" sz="1200" b="0" i="0" u="none" strike="noStrike" cap="none">
                  <a:solidFill>
                    <a:schemeClr val="dk1"/>
                  </a:solidFill>
                  <a:latin typeface="Georgia"/>
                  <a:ea typeface="Georgia"/>
                  <a:cs typeface="Georgia"/>
                  <a:sym typeface="Georgia"/>
                </a:rPr>
                <a:t>(i) job creation in implementation and O&amp;M, (ii) revenues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CO" sz="1200" b="0" i="0" u="none" strike="noStrike" cap="none">
                  <a:solidFill>
                    <a:schemeClr val="dk1"/>
                  </a:solidFill>
                  <a:latin typeface="Georgia"/>
                  <a:ea typeface="Georgia"/>
                  <a:cs typeface="Georgia"/>
                  <a:sym typeface="Georgia"/>
                </a:rPr>
                <a:t>from additional agriculture, (iii) flood damages to agriculture, 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CO" sz="1200" b="0" i="0" u="none" strike="noStrike" cap="none">
                  <a:solidFill>
                    <a:schemeClr val="dk1"/>
                  </a:solidFill>
                  <a:latin typeface="Georgia"/>
                  <a:ea typeface="Georgia"/>
                  <a:cs typeface="Georgia"/>
                  <a:sym typeface="Georgia"/>
                </a:rPr>
                <a:t>(iv) drought damages to agriculture.</a:t>
              </a:r>
              <a:endParaRPr sz="1200" b="1" i="0" u="none" strike="noStrike" cap="none">
                <a:solidFill>
                  <a:schemeClr val="dk1"/>
                </a:solidFill>
                <a:latin typeface="Avenir"/>
                <a:ea typeface="Avenir"/>
                <a:cs typeface="Avenir"/>
                <a:sym typeface="Avenir"/>
              </a:endParaRPr>
            </a:p>
          </p:txBody>
        </p:sp>
      </p:grpSp>
      <p:grpSp>
        <p:nvGrpSpPr>
          <p:cNvPr id="717" name="Google Shape;717;p12"/>
          <p:cNvGrpSpPr/>
          <p:nvPr/>
        </p:nvGrpSpPr>
        <p:grpSpPr>
          <a:xfrm>
            <a:off x="9126925" y="2537190"/>
            <a:ext cx="2610738" cy="3384988"/>
            <a:chOff x="3382657" y="2483028"/>
            <a:chExt cx="2610738" cy="3384988"/>
          </a:xfrm>
        </p:grpSpPr>
        <p:sp>
          <p:nvSpPr>
            <p:cNvPr id="718" name="Google Shape;718;p12"/>
            <p:cNvSpPr/>
            <p:nvPr/>
          </p:nvSpPr>
          <p:spPr>
            <a:xfrm>
              <a:off x="3384416" y="2491070"/>
              <a:ext cx="2608979" cy="3376946"/>
            </a:xfrm>
            <a:prstGeom prst="roundRect">
              <a:avLst>
                <a:gd name="adj" fmla="val 16667"/>
              </a:avLst>
            </a:prstGeom>
            <a:solidFill>
              <a:srgbClr val="29C3EC">
                <a:alpha val="1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19" name="Google Shape;719;p12"/>
            <p:cNvPicPr preferRelativeResize="0"/>
            <p:nvPr/>
          </p:nvPicPr>
          <p:blipFill rotWithShape="1">
            <a:blip r:embed="rId3">
              <a:alphaModFix/>
            </a:blip>
            <a:srcRect b="79061"/>
            <a:stretch/>
          </p:blipFill>
          <p:spPr>
            <a:xfrm>
              <a:off x="3384416" y="2483028"/>
              <a:ext cx="2608979" cy="666633"/>
            </a:xfrm>
            <a:prstGeom prst="rect">
              <a:avLst/>
            </a:prstGeom>
            <a:noFill/>
            <a:ln>
              <a:noFill/>
            </a:ln>
          </p:spPr>
        </p:pic>
        <p:sp>
          <p:nvSpPr>
            <p:cNvPr id="720" name="Google Shape;720;p12"/>
            <p:cNvSpPr txBox="1"/>
            <p:nvPr/>
          </p:nvSpPr>
          <p:spPr>
            <a:xfrm>
              <a:off x="3382657" y="2583302"/>
              <a:ext cx="26107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venir"/>
                  <a:ea typeface="Avenir"/>
                  <a:cs typeface="Avenir"/>
                  <a:sym typeface="Avenir"/>
                </a:rPr>
                <a:t>Nature-based infrastructure scenario 3</a:t>
              </a:r>
              <a:endParaRPr sz="1600" b="0" i="0" u="none" strike="noStrike" cap="none">
                <a:solidFill>
                  <a:schemeClr val="lt1"/>
                </a:solidFill>
                <a:latin typeface="Calibri"/>
                <a:ea typeface="Calibri"/>
                <a:cs typeface="Calibri"/>
                <a:sym typeface="Calibri"/>
              </a:endParaRPr>
            </a:p>
          </p:txBody>
        </p:sp>
        <p:sp>
          <p:nvSpPr>
            <p:cNvPr id="721" name="Google Shape;721;p12"/>
            <p:cNvSpPr txBox="1"/>
            <p:nvPr/>
          </p:nvSpPr>
          <p:spPr>
            <a:xfrm>
              <a:off x="3384416" y="3220137"/>
              <a:ext cx="2608979"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Includes the same interventions of the NBI scenario 1 but narrows down the analysis only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chemeClr val="dk1"/>
                  </a:solidFill>
                  <a:latin typeface="Georgia"/>
                  <a:ea typeface="Georgia"/>
                  <a:cs typeface="Georgia"/>
                  <a:sym typeface="Georgia"/>
                </a:rPr>
                <a:t> </a:t>
              </a:r>
              <a:r>
                <a:rPr lang="es-CO" sz="1200" b="0" i="0" u="none" strike="noStrike" cap="none">
                  <a:solidFill>
                    <a:schemeClr val="dk1"/>
                  </a:solidFill>
                  <a:latin typeface="Georgia"/>
                  <a:ea typeface="Georgia"/>
                  <a:cs typeface="Georgia"/>
                  <a:sym typeface="Georgia"/>
                </a:rPr>
                <a:t>(i) revenues generated by the agriculture sector due to 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CO" sz="1200" b="0" i="0" u="none" strike="noStrike" cap="none">
                  <a:solidFill>
                    <a:schemeClr val="dk1"/>
                  </a:solidFill>
                  <a:latin typeface="Georgia"/>
                  <a:ea typeface="Georgia"/>
                  <a:cs typeface="Georgia"/>
                  <a:sym typeface="Georgia"/>
                </a:rPr>
                <a:t>interventions and the (ii) job creation in construction and O&amp;M from the interventions</a:t>
              </a:r>
              <a:r>
                <a:rPr lang="es-CO" sz="1400" b="0" i="0" u="none" strike="noStrike" cap="none">
                  <a:solidFill>
                    <a:schemeClr val="dk1"/>
                  </a:solidFill>
                  <a:latin typeface="Georgia"/>
                  <a:ea typeface="Georgia"/>
                  <a:cs typeface="Georgia"/>
                  <a:sym typeface="Georgia"/>
                </a:rPr>
                <a:t>.</a:t>
              </a:r>
              <a:endParaRPr sz="1400" b="1" i="0" u="none" strike="noStrike" cap="none">
                <a:solidFill>
                  <a:schemeClr val="dk1"/>
                </a:solidFill>
                <a:latin typeface="Avenir"/>
                <a:ea typeface="Avenir"/>
                <a:cs typeface="Avenir"/>
                <a:sym typeface="Aveni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8"/>
          <p:cNvPicPr preferRelativeResize="0"/>
          <p:nvPr/>
        </p:nvPicPr>
        <p:blipFill rotWithShape="1">
          <a:blip r:embed="rId3">
            <a:alphaModFix/>
          </a:blip>
          <a:srcRect/>
          <a:stretch/>
        </p:blipFill>
        <p:spPr>
          <a:xfrm>
            <a:off x="373513" y="273762"/>
            <a:ext cx="1428480" cy="1463040"/>
          </a:xfrm>
          <a:prstGeom prst="rect">
            <a:avLst/>
          </a:prstGeom>
          <a:noFill/>
          <a:ln>
            <a:noFill/>
          </a:ln>
        </p:spPr>
      </p:pic>
      <p:sp>
        <p:nvSpPr>
          <p:cNvPr id="1063" name="Google Shape;1063;p8"/>
          <p:cNvSpPr txBox="1">
            <a:spLocks noGrp="1"/>
          </p:cNvSpPr>
          <p:nvPr>
            <p:ph type="title"/>
          </p:nvPr>
        </p:nvSpPr>
        <p:spPr>
          <a:xfrm>
            <a:off x="0" y="296780"/>
            <a:ext cx="1219199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200"/>
              <a:buFont typeface="Gill Sans"/>
              <a:buNone/>
            </a:pPr>
            <a:r>
              <a:rPr lang="en-US" sz="3200" b="1" i="0" dirty="0"/>
              <a:t>Agricultural Resilience </a:t>
            </a:r>
            <a:br>
              <a:rPr lang="en-US" sz="3200" b="1" dirty="0"/>
            </a:br>
            <a:r>
              <a:rPr lang="en-US" sz="3200" b="1" i="0" dirty="0"/>
              <a:t>and Nutrition </a:t>
            </a:r>
            <a:endParaRPr dirty="0"/>
          </a:p>
        </p:txBody>
      </p:sp>
      <p:sp>
        <p:nvSpPr>
          <p:cNvPr id="1064" name="Google Shape;1064;p8"/>
          <p:cNvSpPr txBox="1">
            <a:spLocks noGrp="1"/>
          </p:cNvSpPr>
          <p:nvPr>
            <p:ph type="body" idx="1"/>
          </p:nvPr>
        </p:nvSpPr>
        <p:spPr>
          <a:xfrm>
            <a:off x="1597909" y="5443153"/>
            <a:ext cx="8996179" cy="1600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D3D3D"/>
              </a:buClr>
              <a:buSzPts val="1800"/>
              <a:buNone/>
            </a:pPr>
            <a:r>
              <a:rPr lang="en-US" sz="1800">
                <a:latin typeface="Gill Sans"/>
                <a:ea typeface="Gill Sans"/>
                <a:cs typeface="Gill Sans"/>
                <a:sym typeface="Gill Sans"/>
              </a:rPr>
              <a:t>Subgroup information, recordings and presentations from previous webinars are available on the subgroup page of the Child Health Task Force website: </a:t>
            </a:r>
            <a:r>
              <a:rPr lang="en-US" sz="1800" u="sng">
                <a:solidFill>
                  <a:schemeClr val="dk2"/>
                </a:solidFill>
                <a:latin typeface="Gill Sans"/>
                <a:ea typeface="Gill Sans"/>
                <a:cs typeface="Gill Sans"/>
                <a:sym typeface="Gill Sans"/>
              </a:rPr>
              <a:t>www.childhealthtaskforce.org/subgroups/expansion</a:t>
            </a:r>
            <a:endParaRPr/>
          </a:p>
          <a:p>
            <a:pPr marL="228600" lvl="0" indent="-50800" algn="l" rtl="0">
              <a:lnSpc>
                <a:spcPct val="90000"/>
              </a:lnSpc>
              <a:spcBef>
                <a:spcPts val="1000"/>
              </a:spcBef>
              <a:spcAft>
                <a:spcPts val="0"/>
              </a:spcAft>
              <a:buClr>
                <a:srgbClr val="3D3D3D"/>
              </a:buClr>
              <a:buSzPts val="2800"/>
              <a:buNone/>
            </a:pPr>
            <a:endParaRPr/>
          </a:p>
        </p:txBody>
      </p:sp>
      <p:sp>
        <p:nvSpPr>
          <p:cNvPr id="1065" name="Google Shape;1065;p8"/>
          <p:cNvSpPr txBox="1"/>
          <p:nvPr/>
        </p:nvSpPr>
        <p:spPr>
          <a:xfrm>
            <a:off x="373512" y="1833576"/>
            <a:ext cx="8760214"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Gill Sans"/>
              <a:buNone/>
            </a:pPr>
            <a:r>
              <a:rPr lang="en-US" sz="2400" b="0" i="0" u="none" strike="noStrike" cap="none" dirty="0">
                <a:solidFill>
                  <a:srgbClr val="000000"/>
                </a:solidFill>
                <a:latin typeface="Gill Sans"/>
                <a:ea typeface="Gill Sans"/>
                <a:cs typeface="Gill Sans"/>
                <a:sym typeface="Gill Sans"/>
              </a:rPr>
              <a:t>Engage with the moderators:</a:t>
            </a:r>
            <a:endParaRPr dirty="0"/>
          </a:p>
          <a:p>
            <a:pPr marL="342900" marR="0" lvl="0" indent="-342900" algn="l" rtl="0">
              <a:spcBef>
                <a:spcPts val="1200"/>
              </a:spcBef>
              <a:spcAft>
                <a:spcPts val="0"/>
              </a:spcAft>
              <a:buClr>
                <a:srgbClr val="000000"/>
              </a:buClr>
              <a:buSzPts val="2400"/>
              <a:buFont typeface="Arial"/>
              <a:buChar char="•"/>
            </a:pPr>
            <a:r>
              <a:rPr lang="en-US" sz="2400" b="0" i="0" u="none" strike="noStrike" cap="none" dirty="0">
                <a:solidFill>
                  <a:srgbClr val="000000"/>
                </a:solidFill>
                <a:latin typeface="Gill Sans"/>
                <a:ea typeface="Gill Sans"/>
                <a:cs typeface="Gill Sans"/>
                <a:sym typeface="Gill Sans"/>
              </a:rPr>
              <a:t>Swathi </a:t>
            </a:r>
            <a:r>
              <a:rPr lang="en-US" sz="2400" b="0" i="0" u="none" strike="noStrike" cap="none" dirty="0" err="1">
                <a:solidFill>
                  <a:srgbClr val="000000"/>
                </a:solidFill>
                <a:latin typeface="Gill Sans"/>
                <a:ea typeface="Gill Sans"/>
                <a:cs typeface="Gill Sans"/>
                <a:sym typeface="Gill Sans"/>
              </a:rPr>
              <a:t>Manchikanti</a:t>
            </a:r>
            <a:r>
              <a:rPr lang="en-US" sz="2400" b="0" i="0" u="none" strike="noStrike" cap="none" dirty="0">
                <a:solidFill>
                  <a:srgbClr val="000000"/>
                </a:solidFill>
                <a:latin typeface="Gill Sans"/>
                <a:ea typeface="Gill Sans"/>
                <a:cs typeface="Gill Sans"/>
                <a:sym typeface="Gill Sans"/>
              </a:rPr>
              <a:t>: </a:t>
            </a:r>
            <a:r>
              <a:rPr lang="en-US" sz="2400" b="0" i="0" u="sng" strike="noStrike" cap="none" dirty="0">
                <a:solidFill>
                  <a:srgbClr val="645DC7"/>
                </a:solidFill>
                <a:latin typeface="Gill Sans"/>
                <a:ea typeface="Gill Sans"/>
                <a:cs typeface="Gill Sans"/>
                <a:sym typeface="Gill Sans"/>
              </a:rPr>
              <a:t>smanchikanti@unicef.org</a:t>
            </a:r>
            <a:r>
              <a:rPr lang="en-US" sz="2400" b="0" i="0" u="none" strike="noStrike" cap="none" dirty="0">
                <a:solidFill>
                  <a:srgbClr val="645DC7"/>
                </a:solidFill>
                <a:latin typeface="Gill Sans"/>
                <a:ea typeface="Gill Sans"/>
                <a:cs typeface="Gill Sans"/>
                <a:sym typeface="Gill Sans"/>
              </a:rPr>
              <a:t> </a:t>
            </a:r>
            <a:endParaRPr lang="en-US" sz="2400" dirty="0">
              <a:solidFill>
                <a:srgbClr val="645DC7"/>
              </a:solidFill>
              <a:latin typeface="Gill Sans"/>
              <a:ea typeface="Gill Sans"/>
              <a:cs typeface="Gill Sans"/>
              <a:sym typeface="Gill Sans"/>
            </a:endParaRPr>
          </a:p>
          <a:p>
            <a:pPr marL="342900" marR="0" lvl="0" indent="-342900" algn="l" rtl="0">
              <a:spcBef>
                <a:spcPts val="1200"/>
              </a:spcBef>
              <a:spcAft>
                <a:spcPts val="0"/>
              </a:spcAft>
              <a:buClr>
                <a:srgbClr val="000000"/>
              </a:buClr>
              <a:buSzPts val="2400"/>
              <a:buFont typeface="Arial"/>
              <a:buChar char="•"/>
            </a:pPr>
            <a:r>
              <a:rPr lang="en-US" sz="2400" dirty="0">
                <a:latin typeface="Gill Sans"/>
              </a:rPr>
              <a:t>Dr. </a:t>
            </a:r>
            <a:r>
              <a:rPr lang="en-US" sz="2400" dirty="0" err="1">
                <a:latin typeface="Gill Sans"/>
              </a:rPr>
              <a:t>Hayalnesh</a:t>
            </a:r>
            <a:r>
              <a:rPr lang="en-US" sz="2400" dirty="0">
                <a:latin typeface="Gill Sans"/>
              </a:rPr>
              <a:t> </a:t>
            </a:r>
            <a:r>
              <a:rPr lang="en-US" sz="2400" dirty="0" err="1">
                <a:latin typeface="Gill Sans"/>
              </a:rPr>
              <a:t>Tarekegn</a:t>
            </a:r>
            <a:r>
              <a:rPr lang="en-US" sz="2400" dirty="0">
                <a:latin typeface="Gill Sans"/>
              </a:rPr>
              <a:t> (</a:t>
            </a:r>
            <a:r>
              <a:rPr lang="en-US" sz="2400" dirty="0" err="1">
                <a:latin typeface="Gill Sans"/>
              </a:rPr>
              <a:t>Bissie</a:t>
            </a:r>
            <a:r>
              <a:rPr lang="en-US" sz="2400" dirty="0">
                <a:latin typeface="Gill Sans"/>
              </a:rPr>
              <a:t>): </a:t>
            </a:r>
            <a:r>
              <a:rPr lang="en-US" sz="2400" dirty="0">
                <a:solidFill>
                  <a:schemeClr val="bg2"/>
                </a:solidFill>
                <a:latin typeface="Gill Sans"/>
                <a:hlinkClick r:id="rId4">
                  <a:extLst>
                    <a:ext uri="{A12FA001-AC4F-418D-AE19-62706E023703}">
                      <ahyp:hlinkClr xmlns:ahyp="http://schemas.microsoft.com/office/drawing/2018/hyperlinkcolor" val="tx"/>
                    </a:ext>
                  </a:extLst>
                </a:hlinkClick>
              </a:rPr>
              <a:t>htarekegn@savechildren.org</a:t>
            </a:r>
            <a:r>
              <a:rPr lang="en-US" sz="2400" dirty="0">
                <a:solidFill>
                  <a:schemeClr val="bg2"/>
                </a:solidFill>
                <a:latin typeface="Gill Sans"/>
              </a:rPr>
              <a:t> </a:t>
            </a:r>
          </a:p>
          <a:p>
            <a:br>
              <a:rPr lang="en-US" sz="3200" dirty="0"/>
            </a:br>
            <a:r>
              <a:rPr lang="en-US" sz="3200" dirty="0"/>
              <a:t> </a:t>
            </a:r>
            <a:r>
              <a:rPr lang="en-US" sz="2400" b="0" i="0" u="none" strike="noStrike" cap="none" dirty="0">
                <a:solidFill>
                  <a:srgbClr val="000000"/>
                </a:solidFill>
                <a:latin typeface="Gill Sans"/>
                <a:ea typeface="Gill Sans"/>
                <a:cs typeface="Gill Sans"/>
                <a:sym typeface="Gill Sans"/>
              </a:rPr>
              <a:t>Reach out to the Child Health Task Force Secretariate: </a:t>
            </a:r>
            <a:r>
              <a:rPr lang="en-US" sz="2400" b="0" i="0" u="sng" strike="noStrike" cap="none" dirty="0">
                <a:solidFill>
                  <a:srgbClr val="645DC7"/>
                </a:solidFill>
                <a:latin typeface="Gill Sans"/>
                <a:ea typeface="Gill Sans"/>
                <a:cs typeface="Gill Sans"/>
                <a:sym typeface="Gill Sans"/>
              </a:rPr>
              <a:t>childhealthtaskforce@jsi.com</a:t>
            </a:r>
            <a:r>
              <a:rPr lang="en-US" sz="2400" b="0" i="0" u="none" strike="noStrike" cap="none" dirty="0">
                <a:solidFill>
                  <a:srgbClr val="645DC7"/>
                </a:solidFill>
                <a:latin typeface="Gill Sans"/>
                <a:ea typeface="Gill Sans"/>
                <a:cs typeface="Gill Sans"/>
                <a:sym typeface="Gill Sans"/>
              </a:rPr>
              <a:t> </a:t>
            </a:r>
            <a:endParaRPr sz="2400" b="0" i="0" u="none" strike="noStrike" cap="none" dirty="0">
              <a:solidFill>
                <a:srgbClr val="000000"/>
              </a:solidFill>
              <a:latin typeface="Gill Sans"/>
              <a:ea typeface="Gill Sans"/>
              <a:cs typeface="Gill Sans"/>
              <a:sym typeface="Gill Sans"/>
            </a:endParaRPr>
          </a:p>
        </p:txBody>
      </p:sp>
      <p:pic>
        <p:nvPicPr>
          <p:cNvPr id="2" name="Picture 2">
            <a:extLst>
              <a:ext uri="{FF2B5EF4-FFF2-40B4-BE49-F238E27FC236}">
                <a16:creationId xmlns:a16="http://schemas.microsoft.com/office/drawing/2014/main" id="{C97FA028-5296-BEF4-0759-F58FAF7E5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08" r="49216" b="41008"/>
          <a:stretch/>
        </p:blipFill>
        <p:spPr bwMode="auto">
          <a:xfrm>
            <a:off x="8834222" y="405523"/>
            <a:ext cx="3232122" cy="110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3"/>
          <p:cNvSpPr txBox="1">
            <a:spLocks noGrp="1"/>
          </p:cNvSpPr>
          <p:nvPr>
            <p:ph type="title"/>
          </p:nvPr>
        </p:nvSpPr>
        <p:spPr>
          <a:xfrm>
            <a:off x="838200" y="365126"/>
            <a:ext cx="10515600" cy="10641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Scenario Definitions</a:t>
            </a:r>
            <a:endParaRPr/>
          </a:p>
        </p:txBody>
      </p:sp>
      <p:sp>
        <p:nvSpPr>
          <p:cNvPr id="727" name="Google Shape;727;p13"/>
          <p:cNvSpPr txBox="1">
            <a:spLocks noGrp="1"/>
          </p:cNvSpPr>
          <p:nvPr>
            <p:ph type="body" idx="1"/>
          </p:nvPr>
        </p:nvSpPr>
        <p:spPr>
          <a:xfrm>
            <a:off x="838200" y="1567664"/>
            <a:ext cx="10515600" cy="4697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9C3EC"/>
              </a:buClr>
              <a:buSzPts val="2000"/>
              <a:buNone/>
            </a:pPr>
            <a:r>
              <a:rPr lang="es-CO"/>
              <a:t>Climate scenarios</a:t>
            </a:r>
            <a:endParaRPr/>
          </a:p>
        </p:txBody>
      </p:sp>
      <p:sp>
        <p:nvSpPr>
          <p:cNvPr id="728" name="Google Shape;728;p13"/>
          <p:cNvSpPr txBox="1">
            <a:spLocks noGrp="1"/>
          </p:cNvSpPr>
          <p:nvPr>
            <p:ph type="body" idx="2"/>
          </p:nvPr>
        </p:nvSpPr>
        <p:spPr>
          <a:xfrm>
            <a:off x="838200" y="2175784"/>
            <a:ext cx="5046896" cy="4381027"/>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Clr>
                <a:schemeClr val="dk1"/>
              </a:buClr>
              <a:buSzPct val="100000"/>
              <a:buNone/>
            </a:pPr>
            <a:r>
              <a:rPr lang="es-CO"/>
              <a:t>The </a:t>
            </a:r>
            <a:r>
              <a:rPr lang="es-CO" b="1"/>
              <a:t>Shared Socioeconomic Pathways (SSPs) </a:t>
            </a:r>
            <a:r>
              <a:rPr lang="es-CO"/>
              <a:t>describe five possible future scenarios : </a:t>
            </a:r>
            <a:endParaRPr/>
          </a:p>
          <a:p>
            <a:pPr marL="0" lvl="0" indent="0" algn="l" rtl="0">
              <a:lnSpc>
                <a:spcPct val="120000"/>
              </a:lnSpc>
              <a:spcBef>
                <a:spcPts val="0"/>
              </a:spcBef>
              <a:spcAft>
                <a:spcPts val="0"/>
              </a:spcAft>
              <a:buClr>
                <a:schemeClr val="dk1"/>
              </a:buClr>
              <a:buSzPct val="100000"/>
              <a:buNone/>
            </a:pPr>
            <a:endParaRPr/>
          </a:p>
          <a:p>
            <a:pPr marL="285750" lvl="0" indent="-285750" algn="l" rtl="0">
              <a:lnSpc>
                <a:spcPct val="120000"/>
              </a:lnSpc>
              <a:spcBef>
                <a:spcPts val="0"/>
              </a:spcBef>
              <a:spcAft>
                <a:spcPts val="0"/>
              </a:spcAft>
              <a:buClr>
                <a:srgbClr val="29C3EC"/>
              </a:buClr>
              <a:buSzPct val="100000"/>
              <a:buFont typeface="Arial"/>
              <a:buChar char="•"/>
            </a:pPr>
            <a:r>
              <a:rPr lang="es-CO" sz="1800" b="1">
                <a:solidFill>
                  <a:srgbClr val="29C3EC"/>
                </a:solidFill>
                <a:latin typeface="Avenir"/>
                <a:ea typeface="Avenir"/>
                <a:cs typeface="Avenir"/>
                <a:sym typeface="Avenir"/>
              </a:rPr>
              <a:t>SSP1:</a:t>
            </a:r>
            <a:r>
              <a:rPr lang="es-CO" sz="1800">
                <a:solidFill>
                  <a:srgbClr val="29C3EC"/>
                </a:solidFill>
                <a:latin typeface="Avenir"/>
                <a:ea typeface="Avenir"/>
                <a:cs typeface="Avenir"/>
                <a:sym typeface="Avenir"/>
              </a:rPr>
              <a:t> </a:t>
            </a:r>
            <a:r>
              <a:rPr lang="es-CO" sz="1800"/>
              <a:t>Sustainable development; low inequality; rapid technological change leads to low carbon energy sources and high land productivity</a:t>
            </a:r>
            <a:endParaRPr/>
          </a:p>
          <a:p>
            <a:pPr marL="285750" lvl="0" indent="-285750" algn="l" rtl="0">
              <a:lnSpc>
                <a:spcPct val="120000"/>
              </a:lnSpc>
              <a:spcBef>
                <a:spcPts val="900"/>
              </a:spcBef>
              <a:spcAft>
                <a:spcPts val="0"/>
              </a:spcAft>
              <a:buClr>
                <a:srgbClr val="29C3EC"/>
              </a:buClr>
              <a:buSzPct val="100000"/>
              <a:buFont typeface="Arial"/>
              <a:buChar char="•"/>
            </a:pPr>
            <a:r>
              <a:rPr lang="es-CO" sz="1800" b="1">
                <a:solidFill>
                  <a:srgbClr val="29C3EC"/>
                </a:solidFill>
                <a:latin typeface="Avenir"/>
                <a:ea typeface="Avenir"/>
                <a:cs typeface="Avenir"/>
                <a:sym typeface="Avenir"/>
              </a:rPr>
              <a:t>SSP2: </a:t>
            </a:r>
            <a:r>
              <a:rPr lang="es-CO" sz="1800"/>
              <a:t>Intermediate between SSP1 and SSP3</a:t>
            </a:r>
            <a:endParaRPr/>
          </a:p>
          <a:p>
            <a:pPr marL="285750" lvl="0" indent="-285750" algn="l" rtl="0">
              <a:lnSpc>
                <a:spcPct val="120000"/>
              </a:lnSpc>
              <a:spcBef>
                <a:spcPts val="900"/>
              </a:spcBef>
              <a:spcAft>
                <a:spcPts val="0"/>
              </a:spcAft>
              <a:buClr>
                <a:srgbClr val="29C3EC"/>
              </a:buClr>
              <a:buSzPct val="100000"/>
              <a:buFont typeface="Arial"/>
              <a:buChar char="•"/>
            </a:pPr>
            <a:r>
              <a:rPr lang="es-CO" sz="1800" b="1">
                <a:solidFill>
                  <a:srgbClr val="29C3EC"/>
                </a:solidFill>
                <a:latin typeface="Avenir"/>
                <a:ea typeface="Avenir"/>
                <a:cs typeface="Avenir"/>
                <a:sym typeface="Avenir"/>
              </a:rPr>
              <a:t>SSP3: </a:t>
            </a:r>
            <a:r>
              <a:rPr lang="es-CO" sz="1800"/>
              <a:t>Unmitigated emissions from moderate economic growth; high population growth; slow technological change; large inequality; reduced trade flows due to a regionalized world</a:t>
            </a:r>
            <a:endParaRPr/>
          </a:p>
          <a:p>
            <a:pPr marL="285750" lvl="0" indent="-285750" algn="l" rtl="0">
              <a:lnSpc>
                <a:spcPct val="120000"/>
              </a:lnSpc>
              <a:spcBef>
                <a:spcPts val="900"/>
              </a:spcBef>
              <a:spcAft>
                <a:spcPts val="0"/>
              </a:spcAft>
              <a:buClr>
                <a:srgbClr val="29C3EC"/>
              </a:buClr>
              <a:buSzPct val="100000"/>
              <a:buFont typeface="Arial"/>
              <a:buChar char="•"/>
            </a:pPr>
            <a:r>
              <a:rPr lang="es-CO" sz="1800" b="1">
                <a:solidFill>
                  <a:srgbClr val="29C3EC"/>
                </a:solidFill>
                <a:latin typeface="Avenir"/>
                <a:ea typeface="Avenir"/>
                <a:cs typeface="Avenir"/>
                <a:sym typeface="Avenir"/>
              </a:rPr>
              <a:t>SSP4: </a:t>
            </a:r>
            <a:r>
              <a:rPr lang="es-CO" sz="1800"/>
              <a:t>Rapid technological change in key emitting regions; slow development in other areas with large inequality and isolated economies</a:t>
            </a:r>
            <a:endParaRPr/>
          </a:p>
          <a:p>
            <a:pPr marL="285750" lvl="0" indent="-285750" algn="l" rtl="0">
              <a:lnSpc>
                <a:spcPct val="120000"/>
              </a:lnSpc>
              <a:spcBef>
                <a:spcPts val="900"/>
              </a:spcBef>
              <a:spcAft>
                <a:spcPts val="0"/>
              </a:spcAft>
              <a:buClr>
                <a:srgbClr val="29C3EC"/>
              </a:buClr>
              <a:buSzPct val="100000"/>
              <a:buFont typeface="Arial"/>
              <a:buChar char="•"/>
            </a:pPr>
            <a:r>
              <a:rPr lang="es-CO" sz="1800" b="1">
                <a:solidFill>
                  <a:srgbClr val="29C3EC"/>
                </a:solidFill>
                <a:latin typeface="Avenir"/>
                <a:ea typeface="Avenir"/>
                <a:cs typeface="Avenir"/>
                <a:sym typeface="Avenir"/>
              </a:rPr>
              <a:t>SSP5: </a:t>
            </a:r>
            <a:r>
              <a:rPr lang="es-CO" sz="1800"/>
              <a:t>High energy demand is met with fossil fuels; rapid economic development with investments in human capital leads to equitable resource distribution and slower population growth</a:t>
            </a:r>
            <a:endParaRPr/>
          </a:p>
        </p:txBody>
      </p:sp>
      <p:pic>
        <p:nvPicPr>
          <p:cNvPr id="729" name="Google Shape;729;p13"/>
          <p:cNvPicPr preferRelativeResize="0"/>
          <p:nvPr/>
        </p:nvPicPr>
        <p:blipFill rotWithShape="1">
          <a:blip r:embed="rId3">
            <a:alphaModFix/>
          </a:blip>
          <a:srcRect/>
          <a:stretch/>
        </p:blipFill>
        <p:spPr>
          <a:xfrm>
            <a:off x="6096000" y="2037426"/>
            <a:ext cx="5766106" cy="407886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6"/>
          <p:cNvSpPr txBox="1">
            <a:spLocks noGrp="1"/>
          </p:cNvSpPr>
          <p:nvPr>
            <p:ph type="title"/>
          </p:nvPr>
        </p:nvSpPr>
        <p:spPr>
          <a:xfrm>
            <a:off x="838199" y="365126"/>
            <a:ext cx="10976429" cy="1070568"/>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dirty="0" err="1"/>
              <a:t>Results</a:t>
            </a:r>
            <a:r>
              <a:rPr lang="es-CO" dirty="0"/>
              <a:t> </a:t>
            </a:r>
            <a:r>
              <a:rPr lang="es-CO" dirty="0" err="1"/>
              <a:t>Nbi</a:t>
            </a:r>
            <a:r>
              <a:rPr lang="es-CO" dirty="0"/>
              <a:t> </a:t>
            </a:r>
            <a:r>
              <a:rPr lang="es-CO" dirty="0" err="1"/>
              <a:t>scenario</a:t>
            </a:r>
            <a:r>
              <a:rPr lang="es-CO" dirty="0"/>
              <a:t> 1</a:t>
            </a:r>
            <a:endParaRPr dirty="0"/>
          </a:p>
        </p:txBody>
      </p:sp>
      <p:pic>
        <p:nvPicPr>
          <p:cNvPr id="752" name="Google Shape;752;p16" descr="A diagram of a cost&#10;&#10;Description automatically generated with medium confidence"/>
          <p:cNvPicPr preferRelativeResize="0"/>
          <p:nvPr/>
        </p:nvPicPr>
        <p:blipFill rotWithShape="1">
          <a:blip r:embed="rId3">
            <a:alphaModFix/>
          </a:blip>
          <a:srcRect/>
          <a:stretch/>
        </p:blipFill>
        <p:spPr>
          <a:xfrm>
            <a:off x="3082418" y="1435694"/>
            <a:ext cx="6487989" cy="5057180"/>
          </a:xfrm>
          <a:prstGeom prst="rect">
            <a:avLst/>
          </a:prstGeom>
          <a:noFill/>
          <a:ln>
            <a:noFill/>
          </a:ln>
        </p:spPr>
      </p:pic>
      <p:sp>
        <p:nvSpPr>
          <p:cNvPr id="2" name="Rectangle: Rounded Corners 1">
            <a:extLst>
              <a:ext uri="{FF2B5EF4-FFF2-40B4-BE49-F238E27FC236}">
                <a16:creationId xmlns:a16="http://schemas.microsoft.com/office/drawing/2014/main" id="{5C60C151-2AE8-2C5F-077E-59ECDC736553}"/>
              </a:ext>
            </a:extLst>
          </p:cNvPr>
          <p:cNvSpPr/>
          <p:nvPr/>
        </p:nvSpPr>
        <p:spPr>
          <a:xfrm>
            <a:off x="3510116" y="4424516"/>
            <a:ext cx="2084439" cy="997789"/>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EA2AA579-5CD2-1FB5-8880-84D50BFD9520}"/>
              </a:ext>
            </a:extLst>
          </p:cNvPr>
          <p:cNvSpPr/>
          <p:nvPr/>
        </p:nvSpPr>
        <p:spPr>
          <a:xfrm>
            <a:off x="6671188" y="4424516"/>
            <a:ext cx="1381432" cy="110121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8CFF33E-34E7-0A6A-F119-7DE0DFD3C9F5}"/>
              </a:ext>
            </a:extLst>
          </p:cNvPr>
          <p:cNvSpPr/>
          <p:nvPr/>
        </p:nvSpPr>
        <p:spPr>
          <a:xfrm>
            <a:off x="8120797" y="4424516"/>
            <a:ext cx="1381432" cy="110121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7"/>
          <p:cNvSpPr txBox="1">
            <a:spLocks noGrp="1"/>
          </p:cNvSpPr>
          <p:nvPr>
            <p:ph type="title"/>
          </p:nvPr>
        </p:nvSpPr>
        <p:spPr>
          <a:xfrm>
            <a:off x="476249" y="323289"/>
            <a:ext cx="3211331" cy="1535491"/>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Integrated Cost-Benefit Analysis (CBA)</a:t>
            </a:r>
            <a:endParaRPr/>
          </a:p>
        </p:txBody>
      </p:sp>
      <p:sp>
        <p:nvSpPr>
          <p:cNvPr id="759" name="Google Shape;759;p17"/>
          <p:cNvSpPr/>
          <p:nvPr/>
        </p:nvSpPr>
        <p:spPr>
          <a:xfrm>
            <a:off x="4029075" y="167322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es-CO"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p:txBody>
      </p:sp>
      <p:sp>
        <p:nvSpPr>
          <p:cNvPr id="760" name="Google Shape;760;p17"/>
          <p:cNvSpPr/>
          <p:nvPr/>
        </p:nvSpPr>
        <p:spPr>
          <a:xfrm>
            <a:off x="3232150" y="1814513"/>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s-CO"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graphicFrame>
        <p:nvGraphicFramePr>
          <p:cNvPr id="761" name="Google Shape;761;p17"/>
          <p:cNvGraphicFramePr/>
          <p:nvPr/>
        </p:nvGraphicFramePr>
        <p:xfrm>
          <a:off x="4395020" y="589944"/>
          <a:ext cx="7531625" cy="5911550"/>
        </p:xfrm>
        <a:graphic>
          <a:graphicData uri="http://schemas.openxmlformats.org/drawingml/2006/table">
            <a:tbl>
              <a:tblPr>
                <a:noFill/>
              </a:tblPr>
              <a:tblGrid>
                <a:gridCol w="3739750">
                  <a:extLst>
                    <a:ext uri="{9D8B030D-6E8A-4147-A177-3AD203B41FA5}">
                      <a16:colId xmlns:a16="http://schemas.microsoft.com/office/drawing/2014/main" val="20000"/>
                    </a:ext>
                  </a:extLst>
                </a:gridCol>
                <a:gridCol w="1365075">
                  <a:extLst>
                    <a:ext uri="{9D8B030D-6E8A-4147-A177-3AD203B41FA5}">
                      <a16:colId xmlns:a16="http://schemas.microsoft.com/office/drawing/2014/main" val="20001"/>
                    </a:ext>
                  </a:extLst>
                </a:gridCol>
                <a:gridCol w="1213400">
                  <a:extLst>
                    <a:ext uri="{9D8B030D-6E8A-4147-A177-3AD203B41FA5}">
                      <a16:colId xmlns:a16="http://schemas.microsoft.com/office/drawing/2014/main" val="20002"/>
                    </a:ext>
                  </a:extLst>
                </a:gridCol>
                <a:gridCol w="1213400">
                  <a:extLst>
                    <a:ext uri="{9D8B030D-6E8A-4147-A177-3AD203B41FA5}">
                      <a16:colId xmlns:a16="http://schemas.microsoft.com/office/drawing/2014/main" val="20003"/>
                    </a:ext>
                  </a:extLst>
                </a:gridCol>
              </a:tblGrid>
              <a:tr h="589825">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Cost-Benefit Analysis, cumulative discounted values from 2024 to 2050 </a:t>
                      </a:r>
                      <a:endParaRPr sz="1400" u="none" strike="noStrike" cap="none"/>
                    </a:p>
                  </a:txBody>
                  <a:tcPr marL="0" marR="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dirty="0">
                          <a:solidFill>
                            <a:srgbClr val="000000"/>
                          </a:solidFill>
                          <a:latin typeface="Georgia"/>
                          <a:ea typeface="Georgia"/>
                          <a:cs typeface="Georgia"/>
                          <a:sym typeface="Georgia"/>
                        </a:rPr>
                        <a:t> NBI </a:t>
                      </a:r>
                      <a:r>
                        <a:rPr lang="es-CO" sz="1400" b="0" i="0" u="none" strike="noStrike" cap="none" dirty="0" err="1">
                          <a:solidFill>
                            <a:srgbClr val="000000"/>
                          </a:solidFill>
                          <a:latin typeface="Georgia"/>
                          <a:ea typeface="Georgia"/>
                          <a:cs typeface="Georgia"/>
                          <a:sym typeface="Georgia"/>
                        </a:rPr>
                        <a:t>scenario</a:t>
                      </a:r>
                      <a:r>
                        <a:rPr lang="es-CO" sz="1400" b="0" i="0" u="none" strike="noStrike" cap="none" dirty="0">
                          <a:solidFill>
                            <a:srgbClr val="000000"/>
                          </a:solidFill>
                          <a:latin typeface="Georgia"/>
                          <a:ea typeface="Georgia"/>
                          <a:cs typeface="Georgia"/>
                          <a:sym typeface="Georgia"/>
                        </a:rPr>
                        <a:t> 1</a:t>
                      </a:r>
                      <a:endParaRPr sz="1400" u="none" strike="noStrike" cap="none" dirty="0"/>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NBI scenario 2 </a:t>
                      </a:r>
                      <a:endParaRPr sz="1400" u="none" strike="noStrike" cap="none"/>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NBI scenario 3 </a:t>
                      </a:r>
                      <a:endParaRPr sz="1400" u="none" strike="noStrike" cap="none"/>
                    </a:p>
                  </a:txBody>
                  <a:tcPr marL="0" marR="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 Total costs </a:t>
                      </a:r>
                      <a:endParaRPr sz="1400" u="none" strike="noStrike" cap="none"/>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33.79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33.79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33.79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Capital cost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3.57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3.57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3.57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15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Operations &amp; Maintenance costs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30.21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30.21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30.21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 Total added benefits </a:t>
                      </a:r>
                      <a:endParaRPr sz="1400" u="none" strike="noStrike" cap="none"/>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56.55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53.53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53.53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Job creation from implementation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0.70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0.70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0.70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Job creation from O&amp;M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0.30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0.30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0.30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09375">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Revenues from additional agriculture production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52.53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52.53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52.53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815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Carbon storage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3.03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 Total avoided costs  </a:t>
                      </a:r>
                      <a:endParaRPr sz="1400" u="none" strike="noStrike" cap="none"/>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23.39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7.77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Flood damages to properties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0.12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509375">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Flood damages to agriculture production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4.35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4.35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09375">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Drought damages to agriculture production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3.42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3.42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Value of loss of life from flooding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0.03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815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Cost of malnutrition </a:t>
                      </a:r>
                      <a:endParaRPr sz="1400" u="none" strike="noStrike" cap="none"/>
                    </a:p>
                  </a:txBody>
                  <a:tcPr marL="85725"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15.46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 Net profit  </a:t>
                      </a:r>
                      <a:endParaRPr sz="1400" u="none" strike="noStrike" cap="none"/>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46.15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27.51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1" i="0" u="none" strike="noStrike" cap="none">
                          <a:solidFill>
                            <a:srgbClr val="000000"/>
                          </a:solidFill>
                          <a:latin typeface="Georgia"/>
                          <a:ea typeface="Georgia"/>
                          <a:cs typeface="Georgia"/>
                          <a:sym typeface="Georgia"/>
                        </a:rPr>
                        <a:t>19.74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Benefit-to-cost ratio </a:t>
                      </a:r>
                      <a:endParaRPr sz="1400" u="none" strike="noStrike" cap="none"/>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2.37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1.81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1.58 </a:t>
                      </a:r>
                      <a:endParaRPr sz="1400" u="none" strike="noStrike" cap="none"/>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268100">
                <a:tc>
                  <a:txBody>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 Internal rate of return </a:t>
                      </a:r>
                      <a:endParaRPr sz="1400" u="none" strike="noStrike" cap="none"/>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153.89 % </a:t>
                      </a:r>
                      <a:endParaRPr sz="1400" u="none" strike="noStrike" cap="none"/>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a:solidFill>
                            <a:srgbClr val="000000"/>
                          </a:solidFill>
                          <a:latin typeface="Georgia"/>
                          <a:ea typeface="Georgia"/>
                          <a:cs typeface="Georgia"/>
                          <a:sym typeface="Georgia"/>
                        </a:rPr>
                        <a:t>93.97 % </a:t>
                      </a:r>
                      <a:endParaRPr sz="1400" u="none" strike="noStrike" cap="none"/>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CO" sz="1400" b="0" i="0" u="none" strike="noStrike" cap="none" dirty="0">
                          <a:solidFill>
                            <a:srgbClr val="000000"/>
                          </a:solidFill>
                          <a:latin typeface="Georgia"/>
                          <a:ea typeface="Georgia"/>
                          <a:cs typeface="Georgia"/>
                          <a:sym typeface="Georgia"/>
                        </a:rPr>
                        <a:t>85.77 % </a:t>
                      </a:r>
                      <a:endParaRPr sz="1400" u="none" strike="noStrike" cap="none" dirty="0"/>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sp>
        <p:nvSpPr>
          <p:cNvPr id="762" name="Google Shape;762;p17"/>
          <p:cNvSpPr/>
          <p:nvPr/>
        </p:nvSpPr>
        <p:spPr>
          <a:xfrm>
            <a:off x="476249" y="2071490"/>
            <a:ext cx="3118219" cy="83099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Georgia"/>
              <a:buNone/>
            </a:pPr>
            <a:r>
              <a:rPr lang="es-CO" sz="1600" b="0" i="0" u="none" strike="noStrike" cap="none">
                <a:solidFill>
                  <a:schemeClr val="dk1"/>
                </a:solidFill>
                <a:latin typeface="Georgia"/>
                <a:ea typeface="Georgia"/>
                <a:cs typeface="Georgia"/>
                <a:sym typeface="Georgia"/>
              </a:rPr>
              <a:t>Values in USD billion cumulative over 26 years, discounted at a 10% rate.</a:t>
            </a:r>
            <a:endParaRPr sz="3600" b="0" i="0" u="none" strike="noStrike" cap="none">
              <a:solidFill>
                <a:schemeClr val="dk1"/>
              </a:solidFill>
              <a:latin typeface="Georgia"/>
              <a:ea typeface="Georgia"/>
              <a:cs typeface="Georgia"/>
              <a:sym typeface="Georgia"/>
            </a:endParaRPr>
          </a:p>
        </p:txBody>
      </p:sp>
      <p:sp>
        <p:nvSpPr>
          <p:cNvPr id="2" name="Rectangle: Rounded Corners 1">
            <a:extLst>
              <a:ext uri="{FF2B5EF4-FFF2-40B4-BE49-F238E27FC236}">
                <a16:creationId xmlns:a16="http://schemas.microsoft.com/office/drawing/2014/main" id="{7B0E34B8-6CDC-9FFE-1D05-173F221BB9AB}"/>
              </a:ext>
            </a:extLst>
          </p:cNvPr>
          <p:cNvSpPr/>
          <p:nvPr/>
        </p:nvSpPr>
        <p:spPr>
          <a:xfrm>
            <a:off x="8121445" y="5978012"/>
            <a:ext cx="3805200" cy="290042"/>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8"/>
          <p:cNvSpPr txBox="1">
            <a:spLocks noGrp="1"/>
          </p:cNvSpPr>
          <p:nvPr>
            <p:ph type="title"/>
          </p:nvPr>
        </p:nvSpPr>
        <p:spPr>
          <a:xfrm>
            <a:off x="838199" y="365126"/>
            <a:ext cx="10976429" cy="1070568"/>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Benefits of NBI</a:t>
            </a:r>
            <a:endParaRPr/>
          </a:p>
        </p:txBody>
      </p:sp>
      <p:pic>
        <p:nvPicPr>
          <p:cNvPr id="769" name="Google Shape;769;p18" descr="A poster of a farm&#10;&#10;Description automatically generated"/>
          <p:cNvPicPr preferRelativeResize="0"/>
          <p:nvPr/>
        </p:nvPicPr>
        <p:blipFill rotWithShape="1">
          <a:blip r:embed="rId3">
            <a:alphaModFix/>
          </a:blip>
          <a:srcRect/>
          <a:stretch/>
        </p:blipFill>
        <p:spPr>
          <a:xfrm>
            <a:off x="5334000" y="0"/>
            <a:ext cx="6858000" cy="6858000"/>
          </a:xfrm>
          <a:prstGeom prst="rect">
            <a:avLst/>
          </a:prstGeom>
          <a:noFill/>
          <a:ln>
            <a:noFill/>
          </a:ln>
        </p:spPr>
      </p:pic>
      <p:sp>
        <p:nvSpPr>
          <p:cNvPr id="770" name="Google Shape;770;p18"/>
          <p:cNvSpPr txBox="1"/>
          <p:nvPr/>
        </p:nvSpPr>
        <p:spPr>
          <a:xfrm>
            <a:off x="838200" y="1558977"/>
            <a:ext cx="4104992"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s-CO" sz="1800" b="0" i="0" u="none" strike="noStrike" cap="none" dirty="0">
                <a:solidFill>
                  <a:srgbClr val="000000"/>
                </a:solidFill>
                <a:latin typeface="Georgia"/>
                <a:ea typeface="Georgia"/>
                <a:cs typeface="Georgia"/>
                <a:sym typeface="Georgia"/>
              </a:rPr>
              <a:t>Social: </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Reduction</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of</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malnutrition</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dirty="0">
                <a:solidFill>
                  <a:srgbClr val="000000"/>
                </a:solidFill>
                <a:latin typeface="Georgia"/>
                <a:ea typeface="Georgia"/>
                <a:cs typeface="Georgia"/>
                <a:sym typeface="Georgia"/>
              </a:rPr>
              <a:t>Job </a:t>
            </a:r>
            <a:r>
              <a:rPr lang="es-CO" sz="1800" b="0" i="0" u="none" strike="noStrike" cap="none" dirty="0" err="1">
                <a:solidFill>
                  <a:srgbClr val="000000"/>
                </a:solidFill>
                <a:latin typeface="Georgia"/>
                <a:ea typeface="Georgia"/>
                <a:cs typeface="Georgia"/>
                <a:sym typeface="Georgia"/>
              </a:rPr>
              <a:t>creation</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Reduction</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of</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loss</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of</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life</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from</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flooding</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Georgia"/>
              <a:ea typeface="Georgia"/>
              <a:cs typeface="Georgia"/>
              <a:sym typeface="Georgia"/>
            </a:endParaRPr>
          </a:p>
          <a:p>
            <a:pPr marL="285750" marR="0" lvl="0"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Environmental</a:t>
            </a:r>
            <a:r>
              <a:rPr lang="es-CO" sz="1800" b="0" i="0" u="none" strike="noStrike" cap="none" dirty="0">
                <a:solidFill>
                  <a:srgbClr val="000000"/>
                </a:solidFill>
                <a:latin typeface="Georgia"/>
                <a:ea typeface="Georgia"/>
                <a:cs typeface="Georgia"/>
                <a:sym typeface="Georgia"/>
              </a:rPr>
              <a:t>: </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Carbon</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storage</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Georgia"/>
              <a:ea typeface="Georgia"/>
              <a:cs typeface="Georgia"/>
              <a:sym typeface="Georgia"/>
            </a:endParaRPr>
          </a:p>
          <a:p>
            <a:pPr marL="285750" marR="0" lvl="0"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Economic</a:t>
            </a:r>
            <a:r>
              <a:rPr lang="es-CO" sz="1800" b="0" i="0" u="none" strike="noStrike" cap="none" dirty="0">
                <a:solidFill>
                  <a:srgbClr val="000000"/>
                </a:solidFill>
                <a:latin typeface="Georgia"/>
                <a:ea typeface="Georgia"/>
                <a:cs typeface="Georgia"/>
                <a:sym typeface="Georgia"/>
              </a:rPr>
              <a:t>:</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Increased</a:t>
            </a:r>
            <a:r>
              <a:rPr lang="es-CO" sz="1800" b="0" i="0" u="none" strike="noStrike" cap="none" dirty="0">
                <a:solidFill>
                  <a:srgbClr val="000000"/>
                </a:solidFill>
                <a:latin typeface="Georgia"/>
                <a:ea typeface="Georgia"/>
                <a:cs typeface="Georgia"/>
                <a:sym typeface="Georgia"/>
              </a:rPr>
              <a:t> agriculture </a:t>
            </a:r>
            <a:r>
              <a:rPr lang="es-CO" sz="1800" b="0" i="0" u="none" strike="noStrike" cap="none" dirty="0" err="1">
                <a:solidFill>
                  <a:srgbClr val="000000"/>
                </a:solidFill>
                <a:latin typeface="Georgia"/>
                <a:ea typeface="Georgia"/>
                <a:cs typeface="Georgia"/>
                <a:sym typeface="Georgia"/>
              </a:rPr>
              <a:t>revenues</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Reduced</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flood</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damages</a:t>
            </a:r>
            <a:r>
              <a:rPr lang="es-CO" sz="1800" b="0" i="0" u="none" strike="noStrike" cap="none" dirty="0">
                <a:solidFill>
                  <a:srgbClr val="000000"/>
                </a:solidFill>
                <a:latin typeface="Georgia"/>
                <a:ea typeface="Georgia"/>
                <a:cs typeface="Georgia"/>
                <a:sym typeface="Georgia"/>
              </a:rPr>
              <a:t> </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s-CO" sz="1800" b="0" i="0" u="none" strike="noStrike" cap="none" dirty="0" err="1">
                <a:solidFill>
                  <a:srgbClr val="000000"/>
                </a:solidFill>
                <a:latin typeface="Georgia"/>
                <a:ea typeface="Georgia"/>
                <a:cs typeface="Georgia"/>
                <a:sym typeface="Georgia"/>
              </a:rPr>
              <a:t>Reduced</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drought</a:t>
            </a:r>
            <a:r>
              <a:rPr lang="es-CO" sz="1800" b="0" i="0" u="none" strike="noStrike" cap="none" dirty="0">
                <a:solidFill>
                  <a:srgbClr val="000000"/>
                </a:solidFill>
                <a:latin typeface="Georgia"/>
                <a:ea typeface="Georgia"/>
                <a:cs typeface="Georgia"/>
                <a:sym typeface="Georgia"/>
              </a:rPr>
              <a:t> </a:t>
            </a:r>
            <a:r>
              <a:rPr lang="es-CO" sz="1800" b="0" i="0" u="none" strike="noStrike" cap="none" dirty="0" err="1">
                <a:solidFill>
                  <a:srgbClr val="000000"/>
                </a:solidFill>
                <a:latin typeface="Georgia"/>
                <a:ea typeface="Georgia"/>
                <a:cs typeface="Georgia"/>
                <a:sym typeface="Georgia"/>
              </a:rPr>
              <a:t>damages</a:t>
            </a:r>
            <a:endParaRPr sz="1400" b="0" i="0" u="none" strike="noStrike" cap="none" dirty="0">
              <a:solidFill>
                <a:srgbClr val="000000"/>
              </a:solidFill>
              <a:latin typeface="Arial"/>
              <a:ea typeface="Arial"/>
              <a:cs typeface="Arial"/>
              <a:sym typeface="Arial"/>
            </a:endParaRPr>
          </a:p>
          <a:p>
            <a:pPr marL="742950" marR="0" lvl="1"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326b32489cc_0_0"/>
          <p:cNvSpPr txBox="1">
            <a:spLocks noGrp="1"/>
          </p:cNvSpPr>
          <p:nvPr>
            <p:ph type="title"/>
          </p:nvPr>
        </p:nvSpPr>
        <p:spPr>
          <a:xfrm>
            <a:off x="838199" y="365126"/>
            <a:ext cx="10976400" cy="10707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rgbClr val="083266"/>
              </a:buClr>
              <a:buSzPts val="3200"/>
              <a:buFont typeface="Avenir"/>
              <a:buNone/>
            </a:pPr>
            <a:r>
              <a:rPr lang="es-CO"/>
              <a:t>Conclusions</a:t>
            </a:r>
            <a:endParaRPr/>
          </a:p>
        </p:txBody>
      </p:sp>
      <p:sp>
        <p:nvSpPr>
          <p:cNvPr id="777" name="Google Shape;777;g326b32489cc_0_0"/>
          <p:cNvSpPr txBox="1"/>
          <p:nvPr/>
        </p:nvSpPr>
        <p:spPr>
          <a:xfrm>
            <a:off x="1008225" y="1561325"/>
            <a:ext cx="32817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600" b="1" i="0" u="none" strike="noStrike" cap="none" dirty="0" err="1">
                <a:solidFill>
                  <a:schemeClr val="dk1"/>
                </a:solidFill>
                <a:latin typeface="Georgia"/>
                <a:ea typeface="Georgia"/>
                <a:cs typeface="Georgia"/>
                <a:sym typeface="Georgia"/>
              </a:rPr>
              <a:t>Economic</a:t>
            </a:r>
            <a:r>
              <a:rPr lang="es-CO" sz="1600" b="1" i="0" u="none" strike="noStrike" cap="none" dirty="0">
                <a:solidFill>
                  <a:schemeClr val="dk1"/>
                </a:solidFill>
                <a:latin typeface="Georgia"/>
                <a:ea typeface="Georgia"/>
                <a:cs typeface="Georgia"/>
                <a:sym typeface="Georgia"/>
              </a:rPr>
              <a:t> </a:t>
            </a:r>
            <a:r>
              <a:rPr lang="es-CO" sz="1600" b="1" i="0" u="none" strike="noStrike" cap="none" dirty="0" err="1">
                <a:solidFill>
                  <a:schemeClr val="dk1"/>
                </a:solidFill>
                <a:latin typeface="Georgia"/>
                <a:ea typeface="Georgia"/>
                <a:cs typeface="Georgia"/>
                <a:sym typeface="Georgia"/>
              </a:rPr>
              <a:t>Viability</a:t>
            </a:r>
            <a:r>
              <a:rPr lang="es-CO" sz="1600" b="1" i="0" u="none" strike="noStrike" cap="none" dirty="0">
                <a:solidFill>
                  <a:schemeClr val="dk1"/>
                </a:solidFill>
                <a:latin typeface="Georgia"/>
                <a:ea typeface="Georgia"/>
                <a:cs typeface="Georgia"/>
                <a:sym typeface="Georgia"/>
              </a:rPr>
              <a:t>:</a:t>
            </a:r>
            <a:r>
              <a:rPr lang="es-CO" sz="1600" b="0" i="0" u="none" strike="noStrike" cap="none" dirty="0">
                <a:solidFill>
                  <a:schemeClr val="dk1"/>
                </a:solidFill>
                <a:latin typeface="Georgia"/>
                <a:ea typeface="Georgia"/>
                <a:cs typeface="Georgia"/>
                <a:sym typeface="Georgia"/>
              </a:rPr>
              <a:t> </a:t>
            </a:r>
            <a:br>
              <a:rPr lang="es-CO" sz="1600" b="0" i="0" u="none" strike="noStrike" cap="none" dirty="0">
                <a:solidFill>
                  <a:schemeClr val="dk1"/>
                </a:solidFill>
                <a:latin typeface="Georgia"/>
                <a:ea typeface="Georgia"/>
                <a:cs typeface="Georgia"/>
                <a:sym typeface="Georgia"/>
              </a:rPr>
            </a:br>
            <a:r>
              <a:rPr lang="es-CO" sz="1600" b="0" i="0" u="none" strike="noStrike" cap="none" dirty="0" err="1">
                <a:solidFill>
                  <a:schemeClr val="dk1"/>
                </a:solidFill>
                <a:latin typeface="Georgia"/>
                <a:ea typeface="Georgia"/>
                <a:cs typeface="Georgia"/>
                <a:sym typeface="Georgia"/>
              </a:rPr>
              <a:t>All</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modeled</a:t>
            </a:r>
            <a:r>
              <a:rPr lang="es-CO" sz="1600" b="0" i="0" u="none" strike="noStrike" cap="none" dirty="0">
                <a:solidFill>
                  <a:schemeClr val="dk1"/>
                </a:solidFill>
                <a:latin typeface="Georgia"/>
                <a:ea typeface="Georgia"/>
                <a:cs typeface="Georgia"/>
                <a:sym typeface="Georgia"/>
              </a:rPr>
              <a:t> scenarios show positive </a:t>
            </a:r>
            <a:r>
              <a:rPr lang="es-CO" sz="1600" b="0" i="0" u="none" strike="noStrike" cap="none" dirty="0" err="1">
                <a:solidFill>
                  <a:schemeClr val="dk1"/>
                </a:solidFill>
                <a:latin typeface="Georgia"/>
                <a:ea typeface="Georgia"/>
                <a:cs typeface="Georgia"/>
                <a:sym typeface="Georgia"/>
              </a:rPr>
              <a:t>returns</a:t>
            </a:r>
            <a:r>
              <a:rPr lang="es-CO" sz="1600" b="0" i="0" u="none" strike="noStrike" cap="none" dirty="0">
                <a:solidFill>
                  <a:schemeClr val="dk1"/>
                </a:solidFill>
                <a:latin typeface="Georgia"/>
                <a:ea typeface="Georgia"/>
                <a:cs typeface="Georgia"/>
                <a:sym typeface="Georgia"/>
              </a:rPr>
              <a:t> on </a:t>
            </a:r>
            <a:r>
              <a:rPr lang="es-CO" sz="1600" b="0" i="0" u="none" strike="noStrike" cap="none" dirty="0" err="1">
                <a:solidFill>
                  <a:schemeClr val="dk1"/>
                </a:solidFill>
                <a:latin typeface="Georgia"/>
                <a:ea typeface="Georgia"/>
                <a:cs typeface="Georgia"/>
                <a:sym typeface="Georgia"/>
              </a:rPr>
              <a:t>investment</a:t>
            </a:r>
            <a:r>
              <a:rPr lang="es-CO" sz="1600" b="0" i="0" u="none" strike="noStrike" cap="none" dirty="0">
                <a:solidFill>
                  <a:schemeClr val="dk1"/>
                </a:solidFill>
                <a:latin typeface="Georgia"/>
                <a:ea typeface="Georgia"/>
                <a:cs typeface="Georgia"/>
                <a:sym typeface="Georgia"/>
              </a:rPr>
              <a:t>, with </a:t>
            </a:r>
            <a:r>
              <a:rPr lang="es-CO" sz="1600" b="0" i="0" u="none" strike="noStrike" cap="none" dirty="0" err="1">
                <a:solidFill>
                  <a:schemeClr val="dk1"/>
                </a:solidFill>
                <a:latin typeface="Georgia"/>
                <a:ea typeface="Georgia"/>
                <a:cs typeface="Georgia"/>
                <a:sym typeface="Georgia"/>
              </a:rPr>
              <a:t>Scenario</a:t>
            </a:r>
            <a:r>
              <a:rPr lang="es-CO" sz="1600" b="0" i="0" u="none" strike="noStrike" cap="none" dirty="0">
                <a:solidFill>
                  <a:schemeClr val="dk1"/>
                </a:solidFill>
                <a:latin typeface="Georgia"/>
                <a:ea typeface="Georgia"/>
                <a:cs typeface="Georgia"/>
                <a:sym typeface="Georgia"/>
              </a:rPr>
              <a:t> 1 </a:t>
            </a:r>
            <a:r>
              <a:rPr lang="es-CO" sz="1600" b="0" i="0" u="none" strike="noStrike" cap="none" dirty="0" err="1">
                <a:solidFill>
                  <a:schemeClr val="dk1"/>
                </a:solidFill>
                <a:latin typeface="Georgia"/>
                <a:ea typeface="Georgia"/>
                <a:cs typeface="Georgia"/>
                <a:sym typeface="Georgia"/>
              </a:rPr>
              <a:t>yielding</a:t>
            </a:r>
            <a:r>
              <a:rPr lang="es-CO" sz="1600" b="0" i="0" u="none" strike="noStrike" cap="none" dirty="0">
                <a:solidFill>
                  <a:schemeClr val="dk1"/>
                </a:solidFill>
                <a:latin typeface="Georgia"/>
                <a:ea typeface="Georgia"/>
                <a:cs typeface="Georgia"/>
                <a:sym typeface="Georgia"/>
              </a:rPr>
              <a:t> the </a:t>
            </a:r>
            <a:r>
              <a:rPr lang="es-CO" sz="1600" b="0" i="0" u="none" strike="noStrike" cap="none" dirty="0" err="1">
                <a:solidFill>
                  <a:schemeClr val="dk1"/>
                </a:solidFill>
                <a:latin typeface="Georgia"/>
                <a:ea typeface="Georgia"/>
                <a:cs typeface="Georgia"/>
                <a:sym typeface="Georgia"/>
              </a:rPr>
              <a:t>highest</a:t>
            </a:r>
            <a:r>
              <a:rPr lang="es-CO" sz="1600" b="0" i="0" u="none" strike="noStrike" cap="none" dirty="0">
                <a:solidFill>
                  <a:schemeClr val="dk1"/>
                </a:solidFill>
                <a:latin typeface="Georgia"/>
                <a:ea typeface="Georgia"/>
                <a:cs typeface="Georgia"/>
                <a:sym typeface="Georgia"/>
              </a:rPr>
              <a:t> Benefit-</a:t>
            </a:r>
            <a:r>
              <a:rPr lang="es-CO" sz="1600" b="0" i="0" u="none" strike="noStrike" cap="none" dirty="0" err="1">
                <a:solidFill>
                  <a:schemeClr val="dk1"/>
                </a:solidFill>
                <a:latin typeface="Georgia"/>
                <a:ea typeface="Georgia"/>
                <a:cs typeface="Georgia"/>
                <a:sym typeface="Georgia"/>
              </a:rPr>
              <a:t>Cost</a:t>
            </a:r>
            <a:r>
              <a:rPr lang="es-CO" sz="1600" b="0" i="0" u="none" strike="noStrike" cap="none" dirty="0">
                <a:solidFill>
                  <a:schemeClr val="dk1"/>
                </a:solidFill>
                <a:latin typeface="Georgia"/>
                <a:ea typeface="Georgia"/>
                <a:cs typeface="Georgia"/>
                <a:sym typeface="Georgia"/>
              </a:rPr>
              <a:t> Ratio (2.37) and </a:t>
            </a:r>
            <a:r>
              <a:rPr lang="es-CO" sz="1600" b="0" i="0" u="none" strike="noStrike" cap="none" dirty="0" err="1">
                <a:solidFill>
                  <a:schemeClr val="dk1"/>
                </a:solidFill>
                <a:latin typeface="Georgia"/>
                <a:ea typeface="Georgia"/>
                <a:cs typeface="Georgia"/>
                <a:sym typeface="Georgia"/>
              </a:rPr>
              <a:t>Internal</a:t>
            </a:r>
            <a:r>
              <a:rPr lang="es-CO" sz="1600" b="0" i="0" u="none" strike="noStrike" cap="none" dirty="0">
                <a:solidFill>
                  <a:schemeClr val="dk1"/>
                </a:solidFill>
                <a:latin typeface="Georgia"/>
                <a:ea typeface="Georgia"/>
                <a:cs typeface="Georgia"/>
                <a:sym typeface="Georgia"/>
              </a:rPr>
              <a:t> Rate </a:t>
            </a:r>
            <a:r>
              <a:rPr lang="es-CO" sz="1600" b="0" i="0" u="none" strike="noStrike" cap="none" dirty="0" err="1">
                <a:solidFill>
                  <a:schemeClr val="dk1"/>
                </a:solidFill>
                <a:latin typeface="Georgia"/>
                <a:ea typeface="Georgia"/>
                <a:cs typeface="Georgia"/>
                <a:sym typeface="Georgia"/>
              </a:rPr>
              <a:t>of</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Return</a:t>
            </a:r>
            <a:r>
              <a:rPr lang="es-CO" sz="1600" b="0" i="0" u="none" strike="noStrike" cap="none" dirty="0">
                <a:solidFill>
                  <a:schemeClr val="dk1"/>
                </a:solidFill>
                <a:latin typeface="Georgia"/>
                <a:ea typeface="Georgia"/>
                <a:cs typeface="Georgia"/>
                <a:sym typeface="Georgia"/>
              </a:rPr>
              <a:t> (153.89%).</a:t>
            </a:r>
            <a:endParaRPr sz="1600" b="0" i="0" u="none" strike="noStrike" cap="none" dirty="0">
              <a:solidFill>
                <a:srgbClr val="000000"/>
              </a:solidFill>
              <a:latin typeface="Georgia"/>
              <a:ea typeface="Georgia"/>
              <a:cs typeface="Georgia"/>
              <a:sym typeface="Georgia"/>
            </a:endParaRPr>
          </a:p>
        </p:txBody>
      </p:sp>
      <p:sp>
        <p:nvSpPr>
          <p:cNvPr id="778" name="Google Shape;778;g326b32489cc_0_0"/>
          <p:cNvSpPr txBox="1"/>
          <p:nvPr/>
        </p:nvSpPr>
        <p:spPr>
          <a:xfrm>
            <a:off x="4420100" y="1561325"/>
            <a:ext cx="378983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600" b="1" i="0" u="none" strike="noStrike" cap="none" dirty="0" err="1">
                <a:solidFill>
                  <a:schemeClr val="dk1"/>
                </a:solidFill>
                <a:latin typeface="Georgia"/>
                <a:ea typeface="Georgia"/>
                <a:cs typeface="Georgia"/>
                <a:sym typeface="Georgia"/>
              </a:rPr>
              <a:t>Health</a:t>
            </a:r>
            <a:r>
              <a:rPr lang="es-CO" sz="1600" b="1" i="0" u="none" strike="noStrike" cap="none" dirty="0">
                <a:solidFill>
                  <a:schemeClr val="dk1"/>
                </a:solidFill>
                <a:latin typeface="Georgia"/>
                <a:ea typeface="Georgia"/>
                <a:cs typeface="Georgia"/>
                <a:sym typeface="Georgia"/>
              </a:rPr>
              <a:t> and </a:t>
            </a:r>
            <a:r>
              <a:rPr lang="es-CO" sz="1600" b="1" i="0" u="none" strike="noStrike" cap="none" dirty="0" err="1">
                <a:solidFill>
                  <a:schemeClr val="dk1"/>
                </a:solidFill>
                <a:latin typeface="Georgia"/>
                <a:ea typeface="Georgia"/>
                <a:cs typeface="Georgia"/>
                <a:sym typeface="Georgia"/>
              </a:rPr>
              <a:t>Nutrition</a:t>
            </a:r>
            <a:r>
              <a:rPr lang="es-CO" sz="1600" b="1" i="0" u="none" strike="noStrike" cap="none" dirty="0">
                <a:solidFill>
                  <a:schemeClr val="dk1"/>
                </a:solidFill>
                <a:latin typeface="Georgia"/>
                <a:ea typeface="Georgia"/>
                <a:cs typeface="Georgia"/>
                <a:sym typeface="Georgia"/>
              </a:rPr>
              <a:t> Co-</a:t>
            </a:r>
            <a:r>
              <a:rPr lang="es-CO" sz="1600" b="1" i="0" u="none" strike="noStrike" cap="none" dirty="0" err="1">
                <a:solidFill>
                  <a:schemeClr val="dk1"/>
                </a:solidFill>
                <a:latin typeface="Georgia"/>
                <a:ea typeface="Georgia"/>
                <a:cs typeface="Georgia"/>
                <a:sym typeface="Georgia"/>
              </a:rPr>
              <a:t>Benefits</a:t>
            </a:r>
            <a:r>
              <a:rPr lang="es-CO" sz="1600" b="1"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Significant</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reduction</a:t>
            </a:r>
            <a:r>
              <a:rPr lang="es-CO" sz="1600" b="0" i="0" u="none" strike="noStrike" cap="none" dirty="0">
                <a:solidFill>
                  <a:schemeClr val="dk1"/>
                </a:solidFill>
                <a:latin typeface="Georgia"/>
                <a:ea typeface="Georgia"/>
                <a:cs typeface="Georgia"/>
                <a:sym typeface="Georgia"/>
              </a:rPr>
              <a:t> in </a:t>
            </a:r>
            <a:r>
              <a:rPr lang="es-CO" sz="1600" b="0" i="0" u="none" strike="noStrike" cap="none" dirty="0" err="1">
                <a:solidFill>
                  <a:schemeClr val="dk1"/>
                </a:solidFill>
                <a:latin typeface="Georgia"/>
                <a:ea typeface="Georgia"/>
                <a:cs typeface="Georgia"/>
                <a:sym typeface="Georgia"/>
              </a:rPr>
              <a:t>malnutrition</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costs</a:t>
            </a:r>
            <a:r>
              <a:rPr lang="es-CO" sz="1600" b="0" i="0" u="none" strike="noStrike" cap="none" dirty="0">
                <a:solidFill>
                  <a:schemeClr val="dk1"/>
                </a:solidFill>
                <a:latin typeface="Georgia"/>
                <a:ea typeface="Georgia"/>
                <a:cs typeface="Georgia"/>
                <a:sym typeface="Georgia"/>
              </a:rPr>
              <a:t> (USD 15.46 </a:t>
            </a:r>
            <a:r>
              <a:rPr lang="es-CO" sz="1600" b="0" i="0" u="none" strike="noStrike" cap="none" dirty="0" err="1">
                <a:solidFill>
                  <a:schemeClr val="dk1"/>
                </a:solidFill>
                <a:latin typeface="Georgia"/>
                <a:ea typeface="Georgia"/>
                <a:cs typeface="Georgia"/>
                <a:sym typeface="Georgia"/>
              </a:rPr>
              <a:t>billion</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avoided</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under</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Scenario</a:t>
            </a:r>
            <a:r>
              <a:rPr lang="es-CO" sz="1600" b="0" i="0" u="none" strike="noStrike" cap="none" dirty="0">
                <a:solidFill>
                  <a:schemeClr val="dk1"/>
                </a:solidFill>
                <a:latin typeface="Georgia"/>
                <a:ea typeface="Georgia"/>
                <a:cs typeface="Georgia"/>
                <a:sym typeface="Georgia"/>
              </a:rPr>
              <a:t> 1) </a:t>
            </a:r>
            <a:r>
              <a:rPr lang="es-CO" sz="1600" b="0" i="0" u="none" strike="noStrike" cap="none" dirty="0" err="1">
                <a:solidFill>
                  <a:schemeClr val="dk1"/>
                </a:solidFill>
                <a:latin typeface="Georgia"/>
                <a:ea typeface="Georgia"/>
                <a:cs typeface="Georgia"/>
                <a:sym typeface="Georgia"/>
              </a:rPr>
              <a:t>underscores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NBI’s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impact</a:t>
            </a:r>
            <a:r>
              <a:rPr lang="es-CO" sz="1600" b="0" i="0" u="none" strike="noStrike" cap="none" dirty="0">
                <a:solidFill>
                  <a:schemeClr val="dk1"/>
                </a:solidFill>
                <a:latin typeface="Georgia"/>
                <a:ea typeface="Georgia"/>
                <a:cs typeface="Georgia"/>
                <a:sym typeface="Georgia"/>
              </a:rPr>
              <a:t> on </a:t>
            </a:r>
            <a:r>
              <a:rPr lang="es-CO" sz="1600" b="0" i="0" u="none" strike="noStrike" cap="none" dirty="0" err="1">
                <a:solidFill>
                  <a:schemeClr val="dk1"/>
                </a:solidFill>
                <a:latin typeface="Georgia"/>
                <a:ea typeface="Georgia"/>
                <a:cs typeface="Georgia"/>
                <a:sym typeface="Georgia"/>
              </a:rPr>
              <a:t>improving</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public</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health</a:t>
            </a:r>
            <a:r>
              <a:rPr lang="es-CO" sz="1600" b="0" i="0" u="none" strike="noStrike" cap="none" dirty="0">
                <a:solidFill>
                  <a:schemeClr val="dk1"/>
                </a:solidFill>
                <a:latin typeface="Georgia"/>
                <a:ea typeface="Georgia"/>
                <a:cs typeface="Georgia"/>
                <a:sym typeface="Georgia"/>
              </a:rPr>
              <a:t> and </a:t>
            </a:r>
            <a:r>
              <a:rPr lang="es-CO" sz="1600" b="0" i="0" u="none" strike="noStrike" cap="none" dirty="0" err="1">
                <a:solidFill>
                  <a:schemeClr val="dk1"/>
                </a:solidFill>
                <a:latin typeface="Georgia"/>
                <a:ea typeface="Georgia"/>
                <a:cs typeface="Georgia"/>
                <a:sym typeface="Georgia"/>
              </a:rPr>
              <a:t>reducing</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stunting</a:t>
            </a:r>
            <a:r>
              <a:rPr lang="es-CO" sz="1600" b="0" i="0" u="none" strike="noStrike" cap="none" dirty="0">
                <a:solidFill>
                  <a:schemeClr val="dk1"/>
                </a:solidFill>
                <a:latin typeface="Georgia"/>
                <a:ea typeface="Georgia"/>
                <a:cs typeface="Georgia"/>
                <a:sym typeface="Georgia"/>
              </a:rPr>
              <a:t> in </a:t>
            </a:r>
            <a:r>
              <a:rPr lang="es-CO" sz="1600" b="0" i="0" u="none" strike="noStrike" cap="none" dirty="0" err="1">
                <a:solidFill>
                  <a:schemeClr val="dk1"/>
                </a:solidFill>
                <a:latin typeface="Georgia"/>
                <a:ea typeface="Georgia"/>
                <a:cs typeface="Georgia"/>
                <a:sym typeface="Georgia"/>
              </a:rPr>
              <a:t>children</a:t>
            </a:r>
            <a:r>
              <a:rPr lang="es-CO" sz="1600" b="0" i="0" u="none" strike="noStrike" cap="none" dirty="0">
                <a:solidFill>
                  <a:schemeClr val="dk1"/>
                </a:solidFill>
                <a:latin typeface="Georgia"/>
                <a:ea typeface="Georgia"/>
                <a:cs typeface="Georgia"/>
                <a:sym typeface="Georgia"/>
              </a:rPr>
              <a:t>.</a:t>
            </a:r>
            <a:endParaRPr sz="1600" b="0" i="0" u="none" strike="noStrike" cap="none" dirty="0">
              <a:solidFill>
                <a:schemeClr val="dk1"/>
              </a:solidFill>
              <a:latin typeface="Georgia"/>
              <a:ea typeface="Georgia"/>
              <a:cs typeface="Georgia"/>
              <a:sym typeface="Georgia"/>
            </a:endParaRPr>
          </a:p>
        </p:txBody>
      </p:sp>
      <p:sp>
        <p:nvSpPr>
          <p:cNvPr id="779" name="Google Shape;779;g326b32489cc_0_0"/>
          <p:cNvSpPr txBox="1"/>
          <p:nvPr/>
        </p:nvSpPr>
        <p:spPr>
          <a:xfrm>
            <a:off x="1008225" y="3741225"/>
            <a:ext cx="32817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600" b="1" i="0" u="none" strike="noStrike" cap="none" dirty="0" err="1">
                <a:solidFill>
                  <a:schemeClr val="dk1"/>
                </a:solidFill>
                <a:latin typeface="Georgia"/>
                <a:ea typeface="Georgia"/>
                <a:cs typeface="Georgia"/>
                <a:sym typeface="Georgia"/>
              </a:rPr>
              <a:t>Nature</a:t>
            </a:r>
            <a:r>
              <a:rPr lang="es-CO" sz="1600" b="1" i="0" u="none" strike="noStrike" cap="none" dirty="0">
                <a:solidFill>
                  <a:schemeClr val="dk1"/>
                </a:solidFill>
                <a:latin typeface="Georgia"/>
                <a:ea typeface="Georgia"/>
                <a:cs typeface="Georgia"/>
                <a:sym typeface="Georgia"/>
              </a:rPr>
              <a:t>-Based </a:t>
            </a:r>
            <a:r>
              <a:rPr lang="es-CO" sz="1600" b="1" i="0" u="none" strike="noStrike" cap="none" dirty="0" err="1">
                <a:solidFill>
                  <a:schemeClr val="dk1"/>
                </a:solidFill>
                <a:latin typeface="Georgia"/>
                <a:ea typeface="Georgia"/>
                <a:cs typeface="Georgia"/>
                <a:sym typeface="Georgia"/>
              </a:rPr>
              <a:t>Infrastructure</a:t>
            </a:r>
            <a:r>
              <a:rPr lang="es-CO" sz="1600" b="1" i="0" u="none" strike="noStrike" cap="none" dirty="0">
                <a:solidFill>
                  <a:schemeClr val="dk1"/>
                </a:solidFill>
                <a:latin typeface="Georgia"/>
                <a:ea typeface="Georgia"/>
                <a:cs typeface="Georgia"/>
                <a:sym typeface="Georgia"/>
              </a:rPr>
              <a:t> (NBI) as a </a:t>
            </a:r>
            <a:r>
              <a:rPr lang="es-CO" sz="1600" b="1" i="0" u="none" strike="noStrike" cap="none" dirty="0" err="1">
                <a:solidFill>
                  <a:schemeClr val="dk1"/>
                </a:solidFill>
                <a:latin typeface="Georgia"/>
                <a:ea typeface="Georgia"/>
                <a:cs typeface="Georgia"/>
                <a:sym typeface="Georgia"/>
              </a:rPr>
              <a:t>Game</a:t>
            </a:r>
            <a:r>
              <a:rPr lang="es-CO" sz="1600" b="1" i="0" u="none" strike="noStrike" cap="none" dirty="0">
                <a:solidFill>
                  <a:schemeClr val="dk1"/>
                </a:solidFill>
                <a:latin typeface="Georgia"/>
                <a:ea typeface="Georgia"/>
                <a:cs typeface="Georgia"/>
                <a:sym typeface="Georgia"/>
              </a:rPr>
              <a:t> </a:t>
            </a:r>
            <a:r>
              <a:rPr lang="es-CO" sz="1600" b="1" i="0" u="none" strike="noStrike" cap="none" dirty="0" err="1">
                <a:solidFill>
                  <a:schemeClr val="dk1"/>
                </a:solidFill>
                <a:latin typeface="Georgia"/>
                <a:ea typeface="Georgia"/>
                <a:cs typeface="Georgia"/>
                <a:sym typeface="Georgia"/>
              </a:rPr>
              <a:t>Changer</a:t>
            </a:r>
            <a:r>
              <a:rPr lang="es-CO" sz="1600" b="1" i="0" u="none" strike="noStrike" cap="none" dirty="0">
                <a:solidFill>
                  <a:schemeClr val="dk1"/>
                </a:solidFill>
                <a:latin typeface="Georgia"/>
                <a:ea typeface="Georgia"/>
                <a:cs typeface="Georgia"/>
                <a:sym typeface="Georgia"/>
              </a:rPr>
              <a:t>:</a:t>
            </a:r>
            <a:endParaRPr sz="1600" b="1" i="0" u="none" strike="noStrike" cap="none" dirty="0">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Georgia"/>
                <a:ea typeface="Georgia"/>
                <a:cs typeface="Georgia"/>
                <a:sym typeface="Georgia"/>
              </a:rPr>
              <a:t>NBI </a:t>
            </a:r>
            <a:r>
              <a:rPr lang="es-CO" sz="1600" b="0" i="0" u="none" strike="noStrike" cap="none" dirty="0" err="1">
                <a:solidFill>
                  <a:schemeClr val="dk1"/>
                </a:solidFill>
                <a:latin typeface="Georgia"/>
                <a:ea typeface="Georgia"/>
                <a:cs typeface="Georgia"/>
                <a:sym typeface="Georgia"/>
              </a:rPr>
              <a:t>integrates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ecological</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restoration</a:t>
            </a:r>
            <a:r>
              <a:rPr lang="es-CO" sz="1600" b="0" i="0" u="none" strike="noStrike" cap="none" dirty="0">
                <a:solidFill>
                  <a:schemeClr val="dk1"/>
                </a:solidFill>
                <a:latin typeface="Georgia"/>
                <a:ea typeface="Georgia"/>
                <a:cs typeface="Georgia"/>
                <a:sym typeface="Georgia"/>
              </a:rPr>
              <a:t> and </a:t>
            </a:r>
            <a:r>
              <a:rPr lang="es-CO" sz="1600" b="0" i="0" u="none" strike="noStrike" cap="none" dirty="0" err="1">
                <a:solidFill>
                  <a:schemeClr val="dk1"/>
                </a:solidFill>
                <a:latin typeface="Georgia"/>
                <a:ea typeface="Georgia"/>
                <a:cs typeface="Georgia"/>
                <a:sym typeface="Georgia"/>
              </a:rPr>
              <a:t>sustainable</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agricultural</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practices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offering</a:t>
            </a:r>
            <a:r>
              <a:rPr lang="es-CO" sz="1600" b="0" i="0" u="none" strike="noStrike" cap="none" dirty="0">
                <a:solidFill>
                  <a:schemeClr val="dk1"/>
                </a:solidFill>
                <a:latin typeface="Georgia"/>
                <a:ea typeface="Georgia"/>
                <a:cs typeface="Georgia"/>
                <a:sym typeface="Georgia"/>
              </a:rPr>
              <a:t> a viable </a:t>
            </a:r>
            <a:r>
              <a:rPr lang="es-CO" sz="1600" b="0" i="0" u="none" strike="noStrike" cap="none" dirty="0" err="1">
                <a:solidFill>
                  <a:schemeClr val="dk1"/>
                </a:solidFill>
                <a:latin typeface="Georgia"/>
                <a:ea typeface="Georgia"/>
                <a:cs typeface="Georgia"/>
                <a:sym typeface="Georgia"/>
              </a:rPr>
              <a:t>path</a:t>
            </a:r>
            <a:r>
              <a:rPr lang="es-CO" sz="1600" b="0" i="0" u="none" strike="noStrike" cap="none" dirty="0">
                <a:solidFill>
                  <a:schemeClr val="dk1"/>
                </a:solidFill>
                <a:latin typeface="Georgia"/>
                <a:ea typeface="Georgia"/>
                <a:cs typeface="Georgia"/>
                <a:sym typeface="Georgia"/>
              </a:rPr>
              <a:t> to </a:t>
            </a:r>
            <a:r>
              <a:rPr lang="es-CO" sz="1600" b="0" i="0" u="none" strike="noStrike" cap="none" dirty="0" err="1">
                <a:solidFill>
                  <a:schemeClr val="dk1"/>
                </a:solidFill>
                <a:latin typeface="Georgia"/>
                <a:ea typeface="Georgia"/>
                <a:cs typeface="Georgia"/>
                <a:sym typeface="Georgia"/>
              </a:rPr>
              <a:t>address</a:t>
            </a:r>
            <a:r>
              <a:rPr lang="es-CO" sz="1600" b="0" i="0" u="none" strike="noStrike" cap="none" dirty="0">
                <a:solidFill>
                  <a:schemeClr val="dk1"/>
                </a:solidFill>
                <a:latin typeface="Georgia"/>
                <a:ea typeface="Georgia"/>
                <a:cs typeface="Georgia"/>
                <a:sym typeface="Georgia"/>
              </a:rPr>
              <a:t> climate </a:t>
            </a:r>
            <a:r>
              <a:rPr lang="es-CO" sz="1600" b="0" i="0" u="none" strike="noStrike" cap="none" dirty="0" err="1">
                <a:solidFill>
                  <a:schemeClr val="dk1"/>
                </a:solidFill>
                <a:latin typeface="Georgia"/>
                <a:ea typeface="Georgia"/>
                <a:cs typeface="Georgia"/>
                <a:sym typeface="Georgia"/>
              </a:rPr>
              <a:t>change</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while</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enhancing</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food</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security</a:t>
            </a:r>
            <a:r>
              <a:rPr lang="es-CO" sz="1600" b="0" i="0" u="none" strike="noStrike" cap="none" dirty="0">
                <a:solidFill>
                  <a:schemeClr val="dk1"/>
                </a:solidFill>
                <a:latin typeface="Georgia"/>
                <a:ea typeface="Georgia"/>
                <a:cs typeface="Georgia"/>
                <a:sym typeface="Georgia"/>
              </a:rPr>
              <a:t> and </a:t>
            </a:r>
            <a:r>
              <a:rPr lang="es-CO" sz="1600" b="0" i="0" u="none" strike="noStrike" cap="none" dirty="0" err="1">
                <a:solidFill>
                  <a:schemeClr val="dk1"/>
                </a:solidFill>
                <a:latin typeface="Georgia"/>
                <a:ea typeface="Georgia"/>
                <a:cs typeface="Georgia"/>
                <a:sym typeface="Georgia"/>
              </a:rPr>
              <a:t>public</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health</a:t>
            </a:r>
            <a:r>
              <a:rPr lang="es-CO" sz="1600" b="0" i="0" u="none" strike="noStrike" cap="none" dirty="0">
                <a:solidFill>
                  <a:schemeClr val="dk1"/>
                </a:solidFill>
                <a:latin typeface="Georgia"/>
                <a:ea typeface="Georgia"/>
                <a:cs typeface="Georgia"/>
                <a:sym typeface="Georgia"/>
              </a:rPr>
              <a:t>.</a:t>
            </a:r>
            <a:endParaRPr sz="1600" b="0" i="0" u="none" strike="noStrike" cap="none" dirty="0">
              <a:solidFill>
                <a:srgbClr val="000000"/>
              </a:solidFill>
              <a:latin typeface="Arial"/>
              <a:ea typeface="Arial"/>
              <a:cs typeface="Arial"/>
              <a:sym typeface="Arial"/>
            </a:endParaRPr>
          </a:p>
        </p:txBody>
      </p:sp>
      <p:sp>
        <p:nvSpPr>
          <p:cNvPr id="780" name="Google Shape;780;g326b32489cc_0_0"/>
          <p:cNvSpPr txBox="1"/>
          <p:nvPr/>
        </p:nvSpPr>
        <p:spPr>
          <a:xfrm>
            <a:off x="8485239" y="1561325"/>
            <a:ext cx="3111636"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600" b="1" i="0" u="none" strike="noStrike" cap="none" dirty="0" err="1">
                <a:solidFill>
                  <a:schemeClr val="dk1"/>
                </a:solidFill>
                <a:latin typeface="Georgia"/>
                <a:ea typeface="Georgia"/>
                <a:cs typeface="Georgia"/>
                <a:sym typeface="Georgia"/>
              </a:rPr>
              <a:t>Environmental</a:t>
            </a:r>
            <a:r>
              <a:rPr lang="es-CO" sz="1600" b="1" i="0" u="none" strike="noStrike" cap="none" dirty="0">
                <a:solidFill>
                  <a:schemeClr val="dk1"/>
                </a:solidFill>
                <a:latin typeface="Georgia"/>
                <a:ea typeface="Georgia"/>
                <a:cs typeface="Georgia"/>
                <a:sym typeface="Georgia"/>
              </a:rPr>
              <a:t> </a:t>
            </a:r>
            <a:r>
              <a:rPr lang="es-CO" sz="1600" b="1" i="0" u="none" strike="noStrike" cap="none" dirty="0" err="1">
                <a:solidFill>
                  <a:schemeClr val="dk1"/>
                </a:solidFill>
                <a:latin typeface="Georgia"/>
                <a:ea typeface="Georgia"/>
                <a:cs typeface="Georgia"/>
                <a:sym typeface="Georgia"/>
              </a:rPr>
              <a:t>Sustainability</a:t>
            </a:r>
            <a:r>
              <a:rPr lang="es-CO" sz="1600" b="1" i="0" u="none" strike="noStrike" cap="none" dirty="0">
                <a:solidFill>
                  <a:schemeClr val="dk1"/>
                </a:solidFill>
                <a:latin typeface="Georgia"/>
                <a:ea typeface="Georgia"/>
                <a:cs typeface="Georgia"/>
                <a:sym typeface="Georgia"/>
              </a:rPr>
              <a:t>: </a:t>
            </a:r>
            <a:br>
              <a:rPr lang="es-CO" sz="1600" b="1" i="0" u="none" strike="noStrike" cap="none" dirty="0">
                <a:solidFill>
                  <a:schemeClr val="dk1"/>
                </a:solidFill>
                <a:latin typeface="Georgia"/>
                <a:ea typeface="Georgia"/>
                <a:cs typeface="Georgia"/>
                <a:sym typeface="Georgia"/>
              </a:rPr>
            </a:br>
            <a:r>
              <a:rPr lang="es-CO" sz="1600" b="0" i="0" u="none" strike="noStrike" cap="none" dirty="0" err="1">
                <a:solidFill>
                  <a:schemeClr val="dk1"/>
                </a:solidFill>
                <a:latin typeface="Georgia"/>
                <a:ea typeface="Georgia"/>
                <a:cs typeface="Georgia"/>
                <a:sym typeface="Georgia"/>
              </a:rPr>
              <a:t>Carbon</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sequestration</a:t>
            </a:r>
            <a:r>
              <a:rPr lang="es-CO" sz="1600" b="0" i="0" u="none" strike="noStrike" cap="none" dirty="0">
                <a:solidFill>
                  <a:schemeClr val="dk1"/>
                </a:solidFill>
                <a:latin typeface="Georgia"/>
                <a:ea typeface="Georgia"/>
                <a:cs typeface="Georgia"/>
                <a:sym typeface="Georgia"/>
              </a:rPr>
              <a:t> (USD 3.03 </a:t>
            </a:r>
            <a:r>
              <a:rPr lang="es-CO" sz="1600" b="0" i="0" u="none" strike="noStrike" cap="none" dirty="0" err="1">
                <a:solidFill>
                  <a:schemeClr val="dk1"/>
                </a:solidFill>
                <a:latin typeface="Georgia"/>
                <a:ea typeface="Georgia"/>
                <a:cs typeface="Georgia"/>
                <a:sym typeface="Georgia"/>
              </a:rPr>
              <a:t>billion</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under</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Scenario</a:t>
            </a:r>
            <a:r>
              <a:rPr lang="es-CO" sz="1600" b="0" i="0" u="none" strike="noStrike" cap="none" dirty="0">
                <a:solidFill>
                  <a:schemeClr val="dk1"/>
                </a:solidFill>
                <a:latin typeface="Georgia"/>
                <a:ea typeface="Georgia"/>
                <a:cs typeface="Georgia"/>
                <a:sym typeface="Georgia"/>
              </a:rPr>
              <a:t> 1) and </a:t>
            </a:r>
            <a:r>
              <a:rPr lang="es-CO" sz="1600" b="0" i="0" u="none" strike="noStrike" cap="none" dirty="0" err="1">
                <a:solidFill>
                  <a:schemeClr val="dk1"/>
                </a:solidFill>
                <a:latin typeface="Georgia"/>
                <a:ea typeface="Georgia"/>
                <a:cs typeface="Georgia"/>
                <a:sym typeface="Georgia"/>
              </a:rPr>
              <a:t>reduced</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flood</a:t>
            </a:r>
            <a:r>
              <a:rPr lang="es-CO" sz="1600" b="0" i="0" u="none" strike="noStrike" cap="none" dirty="0">
                <a:solidFill>
                  <a:schemeClr val="dk1"/>
                </a:solidFill>
                <a:latin typeface="Georgia"/>
                <a:ea typeface="Georgia"/>
                <a:cs typeface="Georgia"/>
                <a:sym typeface="Georgia"/>
              </a:rPr>
              <a:t> and </a:t>
            </a:r>
            <a:r>
              <a:rPr lang="es-CO" sz="1600" b="0" i="0" u="none" strike="noStrike" cap="none" dirty="0" err="1">
                <a:solidFill>
                  <a:schemeClr val="dk1"/>
                </a:solidFill>
                <a:latin typeface="Georgia"/>
                <a:ea typeface="Georgia"/>
                <a:cs typeface="Georgia"/>
                <a:sym typeface="Georgia"/>
              </a:rPr>
              <a:t>drought</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damages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highlight</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long-term</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environmental</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resilience</a:t>
            </a:r>
            <a:r>
              <a:rPr lang="es-CO"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781" name="Google Shape;781;g326b32489cc_0_0"/>
          <p:cNvSpPr txBox="1"/>
          <p:nvPr/>
        </p:nvSpPr>
        <p:spPr>
          <a:xfrm>
            <a:off x="8485239" y="3741225"/>
            <a:ext cx="3111636"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600" b="1" i="0" u="none" strike="noStrike" cap="none" dirty="0" err="1">
                <a:solidFill>
                  <a:schemeClr val="dk1"/>
                </a:solidFill>
                <a:latin typeface="Georgia"/>
                <a:ea typeface="Georgia"/>
                <a:cs typeface="Georgia"/>
                <a:sym typeface="Georgia"/>
              </a:rPr>
              <a:t>Multi-faceted</a:t>
            </a:r>
            <a:r>
              <a:rPr lang="es-CO" sz="1600" b="1" i="0" u="none" strike="noStrike" cap="none" dirty="0">
                <a:solidFill>
                  <a:schemeClr val="dk1"/>
                </a:solidFill>
                <a:latin typeface="Georgia"/>
                <a:ea typeface="Georgia"/>
                <a:cs typeface="Georgia"/>
                <a:sym typeface="Georgia"/>
              </a:rPr>
              <a:t> </a:t>
            </a:r>
            <a:r>
              <a:rPr lang="es-CO" sz="1600" b="1" i="0" u="none" strike="noStrike" cap="none" dirty="0" err="1">
                <a:solidFill>
                  <a:schemeClr val="dk1"/>
                </a:solidFill>
                <a:latin typeface="Georgia"/>
                <a:ea typeface="Georgia"/>
                <a:cs typeface="Georgia"/>
                <a:sym typeface="Georgia"/>
              </a:rPr>
              <a:t>Benefits</a:t>
            </a:r>
            <a:r>
              <a:rPr lang="es-CO" sz="1600" b="1" i="0" u="none" strike="noStrike" cap="none" dirty="0">
                <a:solidFill>
                  <a:schemeClr val="dk1"/>
                </a:solidFill>
                <a:latin typeface="Georgia"/>
                <a:ea typeface="Georgia"/>
                <a:cs typeface="Georgia"/>
                <a:sym typeface="Georgia"/>
              </a:rPr>
              <a:t>:</a:t>
            </a:r>
            <a:endParaRPr sz="1600" b="1" i="0" u="none" strike="noStrike" cap="none" dirty="0">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Georgia"/>
                <a:ea typeface="Georgia"/>
                <a:cs typeface="Georgia"/>
                <a:sym typeface="Georgia"/>
              </a:rPr>
              <a:t>NBI scenarios </a:t>
            </a:r>
            <a:r>
              <a:rPr lang="es-CO" sz="1600" b="0" i="0" u="none" strike="noStrike" cap="none" dirty="0" err="1">
                <a:solidFill>
                  <a:schemeClr val="dk1"/>
                </a:solidFill>
                <a:latin typeface="Georgia"/>
                <a:ea typeface="Georgia"/>
                <a:cs typeface="Georgia"/>
                <a:sym typeface="Georgia"/>
              </a:rPr>
              <a:t>demonstrate</a:t>
            </a:r>
            <a:r>
              <a:rPr lang="es-CO" sz="1600" b="0" i="0" u="none" strike="noStrike" cap="none" dirty="0">
                <a:solidFill>
                  <a:schemeClr val="dk1"/>
                </a:solidFill>
                <a:latin typeface="Georgia"/>
                <a:ea typeface="Georgia"/>
                <a:cs typeface="Georgia"/>
                <a:sym typeface="Georgia"/>
              </a:rPr>
              <a:t> the </a:t>
            </a:r>
            <a:r>
              <a:rPr lang="es-CO" sz="1600" b="0" i="0" u="none" strike="noStrike" cap="none" dirty="0" err="1">
                <a:solidFill>
                  <a:schemeClr val="dk1"/>
                </a:solidFill>
                <a:latin typeface="Georgia"/>
                <a:ea typeface="Georgia"/>
                <a:cs typeface="Georgia"/>
                <a:sym typeface="Georgia"/>
              </a:rPr>
              <a:t>ability</a:t>
            </a:r>
            <a:r>
              <a:rPr lang="es-CO" sz="1600" b="0" i="0" u="none" strike="noStrike" cap="none" dirty="0">
                <a:solidFill>
                  <a:schemeClr val="dk1"/>
                </a:solidFill>
                <a:latin typeface="Georgia"/>
                <a:ea typeface="Georgia"/>
                <a:cs typeface="Georgia"/>
                <a:sym typeface="Georgia"/>
              </a:rPr>
              <a:t> to </a:t>
            </a:r>
            <a:r>
              <a:rPr lang="es-CO" sz="1600" b="0" i="0" u="none" strike="noStrike" cap="none" dirty="0" err="1">
                <a:solidFill>
                  <a:schemeClr val="dk1"/>
                </a:solidFill>
                <a:latin typeface="Georgia"/>
                <a:ea typeface="Georgia"/>
                <a:cs typeface="Georgia"/>
                <a:sym typeface="Georgia"/>
              </a:rPr>
              <a:t>mitigate</a:t>
            </a:r>
            <a:r>
              <a:rPr lang="es-CO" sz="1600" b="0" i="0" u="none" strike="noStrike" cap="none" dirty="0">
                <a:solidFill>
                  <a:schemeClr val="dk1"/>
                </a:solidFill>
                <a:latin typeface="Georgia"/>
                <a:ea typeface="Georgia"/>
                <a:cs typeface="Georgia"/>
                <a:sym typeface="Georgia"/>
              </a:rPr>
              <a:t> climate-</a:t>
            </a:r>
            <a:r>
              <a:rPr lang="es-CO" sz="1600" b="0" i="0" u="none" strike="noStrike" cap="none" dirty="0" err="1">
                <a:solidFill>
                  <a:schemeClr val="dk1"/>
                </a:solidFill>
                <a:latin typeface="Georgia"/>
                <a:ea typeface="Georgia"/>
                <a:cs typeface="Georgia"/>
                <a:sym typeface="Georgia"/>
              </a:rPr>
              <a:t>induced</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challenges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such</a:t>
            </a:r>
            <a:r>
              <a:rPr lang="es-CO" sz="1600" b="0" i="0" u="none" strike="noStrike" cap="none" dirty="0">
                <a:solidFill>
                  <a:schemeClr val="dk1"/>
                </a:solidFill>
                <a:latin typeface="Georgia"/>
                <a:ea typeface="Georgia"/>
                <a:cs typeface="Georgia"/>
                <a:sym typeface="Georgia"/>
              </a:rPr>
              <a:t> as </a:t>
            </a:r>
            <a:r>
              <a:rPr lang="es-CO" sz="1600" b="0" i="0" u="none" strike="noStrike" cap="none" dirty="0" err="1">
                <a:solidFill>
                  <a:schemeClr val="dk1"/>
                </a:solidFill>
                <a:latin typeface="Georgia"/>
                <a:ea typeface="Georgia"/>
                <a:cs typeface="Georgia"/>
                <a:sym typeface="Georgia"/>
              </a:rPr>
              <a:t>droughts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floods</a:t>
            </a:r>
            <a:r>
              <a:rPr lang="es-CO" sz="1600" b="0" i="0" u="none" strike="noStrike" cap="none" dirty="0">
                <a:solidFill>
                  <a:schemeClr val="dk1"/>
                </a:solidFill>
                <a:latin typeface="Georgia"/>
                <a:ea typeface="Georgia"/>
                <a:cs typeface="Georgia"/>
                <a:sym typeface="Georgia"/>
              </a:rPr>
              <a:t>, and </a:t>
            </a:r>
            <a:r>
              <a:rPr lang="es-CO" sz="1600" b="0" i="0" u="none" strike="noStrike" cap="none" dirty="0" err="1">
                <a:solidFill>
                  <a:schemeClr val="dk1"/>
                </a:solidFill>
                <a:latin typeface="Georgia"/>
                <a:ea typeface="Georgia"/>
                <a:cs typeface="Georgia"/>
                <a:sym typeface="Georgia"/>
              </a:rPr>
              <a:t>soil</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degradation</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directly</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impacting</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agricultural</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resilience</a:t>
            </a:r>
            <a:r>
              <a:rPr lang="es-CO" sz="1600" b="0" i="0" u="none" strike="noStrike" cap="none" dirty="0">
                <a:solidFill>
                  <a:schemeClr val="dk1"/>
                </a:solidFill>
                <a:latin typeface="Georgia"/>
                <a:ea typeface="Georgia"/>
                <a:cs typeface="Georgia"/>
                <a:sym typeface="Georgia"/>
              </a:rPr>
              <a:t> and </a:t>
            </a:r>
            <a:r>
              <a:rPr lang="es-CO" sz="1600" b="0" i="0" u="none" strike="noStrike" cap="none" dirty="0" err="1">
                <a:solidFill>
                  <a:schemeClr val="dk1"/>
                </a:solidFill>
                <a:latin typeface="Georgia"/>
                <a:ea typeface="Georgia"/>
                <a:cs typeface="Georgia"/>
                <a:sym typeface="Georgia"/>
              </a:rPr>
              <a:t>food</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systems</a:t>
            </a:r>
            <a:r>
              <a:rPr lang="es-CO" sz="1600" b="0" i="0" u="none" strike="noStrike" cap="none" dirty="0">
                <a:solidFill>
                  <a:schemeClr val="dk1"/>
                </a:solidFill>
                <a:latin typeface="Georgia"/>
                <a:ea typeface="Georgia"/>
                <a:cs typeface="Georgia"/>
                <a:sym typeface="Georgia"/>
              </a:rPr>
              <a:t>.</a:t>
            </a:r>
            <a:endParaRPr sz="1600" b="0" i="0" u="none" strike="noStrike" cap="none" dirty="0">
              <a:solidFill>
                <a:schemeClr val="dk1"/>
              </a:solidFill>
              <a:latin typeface="Georgia"/>
              <a:ea typeface="Georgia"/>
              <a:cs typeface="Georgia"/>
              <a:sym typeface="Georgia"/>
            </a:endParaRPr>
          </a:p>
        </p:txBody>
      </p:sp>
      <p:sp>
        <p:nvSpPr>
          <p:cNvPr id="782" name="Google Shape;782;g326b32489cc_0_0"/>
          <p:cNvSpPr txBox="1"/>
          <p:nvPr/>
        </p:nvSpPr>
        <p:spPr>
          <a:xfrm>
            <a:off x="4415077" y="3741225"/>
            <a:ext cx="3794857" cy="24006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CO" sz="1600" b="1" i="0" u="none" strike="noStrike" cap="none" dirty="0">
                <a:solidFill>
                  <a:schemeClr val="dk1"/>
                </a:solidFill>
                <a:latin typeface="Georgia"/>
                <a:ea typeface="Georgia"/>
                <a:cs typeface="Georgia"/>
                <a:sym typeface="Georgia"/>
              </a:rPr>
              <a:t>Comprehensive </a:t>
            </a:r>
            <a:r>
              <a:rPr lang="es-CO" sz="1600" b="1" i="0" u="none" strike="noStrike" cap="none" dirty="0" err="1">
                <a:solidFill>
                  <a:schemeClr val="dk1"/>
                </a:solidFill>
                <a:latin typeface="Georgia"/>
                <a:ea typeface="Georgia"/>
                <a:cs typeface="Georgia"/>
                <a:sym typeface="Georgia"/>
              </a:rPr>
              <a:t>Accountability</a:t>
            </a:r>
            <a:r>
              <a:rPr lang="es-CO" sz="1600" b="1" i="0" u="none" strike="noStrike" cap="none" dirty="0">
                <a:solidFill>
                  <a:schemeClr val="dk1"/>
                </a:solidFill>
                <a:latin typeface="Georgia"/>
                <a:ea typeface="Georgia"/>
                <a:cs typeface="Georgia"/>
                <a:sym typeface="Georgia"/>
              </a:rPr>
              <a:t> </a:t>
            </a:r>
            <a:r>
              <a:rPr lang="es-CO" sz="1600" b="1" i="0" u="none" strike="noStrike" cap="none" dirty="0" err="1">
                <a:solidFill>
                  <a:schemeClr val="dk1"/>
                </a:solidFill>
                <a:latin typeface="Georgia"/>
                <a:ea typeface="Georgia"/>
                <a:cs typeface="Georgia"/>
                <a:sym typeface="Georgia"/>
              </a:rPr>
              <a:t>for</a:t>
            </a:r>
            <a:r>
              <a:rPr lang="es-CO" sz="1600" b="1" i="0" u="none" strike="noStrike" cap="none" dirty="0">
                <a:solidFill>
                  <a:schemeClr val="dk1"/>
                </a:solidFill>
                <a:latin typeface="Georgia"/>
                <a:ea typeface="Georgia"/>
                <a:cs typeface="Georgia"/>
                <a:sym typeface="Georgia"/>
              </a:rPr>
              <a:t> </a:t>
            </a:r>
            <a:r>
              <a:rPr lang="es-CO" sz="1600" b="1" i="0" u="none" strike="noStrike" cap="none" dirty="0" err="1">
                <a:solidFill>
                  <a:schemeClr val="dk1"/>
                </a:solidFill>
                <a:latin typeface="Georgia"/>
                <a:ea typeface="Georgia"/>
                <a:cs typeface="Georgia"/>
                <a:sym typeface="Georgia"/>
              </a:rPr>
              <a:t>Externalities</a:t>
            </a:r>
            <a:r>
              <a:rPr lang="es-CO" sz="1600" b="1" i="0" u="none" strike="noStrike" cap="none" dirty="0">
                <a:solidFill>
                  <a:schemeClr val="dk1"/>
                </a:solidFill>
                <a:latin typeface="Georgia"/>
                <a:ea typeface="Georgia"/>
                <a:cs typeface="Georgia"/>
                <a:sym typeface="Georgia"/>
              </a:rPr>
              <a:t>: </a:t>
            </a:r>
            <a:br>
              <a:rPr lang="es-CO" sz="1600" b="1" i="0" u="none" strike="noStrike" cap="none" dirty="0">
                <a:solidFill>
                  <a:schemeClr val="dk1"/>
                </a:solidFill>
                <a:latin typeface="Georgia"/>
                <a:ea typeface="Georgia"/>
                <a:cs typeface="Georgia"/>
                <a:sym typeface="Georgia"/>
              </a:rPr>
            </a:br>
            <a:r>
              <a:rPr lang="es-CO" sz="1600" b="0" i="0" u="none" strike="noStrike" cap="none" dirty="0">
                <a:solidFill>
                  <a:schemeClr val="dk1"/>
                </a:solidFill>
                <a:latin typeface="Georgia"/>
                <a:ea typeface="Georgia"/>
                <a:cs typeface="Georgia"/>
                <a:sym typeface="Georgia"/>
              </a:rPr>
              <a:t>Scenarios that include a full </a:t>
            </a:r>
            <a:r>
              <a:rPr lang="es-CO" sz="1600" b="0" i="0" u="none" strike="noStrike" cap="none" dirty="0" err="1">
                <a:solidFill>
                  <a:schemeClr val="dk1"/>
                </a:solidFill>
                <a:latin typeface="Georgia"/>
                <a:ea typeface="Georgia"/>
                <a:cs typeface="Georgia"/>
                <a:sym typeface="Georgia"/>
              </a:rPr>
              <a:t>spectrum</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of</a:t>
            </a:r>
            <a:r>
              <a:rPr lang="es-CO" sz="1600" b="0" i="0" u="none" strike="noStrike" cap="none" dirty="0">
                <a:solidFill>
                  <a:schemeClr val="dk1"/>
                </a:solidFill>
                <a:latin typeface="Georgia"/>
                <a:ea typeface="Georgia"/>
                <a:cs typeface="Georgia"/>
                <a:sym typeface="Georgia"/>
              </a:rPr>
              <a:t> social and </a:t>
            </a:r>
            <a:r>
              <a:rPr lang="es-CO" sz="1600" b="0" i="0" u="none" strike="noStrike" cap="none" dirty="0" err="1">
                <a:solidFill>
                  <a:schemeClr val="dk1"/>
                </a:solidFill>
                <a:latin typeface="Georgia"/>
                <a:ea typeface="Georgia"/>
                <a:cs typeface="Georgia"/>
                <a:sym typeface="Georgia"/>
              </a:rPr>
              <a:t>environmental</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impacts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yield</a:t>
            </a:r>
            <a:r>
              <a:rPr lang="es-CO" sz="1600" b="0" i="0" u="none" strike="noStrike" cap="none" dirty="0">
                <a:solidFill>
                  <a:schemeClr val="dk1"/>
                </a:solidFill>
                <a:latin typeface="Georgia"/>
                <a:ea typeface="Georgia"/>
                <a:cs typeface="Georgia"/>
                <a:sym typeface="Georgia"/>
              </a:rPr>
              <a:t> the </a:t>
            </a:r>
            <a:r>
              <a:rPr lang="es-CO" sz="1600" b="0" i="0" u="none" strike="noStrike" cap="none" dirty="0" err="1">
                <a:solidFill>
                  <a:schemeClr val="dk1"/>
                </a:solidFill>
                <a:latin typeface="Georgia"/>
                <a:ea typeface="Georgia"/>
                <a:cs typeface="Georgia"/>
                <a:sym typeface="Georgia"/>
              </a:rPr>
              <a:t>highest</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economic</a:t>
            </a:r>
            <a:r>
              <a:rPr lang="es-CO" sz="1600" b="0" i="0" u="none" strike="noStrike" cap="none" dirty="0">
                <a:solidFill>
                  <a:schemeClr val="dk1"/>
                </a:solidFill>
                <a:latin typeface="Georgia"/>
                <a:ea typeface="Georgia"/>
                <a:cs typeface="Georgia"/>
                <a:sym typeface="Georgia"/>
              </a:rPr>
              <a:t> and societal </a:t>
            </a:r>
            <a:r>
              <a:rPr lang="es-CO" sz="1600" b="0" i="0" u="none" strike="noStrike" cap="none" dirty="0" err="1">
                <a:solidFill>
                  <a:schemeClr val="dk1"/>
                </a:solidFill>
                <a:latin typeface="Georgia"/>
                <a:ea typeface="Georgia"/>
                <a:cs typeface="Georgia"/>
                <a:sym typeface="Georgia"/>
              </a:rPr>
              <a:t>benefits</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emphasizing</a:t>
            </a:r>
            <a:r>
              <a:rPr lang="es-CO" sz="1600" b="0" i="0" u="none" strike="noStrike" cap="none" dirty="0">
                <a:solidFill>
                  <a:schemeClr val="dk1"/>
                </a:solidFill>
                <a:latin typeface="Georgia"/>
                <a:ea typeface="Georgia"/>
                <a:cs typeface="Georgia"/>
                <a:sym typeface="Georgia"/>
              </a:rPr>
              <a:t> the </a:t>
            </a:r>
            <a:r>
              <a:rPr lang="es-CO" sz="1600" b="0" i="0" u="none" strike="noStrike" cap="none" dirty="0" err="1">
                <a:solidFill>
                  <a:schemeClr val="dk1"/>
                </a:solidFill>
                <a:latin typeface="Georgia"/>
                <a:ea typeface="Georgia"/>
                <a:cs typeface="Georgia"/>
                <a:sym typeface="Georgia"/>
              </a:rPr>
              <a:t>necessity</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of</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addressing</a:t>
            </a:r>
            <a:r>
              <a:rPr lang="es-CO" sz="1600" b="0" i="0" u="none" strike="noStrike" cap="none" dirty="0">
                <a:solidFill>
                  <a:schemeClr val="dk1"/>
                </a:solidFill>
                <a:latin typeface="Georgia"/>
                <a:ea typeface="Georgia"/>
                <a:cs typeface="Georgia"/>
                <a:sym typeface="Georgia"/>
              </a:rPr>
              <a:t> both </a:t>
            </a:r>
            <a:r>
              <a:rPr lang="es-CO" sz="1600" b="0" i="0" u="none" strike="noStrike" cap="none" dirty="0" err="1">
                <a:solidFill>
                  <a:schemeClr val="dk1"/>
                </a:solidFill>
                <a:latin typeface="Georgia"/>
                <a:ea typeface="Georgia"/>
                <a:cs typeface="Georgia"/>
                <a:sym typeface="Georgia"/>
              </a:rPr>
              <a:t>direct</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e.g</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food</a:t>
            </a:r>
            <a:r>
              <a:rPr lang="es-CO" sz="1600" b="0" i="0" u="none" strike="noStrike" cap="none" dirty="0">
                <a:solidFill>
                  <a:schemeClr val="dk1"/>
                </a:solidFill>
                <a:latin typeface="Georgia"/>
                <a:ea typeface="Georgia"/>
                <a:cs typeface="Georgia"/>
                <a:sym typeface="Georgia"/>
              </a:rPr>
              <a:t> production) and </a:t>
            </a:r>
            <a:r>
              <a:rPr lang="es-CO" sz="1600" b="0" i="0" u="none" strike="noStrike" cap="none" dirty="0" err="1">
                <a:solidFill>
                  <a:schemeClr val="dk1"/>
                </a:solidFill>
                <a:latin typeface="Georgia"/>
                <a:ea typeface="Georgia"/>
                <a:cs typeface="Georgia"/>
                <a:sym typeface="Georgia"/>
              </a:rPr>
              <a:t>indirect</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e.g</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malnutrition</a:t>
            </a:r>
            <a:r>
              <a:rPr lang="es-CO" sz="1600" b="0" i="0" u="none" strike="noStrike" cap="none" dirty="0">
                <a:solidFill>
                  <a:schemeClr val="dk1"/>
                </a:solidFill>
                <a:latin typeface="Georgia"/>
                <a:ea typeface="Georgia"/>
                <a:cs typeface="Georgia"/>
                <a:sym typeface="Georgia"/>
              </a:rPr>
              <a:t>) </a:t>
            </a:r>
            <a:r>
              <a:rPr lang="es-CO" sz="1600" b="0" i="0" u="none" strike="noStrike" cap="none" dirty="0" err="1">
                <a:solidFill>
                  <a:schemeClr val="dk1"/>
                </a:solidFill>
                <a:latin typeface="Georgia"/>
                <a:ea typeface="Georgia"/>
                <a:cs typeface="Georgia"/>
                <a:sym typeface="Georgia"/>
              </a:rPr>
              <a:t>externalities</a:t>
            </a:r>
            <a:r>
              <a:rPr lang="es-CO" sz="1600" b="0" i="0" u="none" strike="noStrike" cap="none" dirty="0">
                <a:solidFill>
                  <a:schemeClr val="dk1"/>
                </a:solidFill>
                <a:latin typeface="Georgia"/>
                <a:ea typeface="Georgia"/>
                <a:cs typeface="Georgia"/>
                <a:sym typeface="Georgia"/>
              </a:rPr>
              <a:t>. </a:t>
            </a:r>
            <a:endParaRPr sz="1600" dirty="0">
              <a:solidFill>
                <a:srgbClr val="FF0000"/>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0"/>
      <p:bldP spid="78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20"/>
          <p:cNvSpPr txBox="1">
            <a:spLocks noGrp="1"/>
          </p:cNvSpPr>
          <p:nvPr>
            <p:ph type="title"/>
          </p:nvPr>
        </p:nvSpPr>
        <p:spPr>
          <a:xfrm>
            <a:off x="796750" y="986700"/>
            <a:ext cx="6330600" cy="1070700"/>
          </a:xfrm>
          <a:prstGeom prst="rect">
            <a:avLst/>
          </a:prstGeom>
          <a:noFill/>
          <a:ln>
            <a:noFill/>
          </a:ln>
        </p:spPr>
        <p:txBody>
          <a:bodyPr spcFirstLastPara="1" wrap="square" lIns="0" tIns="45700" rIns="91425" bIns="45700" anchor="b" anchorCtr="0">
            <a:normAutofit fontScale="90000"/>
          </a:bodyPr>
          <a:lstStyle/>
          <a:p>
            <a:pPr marL="0" lvl="0" indent="0" algn="l" rtl="0">
              <a:lnSpc>
                <a:spcPct val="90000"/>
              </a:lnSpc>
              <a:spcBef>
                <a:spcPts val="0"/>
              </a:spcBef>
              <a:spcAft>
                <a:spcPts val="0"/>
              </a:spcAft>
              <a:buClr>
                <a:srgbClr val="083266"/>
              </a:buClr>
              <a:buSzPct val="100000"/>
              <a:buFont typeface="Avenir"/>
              <a:buNone/>
            </a:pPr>
            <a:r>
              <a:rPr lang="es-CO" dirty="0" err="1"/>
              <a:t>Sustainable</a:t>
            </a:r>
            <a:r>
              <a:rPr lang="es-CO" dirty="0"/>
              <a:t> </a:t>
            </a:r>
            <a:r>
              <a:rPr lang="es-CO" dirty="0" err="1"/>
              <a:t>Asset</a:t>
            </a:r>
            <a:r>
              <a:rPr lang="es-CO" dirty="0"/>
              <a:t> </a:t>
            </a:r>
            <a:r>
              <a:rPr lang="es-CO" dirty="0" err="1"/>
              <a:t>Valuation</a:t>
            </a:r>
            <a:r>
              <a:rPr lang="es-CO" dirty="0"/>
              <a:t> </a:t>
            </a:r>
            <a:r>
              <a:rPr lang="es-CO" dirty="0" err="1"/>
              <a:t>of</a:t>
            </a:r>
            <a:r>
              <a:rPr lang="es-CO" dirty="0"/>
              <a:t> Climate-Smart Agriculture in </a:t>
            </a:r>
            <a:r>
              <a:rPr lang="es-CO" dirty="0" err="1"/>
              <a:t>Ethiopia</a:t>
            </a:r>
            <a:endParaRPr dirty="0"/>
          </a:p>
        </p:txBody>
      </p:sp>
      <p:sp>
        <p:nvSpPr>
          <p:cNvPr id="789" name="Google Shape;789;p20"/>
          <p:cNvSpPr txBox="1"/>
          <p:nvPr/>
        </p:nvSpPr>
        <p:spPr>
          <a:xfrm>
            <a:off x="744950" y="2513650"/>
            <a:ext cx="580825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O" sz="1800" dirty="0" err="1">
                <a:solidFill>
                  <a:schemeClr val="dk1"/>
                </a:solidFill>
                <a:highlight>
                  <a:srgbClr val="F5F5F5"/>
                </a:highlight>
                <a:latin typeface="Georgia"/>
                <a:ea typeface="Georgia"/>
                <a:cs typeface="Georgia"/>
                <a:sym typeface="Georgia"/>
              </a:rPr>
              <a:t>Technical</a:t>
            </a:r>
            <a:r>
              <a:rPr lang="es-CO" sz="1800" dirty="0">
                <a:solidFill>
                  <a:schemeClr val="dk1"/>
                </a:solidFill>
                <a:highlight>
                  <a:srgbClr val="F5F5F5"/>
                </a:highlight>
                <a:latin typeface="Georgia"/>
                <a:ea typeface="Georgia"/>
                <a:cs typeface="Georgia"/>
                <a:sym typeface="Georgia"/>
              </a:rPr>
              <a:t> report:</a:t>
            </a:r>
            <a:r>
              <a:rPr lang="es-CO" sz="1800" dirty="0">
                <a:solidFill>
                  <a:schemeClr val="dk1"/>
                </a:solidFill>
                <a:highlight>
                  <a:srgbClr val="F5F5F5"/>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 </a:t>
            </a:r>
            <a:endParaRPr sz="1800" dirty="0">
              <a:solidFill>
                <a:schemeClr val="dk1"/>
              </a:solidFill>
              <a:highlight>
                <a:srgbClr val="F5F5F5"/>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r>
              <a:rPr lang="es-CO" sz="1800" u="sng" dirty="0">
                <a:solidFill>
                  <a:schemeClr val="hlink"/>
                </a:solidFill>
                <a:highlight>
                  <a:srgbClr val="F5F5F5"/>
                </a:highlight>
                <a:latin typeface="Georgia"/>
                <a:ea typeface="Georgia"/>
                <a:cs typeface="Georgia"/>
                <a:sym typeface="Georgia"/>
                <a:hlinkClick r:id="rId4"/>
              </a:rPr>
              <a:t>https://nbi.iisd.org/report/climate-smart-agriculture-ethiopia/</a:t>
            </a:r>
            <a:r>
              <a:rPr lang="es-CO" sz="1800" dirty="0">
                <a:solidFill>
                  <a:schemeClr val="dk1"/>
                </a:solidFill>
                <a:highlight>
                  <a:srgbClr val="F5F5F5"/>
                </a:highlight>
                <a:latin typeface="Georgia"/>
                <a:ea typeface="Georgia"/>
                <a:cs typeface="Georgia"/>
                <a:sym typeface="Georgia"/>
              </a:rPr>
              <a:t> </a:t>
            </a:r>
            <a:endParaRPr sz="1800" dirty="0">
              <a:solidFill>
                <a:schemeClr val="dk1"/>
              </a:solidFill>
              <a:highlight>
                <a:srgbClr val="F5F5F5"/>
              </a:highlight>
              <a:latin typeface="Georgia"/>
              <a:ea typeface="Georgia"/>
              <a:cs typeface="Georgia"/>
              <a:sym typeface="Georgia"/>
            </a:endParaRPr>
          </a:p>
        </p:txBody>
      </p:sp>
      <p:pic>
        <p:nvPicPr>
          <p:cNvPr id="790" name="Google Shape;790;p20"/>
          <p:cNvPicPr preferRelativeResize="0"/>
          <p:nvPr/>
        </p:nvPicPr>
        <p:blipFill>
          <a:blip r:embed="rId5">
            <a:alphaModFix/>
          </a:blip>
          <a:stretch>
            <a:fillRect/>
          </a:stretch>
        </p:blipFill>
        <p:spPr>
          <a:xfrm>
            <a:off x="7347900" y="1236758"/>
            <a:ext cx="3607967" cy="4875549"/>
          </a:xfrm>
          <a:prstGeom prst="rect">
            <a:avLst/>
          </a:prstGeom>
          <a:noFill/>
          <a:ln>
            <a:noFill/>
          </a:ln>
          <a:effectLst>
            <a:outerShdw blurRad="292100" dist="139700" dir="2700000" algn="tl" rotWithShape="0">
              <a:srgbClr val="333333">
                <a:alpha val="64709"/>
              </a:srgbClr>
            </a:outerShdw>
          </a:effectLst>
        </p:spPr>
      </p:pic>
      <p:pic>
        <p:nvPicPr>
          <p:cNvPr id="3" name="Picture 2" descr="A qr code on a white background&#10;&#10;Description automatically generated">
            <a:extLst>
              <a:ext uri="{FF2B5EF4-FFF2-40B4-BE49-F238E27FC236}">
                <a16:creationId xmlns:a16="http://schemas.microsoft.com/office/drawing/2014/main" id="{6A24F802-F1D0-F87A-F2AB-741A3214821E}"/>
              </a:ext>
            </a:extLst>
          </p:cNvPr>
          <p:cNvPicPr>
            <a:picLocks noChangeAspect="1"/>
          </p:cNvPicPr>
          <p:nvPr/>
        </p:nvPicPr>
        <p:blipFill>
          <a:blip r:embed="rId6"/>
          <a:stretch>
            <a:fillRect/>
          </a:stretch>
        </p:blipFill>
        <p:spPr>
          <a:xfrm>
            <a:off x="2518700" y="3582824"/>
            <a:ext cx="2529483" cy="252948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FDDF-816F-C2AF-83D8-A7C77FAF8036}"/>
              </a:ext>
            </a:extLst>
          </p:cNvPr>
          <p:cNvSpPr>
            <a:spLocks noGrp="1"/>
          </p:cNvSpPr>
          <p:nvPr>
            <p:ph type="title"/>
          </p:nvPr>
        </p:nvSpPr>
        <p:spPr>
          <a:xfrm>
            <a:off x="838199" y="823613"/>
            <a:ext cx="10964333" cy="734254"/>
          </a:xfrm>
        </p:spPr>
        <p:txBody>
          <a:bodyPr/>
          <a:lstStyle/>
          <a:p>
            <a:r>
              <a:rPr lang="en-US" dirty="0"/>
              <a:t>How the assessment findings will be used by the project/ MOA</a:t>
            </a:r>
          </a:p>
        </p:txBody>
      </p:sp>
      <p:sp>
        <p:nvSpPr>
          <p:cNvPr id="4" name="Text Placeholder 3">
            <a:extLst>
              <a:ext uri="{FF2B5EF4-FFF2-40B4-BE49-F238E27FC236}">
                <a16:creationId xmlns:a16="http://schemas.microsoft.com/office/drawing/2014/main" id="{4C7D9307-9738-BF54-24A1-62E6783567CB}"/>
              </a:ext>
            </a:extLst>
          </p:cNvPr>
          <p:cNvSpPr>
            <a:spLocks noGrp="1"/>
          </p:cNvSpPr>
          <p:nvPr>
            <p:ph type="body" idx="2"/>
          </p:nvPr>
        </p:nvSpPr>
        <p:spPr>
          <a:xfrm>
            <a:off x="838200" y="1887793"/>
            <a:ext cx="10515600" cy="4386823"/>
          </a:xfrm>
        </p:spPr>
        <p:txBody>
          <a:bodyPr>
            <a:normAutofit/>
          </a:bodyPr>
          <a:lstStyle/>
          <a:p>
            <a:r>
              <a:rPr lang="en-US" dirty="0"/>
              <a:t>Informing Policy and Planning</a:t>
            </a:r>
          </a:p>
          <a:p>
            <a:pPr lvl="1"/>
            <a:r>
              <a:rPr lang="en-US" dirty="0"/>
              <a:t>Prioritize NBI investments</a:t>
            </a:r>
          </a:p>
          <a:p>
            <a:pPr lvl="1"/>
            <a:r>
              <a:rPr lang="en-US" dirty="0"/>
              <a:t>Integrate NBIs into sectoral policies</a:t>
            </a:r>
          </a:p>
          <a:p>
            <a:pPr lvl="1"/>
            <a:r>
              <a:rPr lang="en-US" dirty="0"/>
              <a:t>Develop NBI guidelines and standards</a:t>
            </a:r>
          </a:p>
          <a:p>
            <a:r>
              <a:rPr lang="en-US" dirty="0"/>
              <a:t>Securing Funding and Investment</a:t>
            </a:r>
          </a:p>
          <a:p>
            <a:pPr lvl="1"/>
            <a:r>
              <a:rPr lang="en-US" dirty="0"/>
              <a:t>Attract public and private investment for NBI</a:t>
            </a:r>
          </a:p>
          <a:p>
            <a:pPr lvl="1"/>
            <a:r>
              <a:rPr lang="en-US" dirty="0"/>
              <a:t>Advocate policy makers/government for funding NBI</a:t>
            </a:r>
          </a:p>
          <a:p>
            <a:r>
              <a:rPr lang="en-US" dirty="0"/>
              <a:t>Implementing and Scaling Up NBIs</a:t>
            </a:r>
          </a:p>
          <a:p>
            <a:pPr lvl="1"/>
            <a:r>
              <a:rPr lang="en-US" dirty="0"/>
              <a:t>Scale up successful NBIs</a:t>
            </a:r>
          </a:p>
          <a:p>
            <a:endParaRPr lang="en-US" dirty="0"/>
          </a:p>
        </p:txBody>
      </p:sp>
    </p:spTree>
    <p:extLst>
      <p:ext uri="{BB962C8B-B14F-4D97-AF65-F5344CB8AC3E}">
        <p14:creationId xmlns:p14="http://schemas.microsoft.com/office/powerpoint/2010/main" val="2603644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22"/>
          <p:cNvSpPr/>
          <p:nvPr/>
        </p:nvSpPr>
        <p:spPr>
          <a:xfrm>
            <a:off x="0" y="0"/>
            <a:ext cx="12192000" cy="5267134"/>
          </a:xfrm>
          <a:prstGeom prst="rect">
            <a:avLst/>
          </a:prstGeom>
          <a:solidFill>
            <a:srgbClr val="083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02" name="Google Shape;802;p22"/>
          <p:cNvSpPr txBox="1"/>
          <p:nvPr/>
        </p:nvSpPr>
        <p:spPr>
          <a:xfrm>
            <a:off x="2203189" y="1590866"/>
            <a:ext cx="8098107" cy="28520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5000"/>
              <a:buFont typeface="Avenir"/>
              <a:buNone/>
            </a:pPr>
            <a:r>
              <a:rPr lang="es-CO" sz="5000" b="1" i="0" u="none" strike="noStrike" cap="none">
                <a:solidFill>
                  <a:srgbClr val="FFFFFF"/>
                </a:solidFill>
                <a:latin typeface="Avenir"/>
                <a:ea typeface="Avenir"/>
                <a:cs typeface="Avenir"/>
                <a:sym typeface="Avenir"/>
              </a:rPr>
              <a:t>Thank you!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93266"/>
              </a:buClr>
              <a:buSzPts val="2400"/>
              <a:buFont typeface="Arial"/>
              <a:buNone/>
            </a:pPr>
            <a:endParaRPr sz="2400" b="1" i="0" u="none" strike="noStrike" cap="none">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FFFFFF"/>
              </a:buClr>
              <a:buSzPts val="2400"/>
              <a:buFont typeface="Avenir"/>
              <a:buNone/>
            </a:pPr>
            <a:r>
              <a:rPr lang="es-CO" sz="2400" b="1" i="0" u="none" strike="noStrike" cap="none">
                <a:solidFill>
                  <a:srgbClr val="FFFFFF"/>
                </a:solidFill>
                <a:latin typeface="Avenir"/>
                <a:ea typeface="Avenir"/>
                <a:cs typeface="Avenir"/>
                <a:sym typeface="Avenir"/>
              </a:rPr>
              <a:t>For more information, please contact: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FFFFFF"/>
              </a:buClr>
              <a:buSzPts val="2000"/>
              <a:buFont typeface="Avenir"/>
              <a:buNone/>
            </a:pPr>
            <a:r>
              <a:rPr lang="es-CO" sz="2000" b="0" i="0" u="none" strike="noStrike" cap="none">
                <a:solidFill>
                  <a:srgbClr val="FFFFFF"/>
                </a:solidFill>
                <a:latin typeface="Avenir"/>
                <a:ea typeface="Avenir"/>
                <a:cs typeface="Avenir"/>
                <a:sym typeface="Avenir"/>
              </a:rPr>
              <a:t>Liesbeth Casier – </a:t>
            </a:r>
            <a:r>
              <a:rPr lang="es-CO" sz="2000" b="0" i="0" u="sng" strike="noStrike" cap="none">
                <a:solidFill>
                  <a:srgbClr val="FFFFFF"/>
                </a:solidFill>
                <a:latin typeface="Avenir"/>
                <a:ea typeface="Avenir"/>
                <a:cs typeface="Avenir"/>
                <a:sym typeface="Avenir"/>
                <a:hlinkClick r:id="rId3">
                  <a:extLst>
                    <a:ext uri="{A12FA001-AC4F-418D-AE19-62706E023703}">
                      <ahyp:hlinkClr xmlns:ahyp="http://schemas.microsoft.com/office/drawing/2018/hyperlinkcolor" val="tx"/>
                    </a:ext>
                  </a:extLst>
                </a:hlinkClick>
              </a:rPr>
              <a:t>lcasier@iisd.org</a:t>
            </a:r>
            <a:endParaRPr sz="2000" b="0" i="0" u="none" strike="noStrike" cap="none">
              <a:solidFill>
                <a:srgbClr val="FFFFFF"/>
              </a:solidFill>
              <a:latin typeface="Avenir"/>
              <a:ea typeface="Avenir"/>
              <a:cs typeface="Avenir"/>
              <a:sym typeface="Avenir"/>
            </a:endParaRPr>
          </a:p>
          <a:p>
            <a:pPr marL="0" marR="0" lvl="0" indent="0" algn="ctr" rtl="0">
              <a:lnSpc>
                <a:spcPct val="100000"/>
              </a:lnSpc>
              <a:spcBef>
                <a:spcPts val="1200"/>
              </a:spcBef>
              <a:spcAft>
                <a:spcPts val="0"/>
              </a:spcAft>
              <a:buClr>
                <a:srgbClr val="FFFFFF"/>
              </a:buClr>
              <a:buSzPts val="2000"/>
              <a:buFont typeface="Avenir"/>
              <a:buNone/>
            </a:pPr>
            <a:r>
              <a:rPr lang="es-CO" sz="2000" b="0" i="0" u="none" strike="noStrike" cap="none">
                <a:solidFill>
                  <a:srgbClr val="FFFFFF"/>
                </a:solidFill>
                <a:latin typeface="Avenir"/>
                <a:ea typeface="Avenir"/>
                <a:cs typeface="Avenir"/>
                <a:sym typeface="Avenir"/>
              </a:rPr>
              <a:t>Tamene Taye – </a:t>
            </a:r>
            <a:r>
              <a:rPr lang="es-CO" sz="2000" b="0" i="0" u="sng" strike="noStrike" cap="none">
                <a:solidFill>
                  <a:srgbClr val="FFFFFF"/>
                </a:solidFill>
                <a:latin typeface="Avenir"/>
                <a:ea typeface="Avenir"/>
                <a:cs typeface="Avenir"/>
                <a:sym typeface="Avenir"/>
                <a:hlinkClick r:id="rId4">
                  <a:extLst>
                    <a:ext uri="{A12FA001-AC4F-418D-AE19-62706E023703}">
                      <ahyp:hlinkClr xmlns:ahyp="http://schemas.microsoft.com/office/drawing/2018/hyperlinkcolor" val="tx"/>
                    </a:ext>
                  </a:extLst>
                </a:hlinkClick>
              </a:rPr>
              <a:t>tamene.taye@savethechildren.org</a:t>
            </a:r>
            <a:r>
              <a:rPr lang="es-CO" sz="2000" b="0" i="0" u="none" strike="noStrike" cap="none">
                <a:solidFill>
                  <a:srgbClr val="FFFFFF"/>
                </a:solidFill>
                <a:latin typeface="Avenir"/>
                <a:ea typeface="Avenir"/>
                <a:cs typeface="Avenir"/>
                <a:sym typeface="Avenir"/>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FFFFFF"/>
              </a:buClr>
              <a:buSzPts val="2000"/>
              <a:buFont typeface="Avenir"/>
              <a:buNone/>
            </a:pPr>
            <a:r>
              <a:rPr lang="es-CO" sz="2000" b="0" i="0" u="none" strike="noStrike" cap="none">
                <a:solidFill>
                  <a:srgbClr val="FFFFFF"/>
                </a:solidFill>
                <a:latin typeface="Avenir"/>
                <a:ea typeface="Avenir"/>
                <a:cs typeface="Avenir"/>
                <a:sym typeface="Avenir"/>
              </a:rPr>
              <a:t>Nathalia Niño Giraldo – </a:t>
            </a:r>
            <a:r>
              <a:rPr lang="es-CO" sz="2000" b="0" i="0" u="sng" strike="noStrike" cap="none">
                <a:solidFill>
                  <a:srgbClr val="FFFFFF"/>
                </a:solidFill>
                <a:latin typeface="Avenir"/>
                <a:ea typeface="Avenir"/>
                <a:cs typeface="Avenir"/>
                <a:sym typeface="Avenir"/>
                <a:hlinkClick r:id="rId5">
                  <a:extLst>
                    <a:ext uri="{A12FA001-AC4F-418D-AE19-62706E023703}">
                      <ahyp:hlinkClr xmlns:ahyp="http://schemas.microsoft.com/office/drawing/2018/hyperlinkcolor" val="tx"/>
                    </a:ext>
                  </a:extLst>
                </a:hlinkClick>
              </a:rPr>
              <a:t>nathalia.nino@ke-srl.com</a:t>
            </a:r>
            <a:r>
              <a:rPr lang="es-CO" sz="2000" b="0" i="0" u="none" strike="noStrike" cap="none">
                <a:solidFill>
                  <a:srgbClr val="FFFFFF"/>
                </a:solidFill>
                <a:latin typeface="Avenir"/>
                <a:ea typeface="Avenir"/>
                <a:cs typeface="Avenir"/>
                <a:sym typeface="Avenir"/>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FFFFFF"/>
              </a:buClr>
              <a:buSzPts val="2000"/>
              <a:buFont typeface="Avenir"/>
              <a:buNone/>
            </a:pPr>
            <a:r>
              <a:rPr lang="es-CO" sz="2000" b="0" i="0" u="sng" strike="noStrike" cap="none">
                <a:solidFill>
                  <a:srgbClr val="FFFFFF"/>
                </a:solidFill>
                <a:latin typeface="Avenir"/>
                <a:ea typeface="Avenir"/>
                <a:cs typeface="Avenir"/>
                <a:sym typeface="Avenir"/>
                <a:hlinkClick r:id="rId6">
                  <a:extLst>
                    <a:ext uri="{A12FA001-AC4F-418D-AE19-62706E023703}">
                      <ahyp:hlinkClr xmlns:ahyp="http://schemas.microsoft.com/office/drawing/2018/hyperlinkcolor" val="tx"/>
                    </a:ext>
                  </a:extLst>
                </a:hlinkClick>
              </a:rPr>
              <a:t>https://nbi.iisd.org</a:t>
            </a:r>
            <a:endParaRPr sz="2000" b="0" i="0" u="none" strike="noStrike" cap="none">
              <a:solidFill>
                <a:srgbClr val="FFFFFF"/>
              </a:solidFill>
              <a:latin typeface="Avenir"/>
              <a:ea typeface="Avenir"/>
              <a:cs typeface="Avenir"/>
              <a:sym typeface="Avenir"/>
            </a:endParaRPr>
          </a:p>
          <a:p>
            <a:pPr marL="0" marR="0" lvl="0" indent="0" algn="ctr" rtl="0">
              <a:lnSpc>
                <a:spcPct val="100000"/>
              </a:lnSpc>
              <a:spcBef>
                <a:spcPts val="1200"/>
              </a:spcBef>
              <a:spcAft>
                <a:spcPts val="0"/>
              </a:spcAft>
              <a:buClr>
                <a:srgbClr val="093266"/>
              </a:buClr>
              <a:buSzPts val="2000"/>
              <a:buFont typeface="Arial"/>
              <a:buNone/>
            </a:pPr>
            <a:endParaRPr sz="2000" b="0" i="0" u="none" strike="noStrike" cap="none">
              <a:solidFill>
                <a:srgbClr val="FFFFFF"/>
              </a:solidFill>
              <a:latin typeface="Avenir"/>
              <a:ea typeface="Avenir"/>
              <a:cs typeface="Avenir"/>
              <a:sym typeface="Avenir"/>
            </a:endParaRPr>
          </a:p>
          <a:p>
            <a:pPr marL="0" marR="0" lvl="0" indent="0" algn="l" rtl="0">
              <a:lnSpc>
                <a:spcPct val="100000"/>
              </a:lnSpc>
              <a:spcBef>
                <a:spcPts val="1200"/>
              </a:spcBef>
              <a:spcAft>
                <a:spcPts val="0"/>
              </a:spcAft>
              <a:buClr>
                <a:srgbClr val="093266"/>
              </a:buClr>
              <a:buSzPts val="2000"/>
              <a:buFont typeface="Arial"/>
              <a:buNone/>
            </a:pPr>
            <a:endParaRPr sz="2000" b="0" i="0" u="none" strike="noStrike" cap="none">
              <a:solidFill>
                <a:srgbClr val="FFFFFF"/>
              </a:solidFill>
              <a:latin typeface="Avenir"/>
              <a:ea typeface="Avenir"/>
              <a:cs typeface="Avenir"/>
              <a:sym typeface="Avenir"/>
            </a:endParaRPr>
          </a:p>
          <a:p>
            <a:pPr marL="0" marR="0" lvl="0" indent="0" algn="l" rtl="0">
              <a:lnSpc>
                <a:spcPct val="100000"/>
              </a:lnSpc>
              <a:spcBef>
                <a:spcPts val="1200"/>
              </a:spcBef>
              <a:spcAft>
                <a:spcPts val="0"/>
              </a:spcAft>
              <a:buClr>
                <a:srgbClr val="093266"/>
              </a:buClr>
              <a:buSzPts val="2000"/>
              <a:buFont typeface="Arial"/>
              <a:buNone/>
            </a:pPr>
            <a:endParaRPr sz="2000" b="0" i="0" u="none" strike="noStrike" cap="none">
              <a:solidFill>
                <a:srgbClr val="FFFFFF"/>
              </a:solidFill>
              <a:latin typeface="Avenir"/>
              <a:ea typeface="Avenir"/>
              <a:cs typeface="Avenir"/>
              <a:sym typeface="Avenir"/>
            </a:endParaRPr>
          </a:p>
          <a:p>
            <a:pPr marL="0" marR="0" lvl="0" indent="0" algn="ctr" rtl="0">
              <a:lnSpc>
                <a:spcPct val="100000"/>
              </a:lnSpc>
              <a:spcBef>
                <a:spcPts val="1200"/>
              </a:spcBef>
              <a:spcAft>
                <a:spcPts val="0"/>
              </a:spcAft>
              <a:buClr>
                <a:srgbClr val="093266"/>
              </a:buClr>
              <a:buSzPts val="2400"/>
              <a:buFont typeface="Arial"/>
              <a:buNone/>
            </a:pPr>
            <a:endParaRPr sz="2400" b="0" i="0" u="none" strike="noStrike" cap="none">
              <a:solidFill>
                <a:srgbClr val="FFFFFF"/>
              </a:solidFill>
              <a:latin typeface="Avenir"/>
              <a:ea typeface="Avenir"/>
              <a:cs typeface="Avenir"/>
              <a:sym typeface="Avenir"/>
            </a:endParaRPr>
          </a:p>
          <a:p>
            <a:pPr marL="0" marR="0" lvl="0" indent="0" algn="l" rtl="0">
              <a:lnSpc>
                <a:spcPct val="100000"/>
              </a:lnSpc>
              <a:spcBef>
                <a:spcPts val="1200"/>
              </a:spcBef>
              <a:spcAft>
                <a:spcPts val="0"/>
              </a:spcAft>
              <a:buClr>
                <a:srgbClr val="093266"/>
              </a:buClr>
              <a:buSzPts val="4000"/>
              <a:buFont typeface="Arial"/>
              <a:buNone/>
            </a:pPr>
            <a:endParaRPr sz="4000" b="1" i="0" u="none" strike="noStrike" cap="none">
              <a:solidFill>
                <a:srgbClr val="093266"/>
              </a:solidFill>
              <a:latin typeface="Avenir"/>
              <a:ea typeface="Avenir"/>
              <a:cs typeface="Avenir"/>
              <a:sym typeface="Avenir"/>
            </a:endParaRPr>
          </a:p>
        </p:txBody>
      </p:sp>
      <p:pic>
        <p:nvPicPr>
          <p:cNvPr id="803" name="Google Shape;803;p22" descr="Text&#10;&#10;Description automatically generated"/>
          <p:cNvPicPr preferRelativeResize="0"/>
          <p:nvPr/>
        </p:nvPicPr>
        <p:blipFill rotWithShape="1">
          <a:blip r:embed="rId7">
            <a:alphaModFix/>
          </a:blip>
          <a:srcRect/>
          <a:stretch/>
        </p:blipFill>
        <p:spPr>
          <a:xfrm>
            <a:off x="2926148" y="361257"/>
            <a:ext cx="6339703" cy="844355"/>
          </a:xfrm>
          <a:prstGeom prst="rect">
            <a:avLst/>
          </a:prstGeom>
          <a:noFill/>
          <a:ln>
            <a:noFill/>
          </a:ln>
        </p:spPr>
      </p:pic>
      <p:grpSp>
        <p:nvGrpSpPr>
          <p:cNvPr id="804" name="Google Shape;804;p22"/>
          <p:cNvGrpSpPr/>
          <p:nvPr/>
        </p:nvGrpSpPr>
        <p:grpSpPr>
          <a:xfrm>
            <a:off x="83127" y="5375100"/>
            <a:ext cx="12030461" cy="1228725"/>
            <a:chOff x="120071" y="5375100"/>
            <a:chExt cx="12030461" cy="1228725"/>
          </a:xfrm>
        </p:grpSpPr>
        <p:pic>
          <p:nvPicPr>
            <p:cNvPr id="805" name="Google Shape;805;p22"/>
            <p:cNvPicPr preferRelativeResize="0"/>
            <p:nvPr/>
          </p:nvPicPr>
          <p:blipFill rotWithShape="1">
            <a:blip r:embed="rId8">
              <a:alphaModFix/>
            </a:blip>
            <a:srcRect l="1562" r="74391"/>
            <a:stretch/>
          </p:blipFill>
          <p:spPr>
            <a:xfrm>
              <a:off x="120071" y="5375100"/>
              <a:ext cx="2844798" cy="1228725"/>
            </a:xfrm>
            <a:prstGeom prst="rect">
              <a:avLst/>
            </a:prstGeom>
            <a:noFill/>
            <a:ln>
              <a:noFill/>
            </a:ln>
          </p:spPr>
        </p:pic>
        <p:pic>
          <p:nvPicPr>
            <p:cNvPr id="806" name="Google Shape;806;p22"/>
            <p:cNvPicPr preferRelativeResize="0"/>
            <p:nvPr/>
          </p:nvPicPr>
          <p:blipFill rotWithShape="1">
            <a:blip r:embed="rId8">
              <a:alphaModFix/>
            </a:blip>
            <a:srcRect l="25570"/>
            <a:stretch/>
          </p:blipFill>
          <p:spPr>
            <a:xfrm>
              <a:off x="2641599" y="5375100"/>
              <a:ext cx="8805053" cy="1228725"/>
            </a:xfrm>
            <a:prstGeom prst="rect">
              <a:avLst/>
            </a:prstGeom>
            <a:noFill/>
            <a:ln>
              <a:noFill/>
            </a:ln>
          </p:spPr>
        </p:pic>
        <p:pic>
          <p:nvPicPr>
            <p:cNvPr id="807" name="Google Shape;807;p22"/>
            <p:cNvPicPr preferRelativeResize="0"/>
            <p:nvPr/>
          </p:nvPicPr>
          <p:blipFill rotWithShape="1">
            <a:blip r:embed="rId8">
              <a:alphaModFix/>
            </a:blip>
            <a:srcRect l="59830"/>
            <a:stretch/>
          </p:blipFill>
          <p:spPr>
            <a:xfrm>
              <a:off x="6411291" y="5375100"/>
              <a:ext cx="4752107" cy="1228725"/>
            </a:xfrm>
            <a:prstGeom prst="rect">
              <a:avLst/>
            </a:prstGeom>
            <a:noFill/>
            <a:ln>
              <a:noFill/>
            </a:ln>
          </p:spPr>
        </p:pic>
        <p:pic>
          <p:nvPicPr>
            <p:cNvPr id="808" name="Google Shape;808;p22" descr="A black background with a black square&#10;&#10;Description automatically generated with medium confidence"/>
            <p:cNvPicPr preferRelativeResize="0"/>
            <p:nvPr/>
          </p:nvPicPr>
          <p:blipFill rotWithShape="1">
            <a:blip r:embed="rId9">
              <a:alphaModFix/>
            </a:blip>
            <a:srcRect/>
            <a:stretch/>
          </p:blipFill>
          <p:spPr>
            <a:xfrm>
              <a:off x="9087229" y="5512267"/>
              <a:ext cx="3063303" cy="789758"/>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ctrTitle" idx="4294967295"/>
          </p:nvPr>
        </p:nvSpPr>
        <p:spPr>
          <a:xfrm>
            <a:off x="0" y="1260069"/>
            <a:ext cx="12192000" cy="2866161"/>
          </a:xfrm>
          <a:prstGeom prst="rect">
            <a:avLst/>
          </a:prstGeom>
          <a:noFill/>
          <a:ln>
            <a:noFill/>
          </a:ln>
        </p:spPr>
        <p:txBody>
          <a:bodyPr spcFirstLastPara="1" wrap="square" lIns="91425" tIns="45700" rIns="91425" bIns="45700" anchor="ctr" anchorCtr="0">
            <a:noAutofit/>
          </a:bodyPr>
          <a:lstStyle/>
          <a:p>
            <a:pPr>
              <a:buSzPts val="4000"/>
            </a:pPr>
            <a:br>
              <a:rPr lang="en-US" sz="3200" b="1" dirty="0"/>
            </a:br>
            <a:r>
              <a:rPr lang="en-US" sz="3200" b="1" dirty="0"/>
              <a:t>Questions and Answer Discussion</a:t>
            </a:r>
            <a:br>
              <a:rPr lang="en-US" sz="3200" b="1" dirty="0"/>
            </a:br>
            <a:br>
              <a:rPr lang="en-US" sz="3200" b="1" dirty="0"/>
            </a:br>
            <a:r>
              <a:rPr lang="en-US" sz="3200" b="1" i="1" dirty="0"/>
              <a:t>Please put any questions in the chat for our moderators. </a:t>
            </a:r>
            <a:br>
              <a:rPr lang="en-US" sz="3200" b="1" i="1" dirty="0"/>
            </a:br>
            <a:br>
              <a:rPr lang="en-US" sz="3200" b="1" i="1" dirty="0"/>
            </a:br>
            <a:r>
              <a:rPr lang="en-US" sz="3200" b="1" i="1" dirty="0" err="1"/>
              <a:t>S’il</a:t>
            </a:r>
            <a:r>
              <a:rPr lang="en-US" sz="3200" b="1" i="1" dirty="0"/>
              <a:t> </a:t>
            </a:r>
            <a:r>
              <a:rPr lang="en-US" sz="3200" b="1" i="1" dirty="0" err="1"/>
              <a:t>vous</a:t>
            </a:r>
            <a:r>
              <a:rPr lang="en-US" sz="3200" b="1" i="1" dirty="0"/>
              <a:t> </a:t>
            </a:r>
            <a:r>
              <a:rPr lang="en-US" sz="3200" b="1" i="1" dirty="0" err="1"/>
              <a:t>plaît</a:t>
            </a:r>
            <a:r>
              <a:rPr lang="en-US" sz="3200" b="1" i="1" dirty="0"/>
              <a:t>, </a:t>
            </a:r>
            <a:r>
              <a:rPr lang="fr-FR" sz="3200" b="1" i="1" dirty="0"/>
              <a:t>poser vos questions dans le chat.</a:t>
            </a:r>
            <a:endParaRPr sz="2400" i="1" dirty="0">
              <a:solidFill>
                <a:schemeClr val="accent2"/>
              </a:solidFill>
            </a:endParaRPr>
          </a:p>
        </p:txBody>
      </p:sp>
      <p:pic>
        <p:nvPicPr>
          <p:cNvPr id="3" name="Picture 2">
            <a:extLst>
              <a:ext uri="{FF2B5EF4-FFF2-40B4-BE49-F238E27FC236}">
                <a16:creationId xmlns:a16="http://schemas.microsoft.com/office/drawing/2014/main" id="{B5F391CE-8CCF-3496-8A14-014075CCE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8" t="59724" r="52594"/>
          <a:stretch/>
        </p:blipFill>
        <p:spPr bwMode="auto">
          <a:xfrm>
            <a:off x="2223773" y="4896254"/>
            <a:ext cx="4613097" cy="1031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EFF1190-5181-C3ED-4070-370FE2F1CE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08" r="49216" b="41008"/>
          <a:stretch/>
        </p:blipFill>
        <p:spPr bwMode="auto">
          <a:xfrm>
            <a:off x="8793126" y="-8173"/>
            <a:ext cx="3232122" cy="1108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0A19D24-1404-7DE6-AE2D-2766DCB875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3" t="8873" r="86710" b="41008"/>
          <a:stretch/>
        </p:blipFill>
        <p:spPr bwMode="auto">
          <a:xfrm>
            <a:off x="80010" y="0"/>
            <a:ext cx="155779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2E435D7-579D-7760-CB6B-E6A5400EDE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15" t="59724"/>
          <a:stretch/>
        </p:blipFill>
        <p:spPr bwMode="auto">
          <a:xfrm>
            <a:off x="6918441" y="4896254"/>
            <a:ext cx="3049786" cy="103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9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9"/>
          <p:cNvSpPr txBox="1">
            <a:spLocks noGrp="1"/>
          </p:cNvSpPr>
          <p:nvPr>
            <p:ph type="subTitle" idx="1"/>
          </p:nvPr>
        </p:nvSpPr>
        <p:spPr>
          <a:xfrm>
            <a:off x="1854740" y="2256817"/>
            <a:ext cx="8599250" cy="382829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D3D3D"/>
              </a:buClr>
              <a:buSzPts val="2200"/>
              <a:buNone/>
            </a:pPr>
            <a:r>
              <a:rPr lang="en-US" sz="2200" dirty="0"/>
              <a:t>The Child Health Task Force is managed by JSI Research &amp; Training Institute, Inc. through the USAID M-RITE project and funded by USAID and the Bill &amp; Melinda Gates Foundation.</a:t>
            </a:r>
            <a:endParaRPr dirty="0"/>
          </a:p>
          <a:p>
            <a:pPr marL="0" lvl="0" indent="0" algn="ctr" rtl="0">
              <a:lnSpc>
                <a:spcPct val="90000"/>
              </a:lnSpc>
              <a:spcBef>
                <a:spcPts val="1000"/>
              </a:spcBef>
              <a:spcAft>
                <a:spcPts val="0"/>
              </a:spcAft>
              <a:buClr>
                <a:srgbClr val="3D3D3D"/>
              </a:buClr>
              <a:buSzPts val="2200"/>
              <a:buNone/>
            </a:pPr>
            <a:endParaRPr sz="2200" dirty="0"/>
          </a:p>
          <a:p>
            <a:pPr marL="0" lvl="0" indent="0" algn="ctr" rtl="0">
              <a:lnSpc>
                <a:spcPct val="90000"/>
              </a:lnSpc>
              <a:spcBef>
                <a:spcPts val="1000"/>
              </a:spcBef>
              <a:spcAft>
                <a:spcPts val="0"/>
              </a:spcAft>
              <a:buClr>
                <a:srgbClr val="3D3D3D"/>
              </a:buClr>
              <a:buSzPts val="2200"/>
              <a:buNone/>
            </a:pPr>
            <a:r>
              <a:rPr lang="en-US" sz="2200" dirty="0"/>
              <a:t>This presentation was made possible by the generous support of the American people through the United States Agency for International Development (USAID), under the terms of the Cooperative agreement #7200AA20CA00017 awarded to JSI Research &amp; Training Institute, Inc. The contents are the responsibility of JSI and do not necessarily reflect the views of USAID or the U.S. Government.</a:t>
            </a:r>
            <a:endParaRPr dirty="0"/>
          </a:p>
          <a:p>
            <a:pPr marL="0" lvl="0" indent="0" algn="ctr" rtl="0">
              <a:lnSpc>
                <a:spcPct val="90000"/>
              </a:lnSpc>
              <a:spcBef>
                <a:spcPts val="1000"/>
              </a:spcBef>
              <a:spcAft>
                <a:spcPts val="0"/>
              </a:spcAft>
              <a:buClr>
                <a:srgbClr val="3D3D3D"/>
              </a:buClr>
              <a:buSzPts val="2400"/>
              <a:buNone/>
            </a:pPr>
            <a:endParaRPr dirty="0"/>
          </a:p>
          <a:p>
            <a:pPr marL="0" lvl="0" indent="0" algn="ctr" rtl="0">
              <a:lnSpc>
                <a:spcPct val="90000"/>
              </a:lnSpc>
              <a:spcBef>
                <a:spcPts val="1000"/>
              </a:spcBef>
              <a:spcAft>
                <a:spcPts val="0"/>
              </a:spcAft>
              <a:buClr>
                <a:srgbClr val="3D3D3D"/>
              </a:buClr>
              <a:buSzPts val="24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6BB8A-9AF6-4D40-AE9B-3E8AB41E32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3823" y="414"/>
            <a:ext cx="11754794" cy="6857586"/>
          </a:xfrm>
          <a:prstGeom prst="rect">
            <a:avLst/>
          </a:prstGeom>
        </p:spPr>
      </p:pic>
      <p:sp>
        <p:nvSpPr>
          <p:cNvPr id="10" name="Rectangle 9">
            <a:extLst>
              <a:ext uri="{FF2B5EF4-FFF2-40B4-BE49-F238E27FC236}">
                <a16:creationId xmlns:a16="http://schemas.microsoft.com/office/drawing/2014/main" id="{C042A0AC-CE8C-EC4B-8FA0-A1E86EC5651F}"/>
              </a:ext>
            </a:extLst>
          </p:cNvPr>
          <p:cNvSpPr/>
          <p:nvPr/>
        </p:nvSpPr>
        <p:spPr>
          <a:xfrm>
            <a:off x="0" y="0"/>
            <a:ext cx="5084062" cy="6858000"/>
          </a:xfrm>
          <a:prstGeom prst="rect">
            <a:avLst/>
          </a:prstGeom>
          <a:solidFill>
            <a:schemeClr val="accent1">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775C909-9DB5-5A47-A6E3-3BF93C76B951}"/>
              </a:ext>
            </a:extLst>
          </p:cNvPr>
          <p:cNvSpPr/>
          <p:nvPr/>
        </p:nvSpPr>
        <p:spPr>
          <a:xfrm rot="10800000">
            <a:off x="4495804" y="0"/>
            <a:ext cx="7696194" cy="2362216"/>
          </a:xfrm>
          <a:prstGeom prst="rect">
            <a:avLst/>
          </a:prstGeom>
          <a:gradFill>
            <a:gsLst>
              <a:gs pos="13000">
                <a:schemeClr val="bg1">
                  <a:lumMod val="99000"/>
                  <a:lumOff val="1000"/>
                  <a:alpha val="0"/>
                </a:schemeClr>
              </a:gs>
              <a:gs pos="82000">
                <a:schemeClr val="bg1">
                  <a:alpha val="2400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6001A743-E5F2-9048-8470-436647C4EA0D}"/>
              </a:ext>
            </a:extLst>
          </p:cNvPr>
          <p:cNvGraphicFramePr>
            <a:graphicFrameLocks noGrp="1"/>
          </p:cNvGraphicFramePr>
          <p:nvPr/>
        </p:nvGraphicFramePr>
        <p:xfrm>
          <a:off x="301924" y="258792"/>
          <a:ext cx="4782138" cy="6374346"/>
        </p:xfrm>
        <a:graphic>
          <a:graphicData uri="http://schemas.openxmlformats.org/drawingml/2006/table">
            <a:tbl>
              <a:tblPr firstRow="1">
                <a:tableStyleId>{9D7B26C5-4107-4FEC-AEDC-1716B250A1EF}</a:tableStyleId>
              </a:tblPr>
              <a:tblGrid>
                <a:gridCol w="4782138">
                  <a:extLst>
                    <a:ext uri="{9D8B030D-6E8A-4147-A177-3AD203B41FA5}">
                      <a16:colId xmlns:a16="http://schemas.microsoft.com/office/drawing/2014/main" val="1922222833"/>
                    </a:ext>
                  </a:extLst>
                </a:gridCol>
              </a:tblGrid>
              <a:tr h="46065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u="none" spc="-10" baseline="0" dirty="0">
                        <a:latin typeface="Arial"/>
                        <a:cs typeface="Arial"/>
                      </a:endParaRPr>
                    </a:p>
                    <a:p>
                      <a:pPr marL="0" marR="0" lvl="0" indent="0" algn="l">
                        <a:lnSpc>
                          <a:spcPct val="100000"/>
                        </a:lnSpc>
                        <a:spcBef>
                          <a:spcPts val="0"/>
                        </a:spcBef>
                        <a:spcAft>
                          <a:spcPts val="0"/>
                        </a:spcAft>
                        <a:buNone/>
                      </a:pPr>
                      <a:r>
                        <a:rPr lang="en-US" sz="5000" b="1" u="none" spc="-10" baseline="0" dirty="0">
                          <a:latin typeface="+mn-lt"/>
                          <a:cs typeface="Arial"/>
                        </a:rPr>
                        <a:t>Introduction to climate change and nutrition </a:t>
                      </a:r>
                    </a:p>
                    <a:p>
                      <a:pPr marL="0" marR="0" lvl="0" indent="0" algn="l">
                        <a:lnSpc>
                          <a:spcPct val="100000"/>
                        </a:lnSpc>
                        <a:spcBef>
                          <a:spcPts val="0"/>
                        </a:spcBef>
                        <a:spcAft>
                          <a:spcPts val="0"/>
                        </a:spcAft>
                        <a:buNone/>
                      </a:pPr>
                      <a:endParaRPr lang="en-US" sz="2400" b="1" u="none" spc="-10" baseline="0" dirty="0">
                        <a:latin typeface="+mn-lt"/>
                        <a:cs typeface="Arial"/>
                      </a:endParaRPr>
                    </a:p>
                    <a:p>
                      <a:pPr marL="0" marR="0" lvl="0" indent="0" algn="l">
                        <a:lnSpc>
                          <a:spcPct val="100000"/>
                        </a:lnSpc>
                        <a:spcBef>
                          <a:spcPts val="0"/>
                        </a:spcBef>
                        <a:spcAft>
                          <a:spcPts val="0"/>
                        </a:spcAft>
                        <a:buNone/>
                      </a:pPr>
                      <a:endParaRPr lang="en-US" sz="2400" b="1" u="none" spc="-10" baseline="0" dirty="0">
                        <a:latin typeface="+mn-lt"/>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000" b="1" u="none" spc="-10" baseline="0" dirty="0">
                        <a:latin typeface="+mn-lt"/>
                        <a:cs typeface="Arial"/>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20116532"/>
                  </a:ext>
                </a:extLst>
              </a:tr>
              <a:tr h="989582">
                <a:tc>
                  <a:txBody>
                    <a:bodyPr/>
                    <a:lstStyle/>
                    <a:p>
                      <a:pPr marL="0" marR="0" lvl="0" indent="0" algn="l" rtl="0" eaLnBrk="1" fontAlgn="auto" latinLnBrk="0" hangingPunct="1">
                        <a:lnSpc>
                          <a:spcPct val="100000"/>
                        </a:lnSpc>
                        <a:spcBef>
                          <a:spcPts val="0"/>
                        </a:spcBef>
                        <a:spcAft>
                          <a:spcPts val="0"/>
                        </a:spcAft>
                        <a:buClrTx/>
                        <a:buSzTx/>
                        <a:buFontTx/>
                        <a:buNone/>
                      </a:pPr>
                      <a:r>
                        <a:rPr lang="en-US" sz="2200" b="1" dirty="0"/>
                        <a:t>Chloe Angood, Nutrition Specialist </a:t>
                      </a:r>
                    </a:p>
                    <a:p>
                      <a:pPr marL="0" marR="0" lvl="0" indent="0" algn="l" rtl="0" eaLnBrk="1" fontAlgn="auto" latinLnBrk="0" hangingPunct="1">
                        <a:lnSpc>
                          <a:spcPct val="100000"/>
                        </a:lnSpc>
                        <a:spcBef>
                          <a:spcPts val="0"/>
                        </a:spcBef>
                        <a:spcAft>
                          <a:spcPts val="0"/>
                        </a:spcAft>
                        <a:buClrTx/>
                        <a:buSzTx/>
                        <a:buFontTx/>
                        <a:buNone/>
                      </a:pPr>
                      <a:endParaRPr lang="en-US" sz="2200" b="1" dirty="0"/>
                    </a:p>
                    <a:p>
                      <a:pPr marL="0" marR="0" lvl="0" indent="0" algn="l" rtl="0" eaLnBrk="1" fontAlgn="auto" latinLnBrk="0" hangingPunct="1">
                        <a:lnSpc>
                          <a:spcPct val="100000"/>
                        </a:lnSpc>
                        <a:spcBef>
                          <a:spcPts val="0"/>
                        </a:spcBef>
                        <a:spcAft>
                          <a:spcPts val="0"/>
                        </a:spcAft>
                        <a:buClrTx/>
                        <a:buSzTx/>
                        <a:buFontTx/>
                        <a:buNone/>
                      </a:pPr>
                      <a:r>
                        <a:rPr lang="en-US" sz="2200" b="1" dirty="0"/>
                        <a:t>UNICEF Eastern and Southern Africa Regional Office (ESARO) </a:t>
                      </a: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9" name="TextBox 8">
            <a:extLst>
              <a:ext uri="{FF2B5EF4-FFF2-40B4-BE49-F238E27FC236}">
                <a16:creationId xmlns:a16="http://schemas.microsoft.com/office/drawing/2014/main" id="{6827D668-C125-8241-A1C7-CB302FDEF37E}"/>
              </a:ext>
            </a:extLst>
          </p:cNvPr>
          <p:cNvSpPr txBox="1"/>
          <p:nvPr/>
        </p:nvSpPr>
        <p:spPr>
          <a:xfrm rot="16200000">
            <a:off x="11049000" y="4495800"/>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alpha val="40000"/>
                  </a:srgbClr>
                </a:solidFill>
                <a:effectLst/>
                <a:uLnTx/>
                <a:uFillTx/>
                <a:latin typeface="Arial" panose="020B0604020202020204"/>
                <a:ea typeface="+mn-ea"/>
                <a:cs typeface="+mn-cs"/>
              </a:rPr>
              <a:t>© UNICEF/UN0123456</a:t>
            </a:r>
          </a:p>
        </p:txBody>
      </p:sp>
      <p:pic>
        <p:nvPicPr>
          <p:cNvPr id="12" name="Picture 11">
            <a:extLst>
              <a:ext uri="{FF2B5EF4-FFF2-40B4-BE49-F238E27FC236}">
                <a16:creationId xmlns:a16="http://schemas.microsoft.com/office/drawing/2014/main" id="{CFA1EA45-F103-9949-9714-6F4024F70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7289" y="0"/>
            <a:ext cx="2001328" cy="2001328"/>
          </a:xfrm>
          <a:prstGeom prst="rect">
            <a:avLst/>
          </a:prstGeom>
        </p:spPr>
      </p:pic>
      <p:sp>
        <p:nvSpPr>
          <p:cNvPr id="11" name="Slide Number Placeholder 10">
            <a:extLst>
              <a:ext uri="{FF2B5EF4-FFF2-40B4-BE49-F238E27FC236}">
                <a16:creationId xmlns:a16="http://schemas.microsoft.com/office/drawing/2014/main" id="{11EC4DAB-6721-E724-DB50-51E0252464F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068D4D-B11E-4DDA-ABD7-D3527ECA2DF8}" type="slidenum">
              <a:rPr lang="en-GB" smtClean="0"/>
              <a:pPr/>
              <a:t>5</a:t>
            </a:fld>
            <a:endParaRPr kumimoji="0" lang="en-US" sz="1200" b="0" i="0" u="none" strike="noStrike" kern="1200" cap="none" spc="0" normalizeH="0" baseline="0" noProof="0">
              <a:ln>
                <a:noFill/>
              </a:ln>
              <a:solidFill>
                <a:srgbClr val="FFFFFF">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727226"/>
      </p:ext>
    </p:extLst>
  </p:cSld>
  <p:clrMapOvr>
    <a:masterClrMapping/>
  </p:clrMapOvr>
  <mc:AlternateContent xmlns:mc="http://schemas.openxmlformats.org/markup-compatibility/2006" xmlns:p14="http://schemas.microsoft.com/office/powerpoint/2010/main">
    <mc:Choice Requires="p14">
      <p:transition spd="slow" p14:dur="2000" advTm="15624"/>
    </mc:Choice>
    <mc:Fallback xmlns="">
      <p:transition spd="slow" advTm="156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10F96F1-C810-EA0B-B9C4-DA1FA7DCAA81}"/>
              </a:ext>
            </a:extLst>
          </p:cNvPr>
          <p:cNvSpPr/>
          <p:nvPr/>
        </p:nvSpPr>
        <p:spPr>
          <a:xfrm>
            <a:off x="485640" y="417784"/>
            <a:ext cx="11426274" cy="525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The Climate Crisis is a child crisis</a:t>
            </a:r>
          </a:p>
        </p:txBody>
      </p:sp>
      <p:cxnSp>
        <p:nvCxnSpPr>
          <p:cNvPr id="65" name="Straight Connector 64">
            <a:extLst>
              <a:ext uri="{FF2B5EF4-FFF2-40B4-BE49-F238E27FC236}">
                <a16:creationId xmlns:a16="http://schemas.microsoft.com/office/drawing/2014/main" id="{EB574428-1ADE-AABE-897E-1D89862C2F79}"/>
              </a:ext>
            </a:extLst>
          </p:cNvPr>
          <p:cNvCxnSpPr>
            <a:cxnSpLocks/>
          </p:cNvCxnSpPr>
          <p:nvPr/>
        </p:nvCxnSpPr>
        <p:spPr>
          <a:xfrm>
            <a:off x="550862" y="6453189"/>
            <a:ext cx="11090276" cy="0"/>
          </a:xfrm>
          <a:prstGeom prst="line">
            <a:avLst/>
          </a:prstGeom>
          <a:ln w="6350">
            <a:solidFill>
              <a:srgbClr val="374EA2"/>
            </a:solidFill>
            <a:prstDash val="soli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AB38F1-B48D-6C8A-7D52-4D22B13B287A}"/>
              </a:ext>
            </a:extLst>
          </p:cNvPr>
          <p:cNvSpPr txBox="1"/>
          <p:nvPr/>
        </p:nvSpPr>
        <p:spPr>
          <a:xfrm>
            <a:off x="550862" y="5437117"/>
            <a:ext cx="10646225" cy="7694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lvl="0" algn="l" eaLnBrk="1" hangingPunct="1">
              <a:defRPr>
                <a:latin typeface="+mn-lt"/>
              </a:defRPr>
            </a:lvl1pPr>
            <a:lvl2pPr marL="136525" lvl="1" indent="-134938" algn="l" eaLnBrk="1" hangingPunct="1">
              <a:buChar char="•"/>
              <a:defRPr>
                <a:latin typeface="+mn-lt"/>
              </a:defRPr>
            </a:lvl2pPr>
            <a:lvl3pPr marL="285750" lvl="2" indent="-147638" algn="l" eaLnBrk="1" hangingPunct="1">
              <a:buChar char="–"/>
              <a:defRPr>
                <a:latin typeface="+mn-lt"/>
              </a:defRPr>
            </a:lvl3pPr>
            <a:lvl4pPr marL="422275" lvl="3" indent="-134938" algn="l" eaLnBrk="1" hangingPunct="1">
              <a:buChar char="·"/>
              <a:defRPr>
                <a:latin typeface="+mn-lt"/>
              </a:defRPr>
            </a:lvl4pPr>
            <a:lvl5pPr marL="571500" lvl="4" indent="-147638" algn="l" eaLnBrk="1" hangingPunct="1">
              <a:buChar char="»"/>
              <a:defRPr>
                <a:latin typeface="+mn-lt"/>
              </a:defRPr>
            </a:lvl5pPr>
            <a:lvl6pPr marL="1028700" indent="-147638" fontAlgn="base">
              <a:spcBef>
                <a:spcPct val="50000"/>
              </a:spcBef>
              <a:spcAft>
                <a:spcPct val="0"/>
              </a:spcAft>
              <a:buChar char="»"/>
              <a:defRPr>
                <a:latin typeface="+mn-lt"/>
              </a:defRPr>
            </a:lvl6pPr>
            <a:lvl7pPr marL="1485900" indent="-147638" fontAlgn="base">
              <a:spcBef>
                <a:spcPct val="50000"/>
              </a:spcBef>
              <a:spcAft>
                <a:spcPct val="0"/>
              </a:spcAft>
              <a:buChar char="»"/>
              <a:defRPr>
                <a:latin typeface="+mn-lt"/>
              </a:defRPr>
            </a:lvl7pPr>
            <a:lvl8pPr marL="1943100" indent="-147638" fontAlgn="base">
              <a:spcBef>
                <a:spcPct val="50000"/>
              </a:spcBef>
              <a:spcAft>
                <a:spcPct val="0"/>
              </a:spcAft>
              <a:buChar char="»"/>
              <a:defRPr>
                <a:latin typeface="+mn-lt"/>
              </a:defRPr>
            </a:lvl8pPr>
            <a:lvl9pPr marL="2400300" indent="-147638" fontAlgn="base">
              <a:spcBef>
                <a:spcPct val="50000"/>
              </a:spcBef>
              <a:spcAft>
                <a:spcPct val="0"/>
              </a:spcAft>
              <a:buChar char="»"/>
              <a:defRPr>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F0"/>
                </a:solidFill>
                <a:effectLst/>
                <a:uLnTx/>
                <a:uFillTx/>
                <a:latin typeface="Arial" panose="020B0604020202020204"/>
                <a:ea typeface="Open Sans" panose="020B0606030504020204" pitchFamily="34" charset="0"/>
                <a:cs typeface="Open Sans" panose="020B0606030504020204" pitchFamily="34" charset="0"/>
              </a:rPr>
              <a:t>99% of all children</a:t>
            </a:r>
            <a:br>
              <a:rPr kumimoji="0" lang="en-GB" sz="3200" b="1" i="0" u="none" strike="noStrike" kern="1200" cap="none" spc="0" normalizeH="0" baseline="0" noProof="0" dirty="0">
                <a:ln>
                  <a:noFill/>
                </a:ln>
                <a:solidFill>
                  <a:srgbClr val="00B0F0"/>
                </a:solidFill>
                <a:effectLst/>
                <a:uLnTx/>
                <a:uFillTx/>
                <a:latin typeface="Arial" panose="020B0604020202020204"/>
                <a:ea typeface="Open Sans" panose="020B0606030504020204" pitchFamily="34" charset="0"/>
                <a:cs typeface="Open Sans" panose="020B0606030504020204" pitchFamily="34" charset="0"/>
              </a:rPr>
            </a:br>
            <a:r>
              <a:rPr kumimoji="0" lang="en-GB" b="0" i="0" u="none" strike="noStrike" kern="1200" cap="none" spc="0" normalizeH="0" baseline="0" noProof="0" dirty="0">
                <a:ln>
                  <a:noFill/>
                </a:ln>
                <a:solidFill>
                  <a:srgbClr val="E7E6E6">
                    <a:lumMod val="50000"/>
                  </a:srgbClr>
                </a:solidFill>
                <a:effectLst/>
                <a:uLnTx/>
                <a:uFillTx/>
                <a:latin typeface="Arial" charset="0"/>
                <a:ea typeface="Arial" charset="0"/>
                <a:cs typeface="Arial" charset="0"/>
              </a:rPr>
              <a:t>are exposed to at least one major climate and environmental hazard, shock or stress</a:t>
            </a:r>
          </a:p>
        </p:txBody>
      </p:sp>
      <p:grpSp>
        <p:nvGrpSpPr>
          <p:cNvPr id="4" name="Group 3">
            <a:extLst>
              <a:ext uri="{FF2B5EF4-FFF2-40B4-BE49-F238E27FC236}">
                <a16:creationId xmlns:a16="http://schemas.microsoft.com/office/drawing/2014/main" id="{B5092B72-9985-56C5-3EF4-8E34359A17E4}"/>
              </a:ext>
            </a:extLst>
          </p:cNvPr>
          <p:cNvGrpSpPr/>
          <p:nvPr/>
        </p:nvGrpSpPr>
        <p:grpSpPr>
          <a:xfrm>
            <a:off x="356744" y="2343736"/>
            <a:ext cx="6067570" cy="2990013"/>
            <a:chOff x="369444" y="2356436"/>
            <a:chExt cx="6067570" cy="2990013"/>
          </a:xfrm>
        </p:grpSpPr>
        <p:sp>
          <p:nvSpPr>
            <p:cNvPr id="58" name="Rounded Rectangle 57">
              <a:extLst>
                <a:ext uri="{FF2B5EF4-FFF2-40B4-BE49-F238E27FC236}">
                  <a16:creationId xmlns:a16="http://schemas.microsoft.com/office/drawing/2014/main" id="{4DDE8609-1D3D-7C24-D565-7DA46349A6E8}"/>
                </a:ext>
              </a:extLst>
            </p:cNvPr>
            <p:cNvSpPr/>
            <p:nvPr/>
          </p:nvSpPr>
          <p:spPr>
            <a:xfrm>
              <a:off x="369444" y="2356436"/>
              <a:ext cx="5138574" cy="299001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s-AF"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0" name="Right Arrow 39">
              <a:extLst>
                <a:ext uri="{FF2B5EF4-FFF2-40B4-BE49-F238E27FC236}">
                  <a16:creationId xmlns:a16="http://schemas.microsoft.com/office/drawing/2014/main" id="{7E132C52-EF84-2049-4429-854959A6BE4F}"/>
                </a:ext>
              </a:extLst>
            </p:cNvPr>
            <p:cNvSpPr/>
            <p:nvPr/>
          </p:nvSpPr>
          <p:spPr>
            <a:xfrm>
              <a:off x="5211735" y="3344935"/>
              <a:ext cx="1225279" cy="1013015"/>
            </a:xfrm>
            <a:prstGeom prst="rightArrow">
              <a:avLst>
                <a:gd name="adj1" fmla="val 41152"/>
                <a:gd name="adj2" fmla="val 645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s-AF"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54" name="Picture 53">
              <a:extLst>
                <a:ext uri="{FF2B5EF4-FFF2-40B4-BE49-F238E27FC236}">
                  <a16:creationId xmlns:a16="http://schemas.microsoft.com/office/drawing/2014/main" id="{607CCEDB-2B4E-46EE-BBDD-F15EE0CBC922}"/>
                </a:ext>
              </a:extLst>
            </p:cNvPr>
            <p:cNvPicPr>
              <a:picLocks noChangeAspect="1"/>
            </p:cNvPicPr>
            <p:nvPr/>
          </p:nvPicPr>
          <p:blipFill rotWithShape="1">
            <a:blip r:embed="rId3"/>
            <a:srcRect l="14150" t="11454" r="6406" b="19450"/>
            <a:stretch/>
          </p:blipFill>
          <p:spPr>
            <a:xfrm>
              <a:off x="550862" y="2544495"/>
              <a:ext cx="4762777" cy="2617941"/>
            </a:xfrm>
            <a:prstGeom prst="roundRect">
              <a:avLst>
                <a:gd name="adj" fmla="val 50000"/>
              </a:avLst>
            </a:prstGeom>
            <a:ln>
              <a:noFill/>
            </a:ln>
          </p:spPr>
        </p:pic>
      </p:grpSp>
      <p:sp>
        <p:nvSpPr>
          <p:cNvPr id="6" name="TextBox 5">
            <a:extLst>
              <a:ext uri="{FF2B5EF4-FFF2-40B4-BE49-F238E27FC236}">
                <a16:creationId xmlns:a16="http://schemas.microsoft.com/office/drawing/2014/main" id="{7A7BF845-4B88-F617-AA35-9FA4C5B3BFAE}"/>
              </a:ext>
            </a:extLst>
          </p:cNvPr>
          <p:cNvSpPr txBox="1"/>
          <p:nvPr/>
        </p:nvSpPr>
        <p:spPr>
          <a:xfrm>
            <a:off x="645770" y="1309784"/>
            <a:ext cx="10646225" cy="49244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lvl="0" algn="l" eaLnBrk="1" hangingPunct="1">
              <a:defRPr>
                <a:latin typeface="+mn-lt"/>
              </a:defRPr>
            </a:lvl1pPr>
            <a:lvl2pPr marL="136525" lvl="1" indent="-134938" algn="l" eaLnBrk="1" hangingPunct="1">
              <a:buChar char="•"/>
              <a:defRPr>
                <a:latin typeface="+mn-lt"/>
              </a:defRPr>
            </a:lvl2pPr>
            <a:lvl3pPr marL="285750" lvl="2" indent="-147638" algn="l" eaLnBrk="1" hangingPunct="1">
              <a:buChar char="–"/>
              <a:defRPr>
                <a:latin typeface="+mn-lt"/>
              </a:defRPr>
            </a:lvl3pPr>
            <a:lvl4pPr marL="422275" lvl="3" indent="-134938" algn="l" eaLnBrk="1" hangingPunct="1">
              <a:buChar char="·"/>
              <a:defRPr>
                <a:latin typeface="+mn-lt"/>
              </a:defRPr>
            </a:lvl4pPr>
            <a:lvl5pPr marL="571500" lvl="4" indent="-147638" algn="l" eaLnBrk="1" hangingPunct="1">
              <a:buChar char="»"/>
              <a:defRPr>
                <a:latin typeface="+mn-lt"/>
              </a:defRPr>
            </a:lvl5pPr>
            <a:lvl6pPr marL="1028700" indent="-147638" fontAlgn="base">
              <a:spcBef>
                <a:spcPct val="50000"/>
              </a:spcBef>
              <a:spcAft>
                <a:spcPct val="0"/>
              </a:spcAft>
              <a:buChar char="»"/>
              <a:defRPr>
                <a:latin typeface="+mn-lt"/>
              </a:defRPr>
            </a:lvl6pPr>
            <a:lvl7pPr marL="1485900" indent="-147638" fontAlgn="base">
              <a:spcBef>
                <a:spcPct val="50000"/>
              </a:spcBef>
              <a:spcAft>
                <a:spcPct val="0"/>
              </a:spcAft>
              <a:buChar char="»"/>
              <a:defRPr>
                <a:latin typeface="+mn-lt"/>
              </a:defRPr>
            </a:lvl7pPr>
            <a:lvl8pPr marL="1943100" indent="-147638" fontAlgn="base">
              <a:spcBef>
                <a:spcPct val="50000"/>
              </a:spcBef>
              <a:spcAft>
                <a:spcPct val="0"/>
              </a:spcAft>
              <a:buChar char="»"/>
              <a:defRPr>
                <a:latin typeface="+mn-lt"/>
              </a:defRPr>
            </a:lvl8pPr>
            <a:lvl9pPr marL="2400300" indent="-147638" fontAlgn="base">
              <a:spcBef>
                <a:spcPct val="50000"/>
              </a:spcBef>
              <a:spcAft>
                <a:spcPct val="0"/>
              </a:spcAft>
              <a:buChar char="»"/>
              <a:defRPr>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C2683"/>
                </a:solidFill>
                <a:effectLst/>
                <a:uLnTx/>
                <a:uFillTx/>
                <a:latin typeface="Arial" panose="020B0604020202020204"/>
                <a:ea typeface="Open Sans"/>
                <a:cs typeface="Open Sans"/>
              </a:rPr>
              <a:t>Half of the world’s children (1 billion) </a:t>
            </a:r>
            <a:r>
              <a:rPr kumimoji="0" lang="en-GB" sz="1600" b="0" i="0" u="none" strike="noStrike" kern="1200" cap="none" spc="0" normalizeH="0" baseline="0" noProof="0" dirty="0">
                <a:ln>
                  <a:noFill/>
                </a:ln>
                <a:solidFill>
                  <a:srgbClr val="5C2683"/>
                </a:solidFill>
                <a:effectLst/>
                <a:uLnTx/>
                <a:uFillTx/>
                <a:latin typeface="Arial"/>
                <a:ea typeface="Arial" charset="0"/>
                <a:cs typeface="Arial"/>
              </a:rPr>
              <a:t>live in extremely high-risk countries</a:t>
            </a:r>
          </a:p>
        </p:txBody>
      </p:sp>
      <p:sp>
        <p:nvSpPr>
          <p:cNvPr id="7" name="TextBox 6">
            <a:extLst>
              <a:ext uri="{FF2B5EF4-FFF2-40B4-BE49-F238E27FC236}">
                <a16:creationId xmlns:a16="http://schemas.microsoft.com/office/drawing/2014/main" id="{5857ADBE-7F10-CEF3-9621-6148852E9FE0}"/>
              </a:ext>
            </a:extLst>
          </p:cNvPr>
          <p:cNvSpPr txBox="1"/>
          <p:nvPr/>
        </p:nvSpPr>
        <p:spPr>
          <a:xfrm>
            <a:off x="6696684" y="3215494"/>
            <a:ext cx="5138574" cy="1246495"/>
          </a:xfrm>
          <a:prstGeom prst="rect">
            <a:avLst/>
          </a:prstGeom>
          <a:noFill/>
        </p:spPr>
        <p:txBody>
          <a:bodyPr wrap="square" rtlCol="0">
            <a:spAutoFit/>
          </a:bodyPr>
          <a:lstStyle/>
          <a:p>
            <a:r>
              <a:rPr lang="en-GB" sz="2500" dirty="0"/>
              <a:t>Overlaps geographically with the countries in the world with the highest rates of child malnutrition </a:t>
            </a:r>
          </a:p>
        </p:txBody>
      </p:sp>
    </p:spTree>
    <p:extLst>
      <p:ext uri="{BB962C8B-B14F-4D97-AF65-F5344CB8AC3E}">
        <p14:creationId xmlns:p14="http://schemas.microsoft.com/office/powerpoint/2010/main" val="260982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53F5ED-C1C0-64DC-FB0F-0BB71C1D1D2B}"/>
              </a:ext>
            </a:extLst>
          </p:cNvPr>
          <p:cNvSpPr txBox="1"/>
          <p:nvPr/>
        </p:nvSpPr>
        <p:spPr>
          <a:xfrm>
            <a:off x="606410" y="5716230"/>
            <a:ext cx="11426274" cy="736868"/>
          </a:xfrm>
          <a:prstGeom prst="rect">
            <a:avLst/>
          </a:prstGeom>
          <a:noFill/>
        </p:spPr>
        <p:txBody>
          <a:bodyPr wrap="square" rtlCol="0">
            <a:spAutoFit/>
          </a:bodyPr>
          <a:lstStyle/>
          <a:p>
            <a:pPr>
              <a:lnSpc>
                <a:spcPct val="107000"/>
              </a:lnSpc>
              <a:spcAft>
                <a:spcPts val="800"/>
              </a:spcAft>
            </a:pPr>
            <a:r>
              <a:rPr lang="en-GB" sz="2000" b="1" i="1" kern="100" dirty="0">
                <a:effectLst/>
                <a:latin typeface="Roboto" panose="02000000000000000000" pitchFamily="2" charset="0"/>
                <a:ea typeface="Roboto" panose="02000000000000000000" pitchFamily="2" charset="0"/>
                <a:cs typeface="Roboto" panose="02000000000000000000" pitchFamily="2" charset="0"/>
              </a:rPr>
              <a:t>By 2050, it is predicted that an additional 40 million children will be stunted and 28 million wasted due to climate change.</a:t>
            </a: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1F5E2255-727A-ABC5-73E6-1655AE0A30FC}"/>
              </a:ext>
            </a:extLst>
          </p:cNvPr>
          <p:cNvPicPr>
            <a:picLocks noChangeAspect="1"/>
          </p:cNvPicPr>
          <p:nvPr/>
        </p:nvPicPr>
        <p:blipFill>
          <a:blip r:embed="rId2"/>
          <a:stretch>
            <a:fillRect/>
          </a:stretch>
        </p:blipFill>
        <p:spPr>
          <a:xfrm>
            <a:off x="485640" y="1232573"/>
            <a:ext cx="5138783" cy="4176396"/>
          </a:xfrm>
          <a:prstGeom prst="rect">
            <a:avLst/>
          </a:prstGeom>
        </p:spPr>
      </p:pic>
      <p:sp>
        <p:nvSpPr>
          <p:cNvPr id="9" name="Shape 79">
            <a:extLst>
              <a:ext uri="{FF2B5EF4-FFF2-40B4-BE49-F238E27FC236}">
                <a16:creationId xmlns:a16="http://schemas.microsoft.com/office/drawing/2014/main" id="{02A5A5F6-6181-FCF2-D97E-8DA1246DA9DB}"/>
              </a:ext>
            </a:extLst>
          </p:cNvPr>
          <p:cNvSpPr/>
          <p:nvPr/>
        </p:nvSpPr>
        <p:spPr>
          <a:xfrm>
            <a:off x="485640" y="417784"/>
            <a:ext cx="11426274" cy="525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The Climate Crisis is a </a:t>
            </a:r>
            <a:r>
              <a:rPr kumimoji="0" lang="en-US" sz="4000" b="1" i="0" u="sng"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child nutrition </a:t>
            </a: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crisis</a:t>
            </a:r>
          </a:p>
        </p:txBody>
      </p:sp>
      <p:pic>
        <p:nvPicPr>
          <p:cNvPr id="11" name="Picture 10">
            <a:extLst>
              <a:ext uri="{FF2B5EF4-FFF2-40B4-BE49-F238E27FC236}">
                <a16:creationId xmlns:a16="http://schemas.microsoft.com/office/drawing/2014/main" id="{97E6D504-6213-0B32-B577-E6CE1CF5D7C9}"/>
              </a:ext>
            </a:extLst>
          </p:cNvPr>
          <p:cNvPicPr>
            <a:picLocks noChangeAspect="1"/>
          </p:cNvPicPr>
          <p:nvPr/>
        </p:nvPicPr>
        <p:blipFill>
          <a:blip r:embed="rId3"/>
          <a:stretch>
            <a:fillRect/>
          </a:stretch>
        </p:blipFill>
        <p:spPr>
          <a:xfrm>
            <a:off x="5858303" y="1252450"/>
            <a:ext cx="3057952" cy="2343477"/>
          </a:xfrm>
          <a:prstGeom prst="rect">
            <a:avLst/>
          </a:prstGeom>
        </p:spPr>
      </p:pic>
      <p:sp>
        <p:nvSpPr>
          <p:cNvPr id="13" name="TextBox 12">
            <a:extLst>
              <a:ext uri="{FF2B5EF4-FFF2-40B4-BE49-F238E27FC236}">
                <a16:creationId xmlns:a16="http://schemas.microsoft.com/office/drawing/2014/main" id="{4540A6F5-4277-38EF-9B50-45C3B409E8DA}"/>
              </a:ext>
            </a:extLst>
          </p:cNvPr>
          <p:cNvSpPr txBox="1"/>
          <p:nvPr/>
        </p:nvSpPr>
        <p:spPr>
          <a:xfrm>
            <a:off x="9274722" y="1586544"/>
            <a:ext cx="2757962" cy="1477328"/>
          </a:xfrm>
          <a:prstGeom prst="rect">
            <a:avLst/>
          </a:prstGeom>
          <a:noFill/>
        </p:spPr>
        <p:txBody>
          <a:bodyPr wrap="square">
            <a:spAutoFit/>
          </a:bodyPr>
          <a:lstStyle/>
          <a:p>
            <a:r>
              <a:rPr lang="en-GB" sz="1800" dirty="0">
                <a:latin typeface="Roboto" panose="02000000000000000000" pitchFamily="2" charset="0"/>
                <a:ea typeface="Roboto" panose="02000000000000000000" pitchFamily="2" charset="0"/>
                <a:cs typeface="Roboto" panose="02000000000000000000" pitchFamily="2" charset="0"/>
              </a:rPr>
              <a:t>440 million children &lt; 5 live in child food poverty</a:t>
            </a:r>
          </a:p>
          <a:p>
            <a:endParaRPr lang="en-GB" sz="1800" dirty="0">
              <a:latin typeface="Roboto" panose="02000000000000000000" pitchFamily="2" charset="0"/>
              <a:ea typeface="Roboto" panose="02000000000000000000" pitchFamily="2" charset="0"/>
              <a:cs typeface="Roboto" panose="02000000000000000000" pitchFamily="2" charset="0"/>
            </a:endParaRPr>
          </a:p>
          <a:p>
            <a:r>
              <a:rPr lang="en-GB" sz="1800" dirty="0">
                <a:latin typeface="Roboto" panose="02000000000000000000" pitchFamily="2" charset="0"/>
                <a:ea typeface="Roboto" panose="02000000000000000000" pitchFamily="2" charset="0"/>
                <a:cs typeface="Roboto" panose="02000000000000000000" pitchFamily="2" charset="0"/>
              </a:rPr>
              <a:t>181 million live in </a:t>
            </a:r>
            <a:r>
              <a:rPr lang="en-GB" sz="1800" b="1" dirty="0">
                <a:latin typeface="Roboto" panose="02000000000000000000" pitchFamily="2" charset="0"/>
                <a:ea typeface="Roboto" panose="02000000000000000000" pitchFamily="2" charset="0"/>
                <a:cs typeface="Roboto" panose="02000000000000000000" pitchFamily="2" charset="0"/>
              </a:rPr>
              <a:t>severe child food poverty </a:t>
            </a:r>
          </a:p>
        </p:txBody>
      </p:sp>
      <p:sp>
        <p:nvSpPr>
          <p:cNvPr id="14" name="TextBox 13">
            <a:extLst>
              <a:ext uri="{FF2B5EF4-FFF2-40B4-BE49-F238E27FC236}">
                <a16:creationId xmlns:a16="http://schemas.microsoft.com/office/drawing/2014/main" id="{E2356D4B-A413-407A-DE8C-768569C388FB}"/>
              </a:ext>
            </a:extLst>
          </p:cNvPr>
          <p:cNvSpPr txBox="1"/>
          <p:nvPr/>
        </p:nvSpPr>
        <p:spPr>
          <a:xfrm>
            <a:off x="5920596" y="4067837"/>
            <a:ext cx="5991318" cy="1200329"/>
          </a:xfrm>
          <a:prstGeom prst="rect">
            <a:avLst/>
          </a:prstGeom>
          <a:noFill/>
        </p:spPr>
        <p:txBody>
          <a:bodyPr wrap="square" rtlCol="0">
            <a:spAutoFit/>
          </a:bodyPr>
          <a:lstStyle/>
          <a:p>
            <a:r>
              <a:rPr lang="en-GB" sz="1800" kern="100" dirty="0">
                <a:effectLst/>
                <a:latin typeface="Roboto" panose="02000000000000000000" pitchFamily="2" charset="0"/>
                <a:ea typeface="Roboto" panose="02000000000000000000" pitchFamily="2" charset="0"/>
                <a:cs typeface="Roboto" panose="02000000000000000000" pitchFamily="2" charset="0"/>
              </a:rPr>
              <a:t>Climate change puts pressure on food, health, social protection, water and education systems that support child nutrition and malnourished populations are less resilient to climate change. </a:t>
            </a:r>
            <a:endParaRPr lang="en-GB" dirty="0"/>
          </a:p>
        </p:txBody>
      </p:sp>
    </p:spTree>
    <p:extLst>
      <p:ext uri="{BB962C8B-B14F-4D97-AF65-F5344CB8AC3E}">
        <p14:creationId xmlns:p14="http://schemas.microsoft.com/office/powerpoint/2010/main" val="24726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E5226-EFD3-47D4-87F9-1E5C1E11A69D}"/>
              </a:ext>
            </a:extLst>
          </p:cNvPr>
          <p:cNvCxnSpPr>
            <a:cxnSpLocks/>
          </p:cNvCxnSpPr>
          <p:nvPr/>
        </p:nvCxnSpPr>
        <p:spPr>
          <a:xfrm flipV="1">
            <a:off x="10132462" y="3690465"/>
            <a:ext cx="0" cy="432141"/>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41965AFB-24C7-DB9D-5EBD-E146DAF8A937}"/>
              </a:ext>
            </a:extLst>
          </p:cNvPr>
          <p:cNvCxnSpPr>
            <a:cxnSpLocks/>
          </p:cNvCxnSpPr>
          <p:nvPr/>
        </p:nvCxnSpPr>
        <p:spPr>
          <a:xfrm flipV="1">
            <a:off x="7247407" y="3694415"/>
            <a:ext cx="0" cy="428191"/>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89E59E30-9AA0-1A07-E5B6-C7A6D9DFB49E}"/>
              </a:ext>
            </a:extLst>
          </p:cNvPr>
          <p:cNvCxnSpPr>
            <a:cxnSpLocks/>
          </p:cNvCxnSpPr>
          <p:nvPr/>
        </p:nvCxnSpPr>
        <p:spPr>
          <a:xfrm flipV="1">
            <a:off x="5002977" y="3671407"/>
            <a:ext cx="0" cy="438939"/>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A20EB203-1AA7-E933-B26A-2015ABFF43E1}"/>
              </a:ext>
            </a:extLst>
          </p:cNvPr>
          <p:cNvSpPr>
            <a:spLocks/>
          </p:cNvSpPr>
          <p:nvPr/>
        </p:nvSpPr>
        <p:spPr>
          <a:xfrm>
            <a:off x="4054425" y="1475182"/>
            <a:ext cx="2903516" cy="83359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DIETS</a:t>
            </a:r>
          </a:p>
          <a:p>
            <a:pPr algn="ctr"/>
            <a:r>
              <a:rPr lang="en-US" sz="1300" dirty="0">
                <a:solidFill>
                  <a:schemeClr val="tx1"/>
                </a:solidFill>
              </a:rPr>
              <a:t>Insufficient food quantity and dietary diversity, and  excessive consumption of ultra-processed foods.</a:t>
            </a:r>
          </a:p>
        </p:txBody>
      </p:sp>
      <p:sp>
        <p:nvSpPr>
          <p:cNvPr id="11" name="Rectangle 10">
            <a:extLst>
              <a:ext uri="{FF2B5EF4-FFF2-40B4-BE49-F238E27FC236}">
                <a16:creationId xmlns:a16="http://schemas.microsoft.com/office/drawing/2014/main" id="{25E68D32-B6C8-DC13-28E6-B14B3B3E8F3E}"/>
              </a:ext>
            </a:extLst>
          </p:cNvPr>
          <p:cNvSpPr>
            <a:spLocks/>
          </p:cNvSpPr>
          <p:nvPr/>
        </p:nvSpPr>
        <p:spPr>
          <a:xfrm>
            <a:off x="7229251" y="1475179"/>
            <a:ext cx="2903211" cy="83359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HEALTH &amp; CARE</a:t>
            </a:r>
          </a:p>
          <a:p>
            <a:pPr algn="ctr"/>
            <a:r>
              <a:rPr lang="en-US" sz="1300" dirty="0">
                <a:solidFill>
                  <a:schemeClr val="tx1"/>
                </a:solidFill>
              </a:rPr>
              <a:t>Infectious and vector-borne diseases, dehydration and heat stress, and decreased physical activity.</a:t>
            </a:r>
          </a:p>
        </p:txBody>
      </p:sp>
      <p:sp>
        <p:nvSpPr>
          <p:cNvPr id="12" name="Rectangle 11">
            <a:extLst>
              <a:ext uri="{FF2B5EF4-FFF2-40B4-BE49-F238E27FC236}">
                <a16:creationId xmlns:a16="http://schemas.microsoft.com/office/drawing/2014/main" id="{BEE04AE6-6781-3D84-F25E-0E4B6A5618E0}"/>
              </a:ext>
            </a:extLst>
          </p:cNvPr>
          <p:cNvSpPr/>
          <p:nvPr/>
        </p:nvSpPr>
        <p:spPr>
          <a:xfrm>
            <a:off x="3787307" y="666669"/>
            <a:ext cx="6816312" cy="47962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728"/>
              </a:spcAft>
            </a:pPr>
            <a:r>
              <a:rPr lang="en-US" sz="2000" b="1" dirty="0">
                <a:solidFill>
                  <a:schemeClr val="tx1"/>
                </a:solidFill>
                <a:latin typeface="Arial Narrow" panose="020B0606020202030204" pitchFamily="34" charset="0"/>
              </a:rPr>
              <a:t>MATERNAL AND CHILD MALNUTRITION</a:t>
            </a:r>
          </a:p>
        </p:txBody>
      </p:sp>
      <p:sp>
        <p:nvSpPr>
          <p:cNvPr id="13" name="Rectangle 12">
            <a:extLst>
              <a:ext uri="{FF2B5EF4-FFF2-40B4-BE49-F238E27FC236}">
                <a16:creationId xmlns:a16="http://schemas.microsoft.com/office/drawing/2014/main" id="{717E8911-839C-65E8-1057-677B1ECBD636}"/>
              </a:ext>
            </a:extLst>
          </p:cNvPr>
          <p:cNvSpPr>
            <a:spLocks/>
          </p:cNvSpPr>
          <p:nvPr/>
        </p:nvSpPr>
        <p:spPr>
          <a:xfrm>
            <a:off x="3830947" y="5990951"/>
            <a:ext cx="6841822" cy="5296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Climate change, variability, extremes  and shocks</a:t>
            </a:r>
          </a:p>
        </p:txBody>
      </p:sp>
      <p:sp>
        <p:nvSpPr>
          <p:cNvPr id="14" name="Rectangle 13">
            <a:extLst>
              <a:ext uri="{FF2B5EF4-FFF2-40B4-BE49-F238E27FC236}">
                <a16:creationId xmlns:a16="http://schemas.microsoft.com/office/drawing/2014/main" id="{A793A564-1D28-3D70-25E3-0D467ACADCD0}"/>
              </a:ext>
            </a:extLst>
          </p:cNvPr>
          <p:cNvSpPr>
            <a:spLocks/>
          </p:cNvSpPr>
          <p:nvPr/>
        </p:nvSpPr>
        <p:spPr>
          <a:xfrm>
            <a:off x="2667481" y="2618937"/>
            <a:ext cx="2903515" cy="105247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FOOD</a:t>
            </a:r>
          </a:p>
          <a:p>
            <a:pPr algn="ctr"/>
            <a:r>
              <a:rPr lang="en-US" sz="1300" dirty="0">
                <a:solidFill>
                  <a:schemeClr val="tx1"/>
                </a:solidFill>
              </a:rPr>
              <a:t>Reduced access to nutritious, affordable, safe and sustainable food and palatable drinking water.</a:t>
            </a:r>
          </a:p>
        </p:txBody>
      </p:sp>
      <p:sp>
        <p:nvSpPr>
          <p:cNvPr id="15" name="Rectangle 14">
            <a:extLst>
              <a:ext uri="{FF2B5EF4-FFF2-40B4-BE49-F238E27FC236}">
                <a16:creationId xmlns:a16="http://schemas.microsoft.com/office/drawing/2014/main" id="{8BF46AA1-EFDB-AD1E-FD13-F14694BABD1D}"/>
              </a:ext>
            </a:extLst>
          </p:cNvPr>
          <p:cNvSpPr>
            <a:spLocks/>
          </p:cNvSpPr>
          <p:nvPr/>
        </p:nvSpPr>
        <p:spPr>
          <a:xfrm>
            <a:off x="5862730" y="2620727"/>
            <a:ext cx="2589826" cy="1085704"/>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PRACTICES</a:t>
            </a:r>
          </a:p>
          <a:p>
            <a:pPr algn="ctr"/>
            <a:r>
              <a:rPr lang="en-US" sz="1300" dirty="0">
                <a:solidFill>
                  <a:schemeClr val="tx1"/>
                </a:solidFill>
              </a:rPr>
              <a:t>Reduced caregiver time and support for food preparation, child feeding, hygiene and care. </a:t>
            </a:r>
          </a:p>
        </p:txBody>
      </p:sp>
      <p:sp>
        <p:nvSpPr>
          <p:cNvPr id="16" name="Rectangle 15">
            <a:extLst>
              <a:ext uri="{FF2B5EF4-FFF2-40B4-BE49-F238E27FC236}">
                <a16:creationId xmlns:a16="http://schemas.microsoft.com/office/drawing/2014/main" id="{7EC182CC-BEB0-00EE-C863-881F7F50F498}"/>
              </a:ext>
            </a:extLst>
          </p:cNvPr>
          <p:cNvSpPr>
            <a:spLocks/>
          </p:cNvSpPr>
          <p:nvPr/>
        </p:nvSpPr>
        <p:spPr>
          <a:xfrm>
            <a:off x="8753885" y="2626258"/>
            <a:ext cx="3009907" cy="1045149"/>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SERVICES</a:t>
            </a:r>
          </a:p>
          <a:p>
            <a:pPr algn="ctr"/>
            <a:r>
              <a:rPr lang="en-US" sz="1300" dirty="0">
                <a:solidFill>
                  <a:schemeClr val="tx1"/>
                </a:solidFill>
              </a:rPr>
              <a:t>Inadequate access to effective nutrition, health, education, sanitation and social protection services, and unhealthy food environments.</a:t>
            </a:r>
          </a:p>
        </p:txBody>
      </p:sp>
      <p:sp>
        <p:nvSpPr>
          <p:cNvPr id="17" name="Rectangle 16">
            <a:extLst>
              <a:ext uri="{FF2B5EF4-FFF2-40B4-BE49-F238E27FC236}">
                <a16:creationId xmlns:a16="http://schemas.microsoft.com/office/drawing/2014/main" id="{399F10A5-6D02-F1CD-EECD-D3B3427A715D}"/>
              </a:ext>
            </a:extLst>
          </p:cNvPr>
          <p:cNvSpPr>
            <a:spLocks/>
          </p:cNvSpPr>
          <p:nvPr/>
        </p:nvSpPr>
        <p:spPr>
          <a:xfrm>
            <a:off x="2534093" y="4131556"/>
            <a:ext cx="3103507" cy="135907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RESOURCES</a:t>
            </a:r>
          </a:p>
          <a:p>
            <a:pPr algn="ctr"/>
            <a:r>
              <a:rPr lang="en-US" sz="1300" dirty="0">
                <a:solidFill>
                  <a:schemeClr val="tx1"/>
                </a:solidFill>
              </a:rPr>
              <a:t>Livelihood/income losses; infrastructure damage; lower agrifood and fish/ aquaculture productivity and quality; biodiversity and ecosystem changes; and displacement and migration.</a:t>
            </a:r>
          </a:p>
        </p:txBody>
      </p:sp>
      <p:sp>
        <p:nvSpPr>
          <p:cNvPr id="18" name="Rectangle 17">
            <a:extLst>
              <a:ext uri="{FF2B5EF4-FFF2-40B4-BE49-F238E27FC236}">
                <a16:creationId xmlns:a16="http://schemas.microsoft.com/office/drawing/2014/main" id="{F0A804EC-EB52-68EE-79AA-48BE09220176}"/>
              </a:ext>
            </a:extLst>
          </p:cNvPr>
          <p:cNvSpPr>
            <a:spLocks/>
          </p:cNvSpPr>
          <p:nvPr/>
        </p:nvSpPr>
        <p:spPr>
          <a:xfrm>
            <a:off x="8753885" y="4121611"/>
            <a:ext cx="3009907" cy="136806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NORMS</a:t>
            </a:r>
          </a:p>
          <a:p>
            <a:pPr algn="ctr"/>
            <a:r>
              <a:rPr lang="en-US" sz="1300" dirty="0">
                <a:solidFill>
                  <a:schemeClr val="tx1"/>
                </a:solidFill>
              </a:rPr>
              <a:t>Harmful gender and social norms </a:t>
            </a:r>
            <a:r>
              <a:rPr lang="en-US" sz="1300" dirty="0">
                <a:solidFill>
                  <a:schemeClr val="tx1"/>
                </a:solidFill>
                <a:latin typeface="Google Sans"/>
              </a:rPr>
              <a:t>increase vulnerability and reduce resilience to climate change (e.g., women’s high domestic and childcare responsibilities, and low incomes).</a:t>
            </a:r>
            <a:endParaRPr lang="en-US" sz="1300" dirty="0">
              <a:solidFill>
                <a:schemeClr val="tx1"/>
              </a:solidFill>
            </a:endParaRPr>
          </a:p>
        </p:txBody>
      </p:sp>
      <p:sp>
        <p:nvSpPr>
          <p:cNvPr id="19" name="Arrow: Right 18">
            <a:extLst>
              <a:ext uri="{FF2B5EF4-FFF2-40B4-BE49-F238E27FC236}">
                <a16:creationId xmlns:a16="http://schemas.microsoft.com/office/drawing/2014/main" id="{5C010B30-A666-1733-F558-9912EB84C375}"/>
              </a:ext>
            </a:extLst>
          </p:cNvPr>
          <p:cNvSpPr/>
          <p:nvPr/>
        </p:nvSpPr>
        <p:spPr>
          <a:xfrm rot="16200000">
            <a:off x="7094176" y="5517825"/>
            <a:ext cx="346736" cy="44497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84"/>
          </a:p>
        </p:txBody>
      </p:sp>
      <p:sp>
        <p:nvSpPr>
          <p:cNvPr id="20" name="Arrow: Right 19">
            <a:extLst>
              <a:ext uri="{FF2B5EF4-FFF2-40B4-BE49-F238E27FC236}">
                <a16:creationId xmlns:a16="http://schemas.microsoft.com/office/drawing/2014/main" id="{3E666FE2-A0A0-22D9-4343-494EF9505C06}"/>
              </a:ext>
            </a:extLst>
          </p:cNvPr>
          <p:cNvSpPr/>
          <p:nvPr/>
        </p:nvSpPr>
        <p:spPr>
          <a:xfrm rot="16200000">
            <a:off x="4829609" y="5485905"/>
            <a:ext cx="346736" cy="44497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84"/>
          </a:p>
        </p:txBody>
      </p:sp>
      <p:sp>
        <p:nvSpPr>
          <p:cNvPr id="21" name="Arrow: Right 20">
            <a:extLst>
              <a:ext uri="{FF2B5EF4-FFF2-40B4-BE49-F238E27FC236}">
                <a16:creationId xmlns:a16="http://schemas.microsoft.com/office/drawing/2014/main" id="{EB25F99D-053D-958F-F03C-EEEFCAC20718}"/>
              </a:ext>
            </a:extLst>
          </p:cNvPr>
          <p:cNvSpPr/>
          <p:nvPr/>
        </p:nvSpPr>
        <p:spPr>
          <a:xfrm rot="16200000">
            <a:off x="9678435" y="5485905"/>
            <a:ext cx="346736" cy="44497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84"/>
          </a:p>
        </p:txBody>
      </p:sp>
      <p:cxnSp>
        <p:nvCxnSpPr>
          <p:cNvPr id="22" name="Straight Arrow Connector 21">
            <a:extLst>
              <a:ext uri="{FF2B5EF4-FFF2-40B4-BE49-F238E27FC236}">
                <a16:creationId xmlns:a16="http://schemas.microsoft.com/office/drawing/2014/main" id="{9034ED05-7D54-7FAA-18CE-1D972F99AC1F}"/>
              </a:ext>
            </a:extLst>
          </p:cNvPr>
          <p:cNvCxnSpPr>
            <a:cxnSpLocks/>
          </p:cNvCxnSpPr>
          <p:nvPr/>
        </p:nvCxnSpPr>
        <p:spPr>
          <a:xfrm flipV="1">
            <a:off x="5295877" y="2329854"/>
            <a:ext cx="0" cy="332878"/>
          </a:xfrm>
          <a:prstGeom prst="straightConnector1">
            <a:avLst/>
          </a:prstGeom>
          <a:ln w="28575">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B2C3087-F4BD-E364-22A0-F5F8FF1A1F93}"/>
              </a:ext>
            </a:extLst>
          </p:cNvPr>
          <p:cNvCxnSpPr>
            <a:cxnSpLocks/>
          </p:cNvCxnSpPr>
          <p:nvPr/>
        </p:nvCxnSpPr>
        <p:spPr>
          <a:xfrm flipV="1">
            <a:off x="6516064" y="2308773"/>
            <a:ext cx="0" cy="332878"/>
          </a:xfrm>
          <a:prstGeom prst="straightConnector1">
            <a:avLst/>
          </a:prstGeom>
          <a:ln w="28575">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05F3FCB-2F5C-519E-50F8-AD9A20CE1F54}"/>
              </a:ext>
            </a:extLst>
          </p:cNvPr>
          <p:cNvCxnSpPr>
            <a:cxnSpLocks/>
          </p:cNvCxnSpPr>
          <p:nvPr/>
        </p:nvCxnSpPr>
        <p:spPr>
          <a:xfrm flipV="1">
            <a:off x="7752616" y="2283977"/>
            <a:ext cx="0" cy="332878"/>
          </a:xfrm>
          <a:prstGeom prst="straightConnector1">
            <a:avLst/>
          </a:prstGeom>
          <a:ln w="28575">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1C8A3BB-17B9-4C9B-6D30-2AC25F770A66}"/>
              </a:ext>
            </a:extLst>
          </p:cNvPr>
          <p:cNvCxnSpPr>
            <a:cxnSpLocks/>
          </p:cNvCxnSpPr>
          <p:nvPr/>
        </p:nvCxnSpPr>
        <p:spPr>
          <a:xfrm flipV="1">
            <a:off x="9110414" y="2308773"/>
            <a:ext cx="0" cy="332878"/>
          </a:xfrm>
          <a:prstGeom prst="straightConnector1">
            <a:avLst/>
          </a:prstGeom>
          <a:ln w="28575">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52574B9-EA3A-F8E5-4C7D-FFAA0DAC6481}"/>
              </a:ext>
            </a:extLst>
          </p:cNvPr>
          <p:cNvCxnSpPr>
            <a:cxnSpLocks/>
          </p:cNvCxnSpPr>
          <p:nvPr/>
        </p:nvCxnSpPr>
        <p:spPr>
          <a:xfrm flipV="1">
            <a:off x="5929554" y="1142301"/>
            <a:ext cx="0" cy="332878"/>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C4414A2-F3F2-5E80-D548-65C59BCC2322}"/>
              </a:ext>
            </a:extLst>
          </p:cNvPr>
          <p:cNvCxnSpPr>
            <a:cxnSpLocks/>
          </p:cNvCxnSpPr>
          <p:nvPr/>
        </p:nvCxnSpPr>
        <p:spPr>
          <a:xfrm flipV="1">
            <a:off x="8139710" y="1142301"/>
            <a:ext cx="0" cy="332878"/>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32DEC6C-9AD6-1543-B0B0-3EFAF20E9820}"/>
              </a:ext>
            </a:extLst>
          </p:cNvPr>
          <p:cNvCxnSpPr>
            <a:cxnSpLocks/>
          </p:cNvCxnSpPr>
          <p:nvPr/>
        </p:nvCxnSpPr>
        <p:spPr>
          <a:xfrm>
            <a:off x="6957641" y="1949051"/>
            <a:ext cx="271611" cy="0"/>
          </a:xfrm>
          <a:prstGeom prst="straightConnector1">
            <a:avLst/>
          </a:prstGeom>
          <a:ln w="28575">
            <a:solidFill>
              <a:srgbClr val="FFC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CCE0B00-12C1-762D-6D3D-922CF546F1A6}"/>
              </a:ext>
            </a:extLst>
          </p:cNvPr>
          <p:cNvCxnSpPr>
            <a:cxnSpLocks/>
          </p:cNvCxnSpPr>
          <p:nvPr/>
        </p:nvCxnSpPr>
        <p:spPr>
          <a:xfrm>
            <a:off x="5583821" y="3132343"/>
            <a:ext cx="271611" cy="0"/>
          </a:xfrm>
          <a:prstGeom prst="straightConnector1">
            <a:avLst/>
          </a:prstGeom>
          <a:ln w="28575">
            <a:solidFill>
              <a:schemeClr val="accent4"/>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BCA0EA7-35F7-C4DF-F71D-1911DFBA5562}"/>
              </a:ext>
            </a:extLst>
          </p:cNvPr>
          <p:cNvCxnSpPr>
            <a:cxnSpLocks/>
          </p:cNvCxnSpPr>
          <p:nvPr/>
        </p:nvCxnSpPr>
        <p:spPr>
          <a:xfrm>
            <a:off x="8467415" y="3165591"/>
            <a:ext cx="271611" cy="0"/>
          </a:xfrm>
          <a:prstGeom prst="straightConnector1">
            <a:avLst/>
          </a:prstGeom>
          <a:ln w="28575">
            <a:solidFill>
              <a:schemeClr val="accent4"/>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31399E13-B055-B49E-F828-A20F750DCEFD}"/>
              </a:ext>
            </a:extLst>
          </p:cNvPr>
          <p:cNvCxnSpPr>
            <a:cxnSpLocks/>
          </p:cNvCxnSpPr>
          <p:nvPr/>
        </p:nvCxnSpPr>
        <p:spPr>
          <a:xfrm>
            <a:off x="5637600" y="4811092"/>
            <a:ext cx="271611" cy="0"/>
          </a:xfrm>
          <a:prstGeom prst="straightConnector1">
            <a:avLst/>
          </a:prstGeom>
          <a:ln w="28575">
            <a:solidFill>
              <a:srgbClr val="C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23D4572E-1A2F-B320-8933-58603B6C93B7}"/>
              </a:ext>
            </a:extLst>
          </p:cNvPr>
          <p:cNvCxnSpPr>
            <a:cxnSpLocks/>
          </p:cNvCxnSpPr>
          <p:nvPr/>
        </p:nvCxnSpPr>
        <p:spPr>
          <a:xfrm>
            <a:off x="8482274" y="4831658"/>
            <a:ext cx="271611" cy="0"/>
          </a:xfrm>
          <a:prstGeom prst="straightConnector1">
            <a:avLst/>
          </a:prstGeom>
          <a:ln w="28575">
            <a:solidFill>
              <a:srgbClr val="C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BF676FA2-5687-8082-8975-75F59718E866}"/>
              </a:ext>
            </a:extLst>
          </p:cNvPr>
          <p:cNvSpPr>
            <a:spLocks/>
          </p:cNvSpPr>
          <p:nvPr/>
        </p:nvSpPr>
        <p:spPr>
          <a:xfrm>
            <a:off x="5913576" y="4130606"/>
            <a:ext cx="2589825" cy="135907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GOVERNANCE</a:t>
            </a:r>
          </a:p>
          <a:p>
            <a:pPr algn="ctr"/>
            <a:r>
              <a:rPr lang="en-US" sz="1300" dirty="0">
                <a:solidFill>
                  <a:schemeClr val="tx1"/>
                </a:solidFill>
              </a:rPr>
              <a:t>Less sustainable economic growth; political commitment prioritized away from nutrition-relevant sectors; and reduced social sector budgets.</a:t>
            </a:r>
          </a:p>
        </p:txBody>
      </p:sp>
      <p:sp>
        <p:nvSpPr>
          <p:cNvPr id="43" name="TextBox 42">
            <a:extLst>
              <a:ext uri="{FF2B5EF4-FFF2-40B4-BE49-F238E27FC236}">
                <a16:creationId xmlns:a16="http://schemas.microsoft.com/office/drawing/2014/main" id="{E2B45C6B-DCA0-19C5-A626-A475B08DBB5C}"/>
              </a:ext>
            </a:extLst>
          </p:cNvPr>
          <p:cNvSpPr txBox="1"/>
          <p:nvPr/>
        </p:nvSpPr>
        <p:spPr>
          <a:xfrm>
            <a:off x="2262475" y="7935189"/>
            <a:ext cx="1229960" cy="954107"/>
          </a:xfrm>
          <a:prstGeom prst="rect">
            <a:avLst/>
          </a:prstGeom>
          <a:noFill/>
        </p:spPr>
        <p:txBody>
          <a:bodyPr wrap="square">
            <a:spAutoFit/>
          </a:bodyPr>
          <a:lstStyle/>
          <a:p>
            <a:pPr algn="r"/>
            <a:r>
              <a:rPr lang="en-US" sz="1400" dirty="0">
                <a:solidFill>
                  <a:schemeClr val="tx1">
                    <a:lumMod val="50000"/>
                    <a:lumOff val="50000"/>
                  </a:schemeClr>
                </a:solidFill>
                <a:latin typeface="Arial Narrow" panose="020B0606020202030204" pitchFamily="34" charset="0"/>
              </a:rPr>
              <a:t>Greenhouse gas emissions from food and health systems</a:t>
            </a:r>
          </a:p>
        </p:txBody>
      </p:sp>
      <p:sp>
        <p:nvSpPr>
          <p:cNvPr id="45" name="Rectangle 44">
            <a:extLst>
              <a:ext uri="{FF2B5EF4-FFF2-40B4-BE49-F238E27FC236}">
                <a16:creationId xmlns:a16="http://schemas.microsoft.com/office/drawing/2014/main" id="{C3E698E3-EC8B-D59D-A6FD-1421ACA99FBA}"/>
              </a:ext>
            </a:extLst>
          </p:cNvPr>
          <p:cNvSpPr>
            <a:spLocks/>
          </p:cNvSpPr>
          <p:nvPr/>
        </p:nvSpPr>
        <p:spPr>
          <a:xfrm>
            <a:off x="3846633" y="8889296"/>
            <a:ext cx="6841822" cy="3729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35" b="1" dirty="0">
                <a:solidFill>
                  <a:schemeClr val="bg1"/>
                </a:solidFill>
              </a:rPr>
              <a:t>Greenhouse gas emissions</a:t>
            </a:r>
            <a:endParaRPr lang="en-US" sz="1200" dirty="0">
              <a:solidFill>
                <a:schemeClr val="bg1"/>
              </a:solidFill>
            </a:endParaRPr>
          </a:p>
        </p:txBody>
      </p:sp>
      <p:sp>
        <p:nvSpPr>
          <p:cNvPr id="46" name="Arrow: Right 45">
            <a:extLst>
              <a:ext uri="{FF2B5EF4-FFF2-40B4-BE49-F238E27FC236}">
                <a16:creationId xmlns:a16="http://schemas.microsoft.com/office/drawing/2014/main" id="{B924C3DF-EBAE-2A5E-A324-81763FEC53C0}"/>
              </a:ext>
            </a:extLst>
          </p:cNvPr>
          <p:cNvSpPr/>
          <p:nvPr/>
        </p:nvSpPr>
        <p:spPr>
          <a:xfrm rot="16200000">
            <a:off x="7035121" y="8493439"/>
            <a:ext cx="346736" cy="44497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84"/>
          </a:p>
        </p:txBody>
      </p:sp>
      <p:cxnSp>
        <p:nvCxnSpPr>
          <p:cNvPr id="47" name="Straight Connector 46">
            <a:extLst>
              <a:ext uri="{FF2B5EF4-FFF2-40B4-BE49-F238E27FC236}">
                <a16:creationId xmlns:a16="http://schemas.microsoft.com/office/drawing/2014/main" id="{426B4614-555F-F986-E3FD-AB39D8893CA4}"/>
              </a:ext>
            </a:extLst>
          </p:cNvPr>
          <p:cNvCxnSpPr>
            <a:cxnSpLocks/>
          </p:cNvCxnSpPr>
          <p:nvPr/>
        </p:nvCxnSpPr>
        <p:spPr>
          <a:xfrm>
            <a:off x="3492435" y="9057651"/>
            <a:ext cx="338512" cy="0"/>
          </a:xfrm>
          <a:prstGeom prst="line">
            <a:avLst/>
          </a:prstGeom>
          <a:ln w="28575">
            <a:solidFill>
              <a:schemeClr val="bg1">
                <a:lumMod val="6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2" name="Shape 79">
            <a:extLst>
              <a:ext uri="{FF2B5EF4-FFF2-40B4-BE49-F238E27FC236}">
                <a16:creationId xmlns:a16="http://schemas.microsoft.com/office/drawing/2014/main" id="{6E12CF80-2391-430F-4CF0-1F856E4E6F2D}"/>
              </a:ext>
            </a:extLst>
          </p:cNvPr>
          <p:cNvSpPr/>
          <p:nvPr/>
        </p:nvSpPr>
        <p:spPr>
          <a:xfrm>
            <a:off x="485640" y="417784"/>
            <a:ext cx="3103507" cy="157735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Pathways to increased malnutrition</a:t>
            </a:r>
          </a:p>
        </p:txBody>
      </p:sp>
      <p:sp>
        <p:nvSpPr>
          <p:cNvPr id="53" name="Arrow: Up 52">
            <a:extLst>
              <a:ext uri="{FF2B5EF4-FFF2-40B4-BE49-F238E27FC236}">
                <a16:creationId xmlns:a16="http://schemas.microsoft.com/office/drawing/2014/main" id="{C4B211BE-E9C7-6B99-FDF8-015C55B57B8D}"/>
              </a:ext>
            </a:extLst>
          </p:cNvPr>
          <p:cNvSpPr/>
          <p:nvPr/>
        </p:nvSpPr>
        <p:spPr>
          <a:xfrm>
            <a:off x="1161004" y="2283977"/>
            <a:ext cx="670300" cy="3894189"/>
          </a:xfrm>
          <a:prstGeom prst="up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8382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9">
            <a:extLst>
              <a:ext uri="{FF2B5EF4-FFF2-40B4-BE49-F238E27FC236}">
                <a16:creationId xmlns:a16="http://schemas.microsoft.com/office/drawing/2014/main" id="{423D7230-7EE8-9EE8-8F40-581239D72ADC}"/>
              </a:ext>
            </a:extLst>
          </p:cNvPr>
          <p:cNvSpPr/>
          <p:nvPr/>
        </p:nvSpPr>
        <p:spPr>
          <a:xfrm>
            <a:off x="485640" y="417784"/>
            <a:ext cx="11004745" cy="525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0" lvl="0" indent="0" algn="l" defTabSz="914400" rtl="0" eaLnBrk="1" fontAlgn="auto" latinLnBrk="0" hangingPunct="1">
              <a:lnSpc>
                <a:spcPts val="4120"/>
              </a:lnSpc>
              <a:spcBef>
                <a:spcPts val="0"/>
              </a:spcBef>
              <a:spcAft>
                <a:spcPts val="0"/>
              </a:spcAft>
              <a:buClrTx/>
              <a:buSzTx/>
              <a:buFontTx/>
              <a:buNone/>
              <a:tabLst/>
              <a:defRPr sz="1800"/>
            </a:pPr>
            <a:r>
              <a:rPr kumimoji="0" lang="en-US" sz="4000" b="1" i="0" u="none" strike="noStrike" kern="1200" cap="none" spc="-10" normalizeH="0" baseline="0" noProof="0" dirty="0">
                <a:ln>
                  <a:noFill/>
                </a:ln>
                <a:solidFill>
                  <a:srgbClr val="00B0F0"/>
                </a:solidFill>
                <a:effectLst/>
                <a:uLnTx/>
                <a:uFillTx/>
                <a:latin typeface="Arial" charset="0"/>
                <a:ea typeface="Arial" charset="0"/>
                <a:cs typeface="Arial" charset="0"/>
                <a:sym typeface="Montserrat-Regular"/>
              </a:rPr>
              <a:t>Food systems contribute to climate change</a:t>
            </a:r>
          </a:p>
        </p:txBody>
      </p:sp>
      <p:sp>
        <p:nvSpPr>
          <p:cNvPr id="7" name="TextBox 6">
            <a:extLst>
              <a:ext uri="{FF2B5EF4-FFF2-40B4-BE49-F238E27FC236}">
                <a16:creationId xmlns:a16="http://schemas.microsoft.com/office/drawing/2014/main" id="{EA5DD030-CA8A-6004-54AB-A6839198B8D8}"/>
              </a:ext>
            </a:extLst>
          </p:cNvPr>
          <p:cNvSpPr txBox="1"/>
          <p:nvPr/>
        </p:nvSpPr>
        <p:spPr>
          <a:xfrm>
            <a:off x="485639" y="1187583"/>
            <a:ext cx="6260217" cy="1323439"/>
          </a:xfrm>
          <a:prstGeom prst="rect">
            <a:avLst/>
          </a:prstGeom>
          <a:noFill/>
        </p:spPr>
        <p:txBody>
          <a:bodyPr wrap="square">
            <a:spAutoFit/>
          </a:bodyPr>
          <a:lstStyle/>
          <a:p>
            <a:r>
              <a:rPr lang="en-US" sz="2000" b="1" i="0" dirty="0">
                <a:solidFill>
                  <a:srgbClr val="4D4D4D"/>
                </a:solidFill>
                <a:effectLst/>
                <a:latin typeface="Roboto" panose="02000000000000000000" pitchFamily="2" charset="0"/>
              </a:rPr>
              <a:t>More than one-third (34%) of global greenhouse gas emissions caused by human activity can be attributed to the way we produce, process and package food.</a:t>
            </a:r>
            <a:endParaRPr lang="en-GB" sz="2000" dirty="0"/>
          </a:p>
        </p:txBody>
      </p:sp>
      <p:sp>
        <p:nvSpPr>
          <p:cNvPr id="10" name="TextBox 9">
            <a:extLst>
              <a:ext uri="{FF2B5EF4-FFF2-40B4-BE49-F238E27FC236}">
                <a16:creationId xmlns:a16="http://schemas.microsoft.com/office/drawing/2014/main" id="{BE94F935-1125-2685-F52F-D70E9D5B0084}"/>
              </a:ext>
            </a:extLst>
          </p:cNvPr>
          <p:cNvSpPr txBox="1"/>
          <p:nvPr/>
        </p:nvSpPr>
        <p:spPr>
          <a:xfrm>
            <a:off x="485639" y="2720394"/>
            <a:ext cx="5610361" cy="3724096"/>
          </a:xfrm>
          <a:prstGeom prst="rect">
            <a:avLst/>
          </a:prstGeom>
          <a:noFill/>
        </p:spPr>
        <p:txBody>
          <a:bodyPr wrap="square">
            <a:spAutoFit/>
          </a:bodyPr>
          <a:lstStyle/>
          <a:p>
            <a:r>
              <a:rPr lang="en-US" sz="2000" dirty="0">
                <a:solidFill>
                  <a:srgbClr val="333333"/>
                </a:solidFill>
                <a:latin typeface="Roboto" panose="02000000000000000000" pitchFamily="2" charset="0"/>
              </a:rPr>
              <a:t>Through…</a:t>
            </a:r>
            <a:endParaRPr lang="en-US" sz="2000" b="0" i="0" dirty="0">
              <a:solidFill>
                <a:srgbClr val="333333"/>
              </a:solidFill>
              <a:effectLst/>
              <a:latin typeface="Roboto" panose="02000000000000000000" pitchFamily="2" charset="0"/>
            </a:endParaRPr>
          </a:p>
          <a:p>
            <a:endParaRPr lang="en-US" sz="2000" b="0" i="0" dirty="0">
              <a:solidFill>
                <a:srgbClr val="333333"/>
              </a:solidFill>
              <a:effectLst/>
              <a:latin typeface="Roboto" panose="02000000000000000000" pitchFamily="2" charset="0"/>
            </a:endParaRPr>
          </a:p>
          <a:p>
            <a:r>
              <a:rPr lang="en-US" sz="2000" b="1" dirty="0">
                <a:solidFill>
                  <a:srgbClr val="333333"/>
                </a:solidFill>
                <a:latin typeface="Roboto" panose="02000000000000000000" pitchFamily="2" charset="0"/>
              </a:rPr>
              <a:t>Food production </a:t>
            </a:r>
            <a:r>
              <a:rPr lang="en-US" sz="2000" dirty="0">
                <a:solidFill>
                  <a:srgbClr val="333333"/>
                </a:solidFill>
                <a:latin typeface="Roboto" panose="02000000000000000000" pitchFamily="2" charset="0"/>
              </a:rPr>
              <a:t>especially fertilizers, methane from livestock and rice cultivation, and food processing and packaging </a:t>
            </a:r>
          </a:p>
          <a:p>
            <a:endParaRPr lang="en-US" sz="2000" dirty="0">
              <a:solidFill>
                <a:srgbClr val="333333"/>
              </a:solidFill>
              <a:latin typeface="Roboto" panose="02000000000000000000" pitchFamily="2" charset="0"/>
            </a:endParaRPr>
          </a:p>
          <a:p>
            <a:r>
              <a:rPr lang="en-US" sz="2000" b="1" dirty="0">
                <a:solidFill>
                  <a:srgbClr val="333333"/>
                </a:solidFill>
                <a:latin typeface="Roboto" panose="02000000000000000000" pitchFamily="2" charset="0"/>
              </a:rPr>
              <a:t>Land use </a:t>
            </a:r>
            <a:r>
              <a:rPr lang="en-US" sz="2000" dirty="0">
                <a:solidFill>
                  <a:srgbClr val="333333"/>
                </a:solidFill>
                <a:latin typeface="Roboto" panose="02000000000000000000" pitchFamily="2" charset="0"/>
              </a:rPr>
              <a:t>especially deforestation and soil erosion that reduce carbon sinks </a:t>
            </a:r>
          </a:p>
          <a:p>
            <a:endParaRPr lang="en-US" sz="2000" dirty="0">
              <a:solidFill>
                <a:srgbClr val="333333"/>
              </a:solidFill>
              <a:latin typeface="Roboto" panose="02000000000000000000" pitchFamily="2" charset="0"/>
            </a:endParaRPr>
          </a:p>
          <a:p>
            <a:r>
              <a:rPr lang="en-US" sz="2000" b="1" dirty="0">
                <a:solidFill>
                  <a:srgbClr val="333333"/>
                </a:solidFill>
                <a:latin typeface="Roboto" panose="02000000000000000000" pitchFamily="2" charset="0"/>
              </a:rPr>
              <a:t>Food distribution </a:t>
            </a:r>
          </a:p>
          <a:p>
            <a:endParaRPr lang="en-US" b="1" dirty="0">
              <a:solidFill>
                <a:srgbClr val="333333"/>
              </a:solidFill>
              <a:latin typeface="Roboto" panose="02000000000000000000" pitchFamily="2" charset="0"/>
            </a:endParaRPr>
          </a:p>
          <a:p>
            <a:endParaRPr lang="en-GB" dirty="0"/>
          </a:p>
        </p:txBody>
      </p:sp>
      <p:pic>
        <p:nvPicPr>
          <p:cNvPr id="1028" name="Picture 4">
            <a:extLst>
              <a:ext uri="{FF2B5EF4-FFF2-40B4-BE49-F238E27FC236}">
                <a16:creationId xmlns:a16="http://schemas.microsoft.com/office/drawing/2014/main" id="{AC386343-46CE-0007-BAC3-C55903F1C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198" y="1101253"/>
            <a:ext cx="4753405" cy="28195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od Processing Insurance - Manufacturer Insurance - Allen Financial">
            <a:extLst>
              <a:ext uri="{FF2B5EF4-FFF2-40B4-BE49-F238E27FC236}">
                <a16:creationId xmlns:a16="http://schemas.microsoft.com/office/drawing/2014/main" id="{65F45B0B-FE91-7FFA-56E2-6DA70A408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197" y="4078477"/>
            <a:ext cx="4753405" cy="267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495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8|0.9|1.4|4.5"/>
</p:tagLst>
</file>

<file path=ppt/theme/theme1.xml><?xml version="1.0" encoding="utf-8"?>
<a:theme xmlns:a="http://schemas.openxmlformats.org/drawingml/2006/main" name="1_Office Theme">
  <a:themeElements>
    <a:clrScheme name="CHTF_Microsoft">
      <a:dk1>
        <a:srgbClr val="000000"/>
      </a:dk1>
      <a:lt1>
        <a:srgbClr val="FFFFFF"/>
      </a:lt1>
      <a:dk2>
        <a:srgbClr val="645DC7"/>
      </a:dk2>
      <a:lt2>
        <a:srgbClr val="E7E6E6"/>
      </a:lt2>
      <a:accent1>
        <a:srgbClr val="B2AFC3"/>
      </a:accent1>
      <a:accent2>
        <a:srgbClr val="3E68AA"/>
      </a:accent2>
      <a:accent3>
        <a:srgbClr val="AA417C"/>
      </a:accent3>
      <a:accent4>
        <a:srgbClr val="56801E"/>
      </a:accent4>
      <a:accent5>
        <a:srgbClr val="76CFD6"/>
      </a:accent5>
      <a:accent6>
        <a:srgbClr val="A0D45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13072</TotalTime>
  <Words>3549</Words>
  <Application>Microsoft Office PowerPoint</Application>
  <PresentationFormat>Widescreen</PresentationFormat>
  <Paragraphs>435</Paragraphs>
  <Slides>38</Slides>
  <Notes>34</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38</vt:i4>
      </vt:variant>
    </vt:vector>
  </HeadingPairs>
  <TitlesOfParts>
    <vt:vector size="57" baseType="lpstr">
      <vt:lpstr>Arial</vt:lpstr>
      <vt:lpstr>Arial Narrow</vt:lpstr>
      <vt:lpstr>DDG_ProximaNova</vt:lpstr>
      <vt:lpstr>Merriweather</vt:lpstr>
      <vt:lpstr>Noto Sans Symbols</vt:lpstr>
      <vt:lpstr>Gill Sans MT</vt:lpstr>
      <vt:lpstr>Avenir</vt:lpstr>
      <vt:lpstr>Roboto</vt:lpstr>
      <vt:lpstr>Google Sans</vt:lpstr>
      <vt:lpstr>Georgia</vt:lpstr>
      <vt:lpstr>acumin-pro-semi-condensed</vt:lpstr>
      <vt:lpstr>Times New Roman</vt:lpstr>
      <vt:lpstr>Courier New</vt:lpstr>
      <vt:lpstr>Lato</vt:lpstr>
      <vt:lpstr>Calibri</vt:lpstr>
      <vt:lpstr>Gill Sans</vt:lpstr>
      <vt:lpstr>Aptos</vt:lpstr>
      <vt:lpstr>NTR</vt:lpstr>
      <vt:lpstr>1_Office Theme</vt:lpstr>
      <vt:lpstr> Forum: Agricultural Resilience and Nutrition   Session 3:  Addressing Climate Change and Nutrition  for Improving Health Outcomes  January 23, 2025</vt:lpstr>
      <vt:lpstr>PowerPoint Presentation</vt:lpstr>
      <vt:lpstr>Agricultural Resilience  and Nutrition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Aligning with country plans </vt:lpstr>
      <vt:lpstr>Sustainable Asset Valuation of the Nutrition Sensitive Agriculture Capacity Strengthening Project in Ethiopia</vt:lpstr>
      <vt:lpstr>PowerPoint Presentation</vt:lpstr>
      <vt:lpstr>PowerPoint Presentation</vt:lpstr>
      <vt:lpstr>What if we invest in NBI where possible? </vt:lpstr>
      <vt:lpstr>PowerPoint Presentation</vt:lpstr>
      <vt:lpstr>PowerPoint Presentation</vt:lpstr>
      <vt:lpstr>Project context</vt:lpstr>
      <vt:lpstr>The proposed solution</vt:lpstr>
      <vt:lpstr>Assessment objectives</vt:lpstr>
      <vt:lpstr>Sustainable Asset Valuation methodology (SAVi)</vt:lpstr>
      <vt:lpstr>PowerPoint Presentation</vt:lpstr>
      <vt:lpstr>Causal Loop Diagram (CLD)</vt:lpstr>
      <vt:lpstr>Integrated CBA Indicators</vt:lpstr>
      <vt:lpstr>Scenario Definitions</vt:lpstr>
      <vt:lpstr>Scenario Definitions</vt:lpstr>
      <vt:lpstr>Results Nbi scenario 1</vt:lpstr>
      <vt:lpstr>Integrated Cost-Benefit Analysis (CBA)</vt:lpstr>
      <vt:lpstr>Benefits of NBI</vt:lpstr>
      <vt:lpstr>Conclusions</vt:lpstr>
      <vt:lpstr>Sustainable Asset Valuation of Climate-Smart Agriculture in Ethiopia</vt:lpstr>
      <vt:lpstr>How the assessment findings will be used by the project/ MOA</vt:lpstr>
      <vt:lpstr>PowerPoint Presentation</vt:lpstr>
      <vt:lpstr> Questions and Answer Discussion  Please put any questions in the chat for our moderators.   S’il vous plaît, poser vos questions dans le chat.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Health Systems to Protect Children from the Impact of Climate Change   Re-imagining the Package of Care for Children Subgroup March 29, 2023</dc:title>
  <dc:creator>Patricia Murray</dc:creator>
  <cp:lastModifiedBy>Bethany Hallenborg</cp:lastModifiedBy>
  <cp:revision>15</cp:revision>
  <dcterms:created xsi:type="dcterms:W3CDTF">2022-04-28T13:57:03Z</dcterms:created>
  <dcterms:modified xsi:type="dcterms:W3CDTF">2025-01-23T14:02:23Z</dcterms:modified>
</cp:coreProperties>
</file>