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B9_39F8AA52.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9A_26C54E31.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86" r:id="rId5"/>
    <p:sldMasterId id="2147483702" r:id="rId6"/>
    <p:sldMasterId id="2147483732" r:id="rId7"/>
    <p:sldMasterId id="2147483757" r:id="rId8"/>
    <p:sldMasterId id="2147483766" r:id="rId9"/>
  </p:sldMasterIdLst>
  <p:notesMasterIdLst>
    <p:notesMasterId r:id="rId56"/>
  </p:notesMasterIdLst>
  <p:sldIdLst>
    <p:sldId id="390" r:id="rId10"/>
    <p:sldId id="405" r:id="rId11"/>
    <p:sldId id="434" r:id="rId12"/>
    <p:sldId id="461" r:id="rId13"/>
    <p:sldId id="435" r:id="rId14"/>
    <p:sldId id="282" r:id="rId15"/>
    <p:sldId id="436" r:id="rId16"/>
    <p:sldId id="438" r:id="rId17"/>
    <p:sldId id="431" r:id="rId18"/>
    <p:sldId id="443" r:id="rId19"/>
    <p:sldId id="441" r:id="rId20"/>
    <p:sldId id="445" r:id="rId21"/>
    <p:sldId id="448" r:id="rId22"/>
    <p:sldId id="447" r:id="rId23"/>
    <p:sldId id="259" r:id="rId24"/>
    <p:sldId id="410" r:id="rId25"/>
    <p:sldId id="424" r:id="rId26"/>
    <p:sldId id="449" r:id="rId27"/>
    <p:sldId id="451" r:id="rId28"/>
    <p:sldId id="452" r:id="rId29"/>
    <p:sldId id="450" r:id="rId30"/>
    <p:sldId id="453" r:id="rId31"/>
    <p:sldId id="455" r:id="rId32"/>
    <p:sldId id="456" r:id="rId33"/>
    <p:sldId id="457" r:id="rId34"/>
    <p:sldId id="2147474212" r:id="rId35"/>
    <p:sldId id="462" r:id="rId36"/>
    <p:sldId id="2147474226" r:id="rId37"/>
    <p:sldId id="458" r:id="rId38"/>
    <p:sldId id="307" r:id="rId39"/>
    <p:sldId id="2147474202" r:id="rId40"/>
    <p:sldId id="2147474203" r:id="rId41"/>
    <p:sldId id="2147474204" r:id="rId42"/>
    <p:sldId id="2147474205" r:id="rId43"/>
    <p:sldId id="2147474206" r:id="rId44"/>
    <p:sldId id="2147474207" r:id="rId45"/>
    <p:sldId id="2147474220" r:id="rId46"/>
    <p:sldId id="2147474208" r:id="rId47"/>
    <p:sldId id="2147474209" r:id="rId48"/>
    <p:sldId id="2147474210" r:id="rId49"/>
    <p:sldId id="2147474211" r:id="rId50"/>
    <p:sldId id="2147474216" r:id="rId51"/>
    <p:sldId id="2147474217" r:id="rId52"/>
    <p:sldId id="2147474218" r:id="rId53"/>
    <p:sldId id="2147474219" r:id="rId54"/>
    <p:sldId id="2147474221" r:id="rId55"/>
  </p:sldIdLst>
  <p:sldSz cx="9144000" cy="5143500" type="screen16x9"/>
  <p:notesSz cx="6858000" cy="9313863"/>
  <p:embeddedFontLst>
    <p:embeddedFont>
      <p:font typeface="Gill Sans" panose="020B0604020202020204" charset="0"/>
      <p:regular r:id="rId57"/>
      <p:bold r:id="rId58"/>
    </p:embeddedFont>
    <p:embeddedFont>
      <p:font typeface="Gill Sans MT" panose="020B0502020104020203" pitchFamily="34" charset="0"/>
      <p:regular r:id="rId59"/>
      <p:bold r:id="rId60"/>
      <p:italic r:id="rId61"/>
      <p:boldItalic r:id="rId62"/>
    </p:embeddedFont>
    <p:embeddedFont>
      <p:font typeface="Gill Sans Nova Light" panose="020B0302020104020203" pitchFamily="34" charset="0"/>
      <p:regular r:id="rId63"/>
      <p:italic r:id="rId64"/>
    </p:embeddedFont>
    <p:embeddedFont>
      <p:font typeface="Lobster" panose="00000500000000000000" pitchFamily="2" charset="0"/>
      <p:regular r:id="rId65"/>
    </p:embeddedFont>
    <p:embeddedFont>
      <p:font typeface="Sagona Book" panose="02020503050505020204" pitchFamily="18"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8110A-6BD7-108C-136E-B2B98129C6EA}" name="STRONG, Kathleen Louise" initials="SKL" userId="S::strongk@who.int::6bbdb01f-5dac-4c38-9977-394863423402" providerId="AD"/>
  <p188:author id="{BE16AE49-F48C-C56C-4E2D-F32D2E8B12F8}" name="Shane Khan" initials="SK" userId="6b7effe0b06a8f6c" providerId="Windows Live"/>
  <p188:author id="{3A07E353-DCB1-93A5-E853-834810D36EEB}" name="Kate" initials="K" userId="S::kgilroy-jsi@prb.org::1fd8541e-6d5d-452f-918e-bf77dd8ea8e9" providerId="AD"/>
  <p188:author id="{3513B885-C8E4-5DEF-FAA2-B6EA0DF1D0DB}" name="Clarice Lee" initials="CL" userId="S::clee-jsi@prb.org::7a805435-a48b-491a-9f81-795214adca52" providerId="AD"/>
  <p188:author id="{4EE35A89-6802-813D-BA8C-8CE5B786EE95}" name="Guest User" initials="GU" userId="S::urn:spo:anon#e00cf9e7e2f35c23bd05ff29378e851b41b43b0e2db91650cf0e33bd41a44a31::" providerId="AD"/>
  <p188:author id="{61A717A1-D7AD-2724-A0CE-284A966951B4}" name="Guest User" initials="GU" userId="S::urn:spo:anon#4a8ea54766646f08408524796c9890158555183fad0b7ecf8de75177670f9dc5::" providerId="AD"/>
  <p188:author id="{3C0E37D0-A09F-5235-5B7B-0C5FB683C263}" name="Jennifer Harris Requejo" initials="JHR" userId="S::jrequejo@worldbank.org::454b9488-62a2-429c-b1e5-aa3ec088d53f" providerId="AD"/>
  <p188:author id="{C663D0D8-C3BB-1690-C72F-24F2885C71F3}" name="Guest User" initials="GU" userId="S::urn:spo:anon#89d5612304bb2d45f1e5ca7bfa1c09a93d2ef58cde6ee34e0e2155f2d5c1f0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5DC7"/>
    <a:srgbClr val="F59545"/>
    <a:srgbClr val="4E80BC"/>
    <a:srgbClr val="FF99FF"/>
    <a:srgbClr val="FFCCFF"/>
    <a:srgbClr val="3D69AC"/>
    <a:srgbClr val="AA417C"/>
    <a:srgbClr val="0097A7"/>
    <a:srgbClr val="9ABA58"/>
    <a:srgbClr val="869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6E9F5-B376-FD69-9DE3-E05A167E87C2}" v="47" dt="2025-01-21T22:30:23.517"/>
    <p1510:client id="{5531F3DF-73D5-8E88-698E-75E417B051FA}" v="1" dt="2025-01-21T18:36:28.070"/>
    <p1510:client id="{642C8BD1-E834-38D4-1AD7-88C83F340AA6}" v="2" dt="2025-01-21T21:58:35.296"/>
    <p1510:client id="{830BD1F0-9B2B-03D1-842B-A31DEEB699E6}" v="5" dt="2025-01-22T12:56:17.793"/>
    <p1510:client id="{87CA34FC-15EE-929B-5904-AB1E18DACE75}" v="1" dt="2025-01-21T18:43:39.728"/>
    <p1510:client id="{D1696110-E6A2-893B-3ABC-DC91284722B1}" v="6" dt="2025-01-22T03:34:02.585"/>
  </p1510:revLst>
</p1510:revInfo>
</file>

<file path=ppt/tableStyles.xml><?xml version="1.0" encoding="utf-8"?>
<a:tblStyleLst xmlns:a="http://schemas.openxmlformats.org/drawingml/2006/main" def="{002A33D5-811F-454E-ABDD-0D95489C7264}">
  <a:tblStyle styleId="{002A33D5-811F-454E-ABDD-0D95489C7264}" styleName="Table_0">
    <a:wholeTbl>
      <a:tcTxStyle b="off" i="off">
        <a:font>
          <a:latin typeface="Arial"/>
          <a:ea typeface="Arial"/>
          <a:cs typeface="Arial"/>
        </a:font>
        <a:srgbClr val="000000"/>
      </a:tcTxStyle>
      <a:tcStyle>
        <a:tcBdr>
          <a:left>
            <a:ln w="12700" cap="flat" cmpd="sng">
              <a:solidFill>
                <a:srgbClr val="9E9E9E"/>
              </a:solidFill>
              <a:prstDash val="solid"/>
              <a:round/>
              <a:headEnd type="none" w="sm" len="sm"/>
              <a:tailEnd type="none" w="sm" len="sm"/>
            </a:ln>
          </a:left>
          <a:right>
            <a:ln w="12700" cap="flat" cmpd="sng">
              <a:solidFill>
                <a:srgbClr val="9E9E9E"/>
              </a:solidFill>
              <a:prstDash val="solid"/>
              <a:round/>
              <a:headEnd type="none" w="sm" len="sm"/>
              <a:tailEnd type="none" w="sm" len="sm"/>
            </a:ln>
          </a:right>
          <a:top>
            <a:ln w="12700" cap="flat" cmpd="sng">
              <a:solidFill>
                <a:srgbClr val="9E9E9E"/>
              </a:solidFill>
              <a:prstDash val="solid"/>
              <a:round/>
              <a:headEnd type="none" w="sm" len="sm"/>
              <a:tailEnd type="none" w="sm" len="sm"/>
            </a:ln>
          </a:top>
          <a:bottom>
            <a:ln w="12700" cap="flat" cmpd="sng">
              <a:solidFill>
                <a:srgbClr val="9E9E9E"/>
              </a:solidFill>
              <a:prstDash val="solid"/>
              <a:round/>
              <a:headEnd type="none" w="sm" len="sm"/>
              <a:tailEnd type="none" w="sm" len="sm"/>
            </a:ln>
          </a:bottom>
          <a:insideH>
            <a:ln w="12700" cap="flat" cmpd="sng">
              <a:solidFill>
                <a:srgbClr val="9E9E9E"/>
              </a:solidFill>
              <a:prstDash val="solid"/>
              <a:round/>
              <a:headEnd type="none" w="sm" len="sm"/>
              <a:tailEnd type="none" w="sm" len="sm"/>
            </a:ln>
          </a:insideH>
          <a:insideV>
            <a:ln w="12700"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CF49CA3-50AB-4BBE-AA5B-35C19F978FE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33" d="100"/>
          <a:sy n="133" d="100"/>
        </p:scale>
        <p:origin x="942"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font" Target="fonts/font2.fntdata"/><Relationship Id="rId66" Type="http://schemas.openxmlformats.org/officeDocument/2006/relationships/font" Target="fonts/font10.fntdata"/><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font" Target="fonts/font5.fntdata"/><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font" Target="fonts/font6.fntdata"/><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font" Target="fonts/font1.fntdata"/><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philipwambua\Desktop\Unicef%20Sierra%20Leone\Coverage%20indicato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cef-my.sharepoint.com/personal/sfuhrman_unicef_org/Documents/Documents/0.%20CSA/IGME/UN%20IGME%202022%20Countries%20not%20on%20track%20reaching%20SDG%203.2-m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cef-my.sharepoint.com/personal/sfuhrman_unicef_org/Documents/Documents/0.%20CSA/IGME/UN%20IGME%202022%20Countries%20not%20on%20track%20reaching%20SDG%203.2-ma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2955111380309"/>
          <c:y val="8.8977230836878335E-2"/>
          <c:w val="0.76179234807187568"/>
          <c:h val="0.8581509661755633"/>
        </c:manualLayout>
      </c:layout>
      <c:pieChart>
        <c:varyColors val="1"/>
        <c:ser>
          <c:idx val="0"/>
          <c:order val="0"/>
          <c:dPt>
            <c:idx val="0"/>
            <c:bubble3D val="0"/>
            <c:spPr>
              <a:solidFill>
                <a:srgbClr val="F5954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950-49F6-87A1-FB6E070F525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950-49F6-87A1-FB6E070F525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950-49F6-87A1-FB6E070F525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950-49F6-87A1-FB6E070F525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950-49F6-87A1-FB6E070F525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950-49F6-87A1-FB6E070F525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950-49F6-87A1-FB6E070F525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950-49F6-87A1-FB6E070F5258}"/>
              </c:ext>
            </c:extLst>
          </c:dPt>
          <c:dLbls>
            <c:dLbl>
              <c:idx val="0"/>
              <c:spPr>
                <a:noFill/>
                <a:ln>
                  <a:noFill/>
                </a:ln>
                <a:effectLst/>
              </c:spPr>
              <c:txPr>
                <a:bodyPr rot="0" spcFirstLastPara="1" vertOverflow="ellipsis" vert="horz" wrap="square" anchor="ctr" anchorCtr="1"/>
                <a:lstStyle/>
                <a:p>
                  <a:pPr>
                    <a:defRPr sz="1000" b="1" i="0" u="none" strike="noStrike" kern="1200" spc="0" baseline="0">
                      <a:solidFill>
                        <a:srgbClr val="F59545"/>
                      </a:solidFill>
                      <a:latin typeface="+mj-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B950-49F6-87A1-FB6E070F5258}"/>
                </c:ext>
              </c:extLst>
            </c:dLbl>
            <c:dLbl>
              <c:idx val="1"/>
              <c:spPr>
                <a:noFill/>
                <a:ln>
                  <a:noFill/>
                </a:ln>
                <a:effectLst/>
              </c:spPr>
              <c:txPr>
                <a:bodyPr rot="0" spcFirstLastPara="1" vertOverflow="ellipsis" vert="horz" wrap="square" anchor="ctr" anchorCtr="1"/>
                <a:lstStyle/>
                <a:p>
                  <a:pPr>
                    <a:defRPr sz="1000" b="1" i="0" u="none" strike="noStrike" kern="1200" spc="0" baseline="0">
                      <a:solidFill>
                        <a:schemeClr val="accent2"/>
                      </a:solidFill>
                      <a:latin typeface="+mj-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B950-49F6-87A1-FB6E070F5258}"/>
                </c:ext>
              </c:extLst>
            </c:dLbl>
            <c:dLbl>
              <c:idx val="2"/>
              <c:spPr>
                <a:noFill/>
                <a:ln>
                  <a:noFill/>
                </a:ln>
                <a:effectLst/>
              </c:spPr>
              <c:txPr>
                <a:bodyPr rot="0" spcFirstLastPara="1" vertOverflow="ellipsis" vert="horz" wrap="square" anchor="ctr" anchorCtr="1"/>
                <a:lstStyle/>
                <a:p>
                  <a:pPr>
                    <a:defRPr sz="1000" b="1" i="0" u="none" strike="noStrike" kern="1200" spc="0" baseline="0">
                      <a:solidFill>
                        <a:schemeClr val="accent3"/>
                      </a:solidFill>
                      <a:latin typeface="+mj-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B950-49F6-87A1-FB6E070F5258}"/>
                </c:ext>
              </c:extLst>
            </c:dLbl>
            <c:dLbl>
              <c:idx val="3"/>
              <c:layout>
                <c:manualLayout>
                  <c:x val="-8.2797005151296274E-2"/>
                  <c:y val="0"/>
                </c:manualLayout>
              </c:layout>
              <c:spPr>
                <a:noFill/>
                <a:ln>
                  <a:noFill/>
                </a:ln>
                <a:effectLst/>
              </c:spPr>
              <c:txPr>
                <a:bodyPr rot="0" spcFirstLastPara="1" vertOverflow="ellipsis" vert="horz" wrap="square" anchor="ctr" anchorCtr="1"/>
                <a:lstStyle/>
                <a:p>
                  <a:pPr>
                    <a:defRPr sz="1000" b="1" i="0" u="none" strike="noStrike" kern="1200" spc="0" baseline="0">
                      <a:solidFill>
                        <a:schemeClr val="accent4"/>
                      </a:solidFill>
                      <a:latin typeface="+mj-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950-49F6-87A1-FB6E070F5258}"/>
                </c:ext>
              </c:extLst>
            </c:dLbl>
            <c:dLbl>
              <c:idx val="4"/>
              <c:spPr>
                <a:noFill/>
                <a:ln>
                  <a:noFill/>
                </a:ln>
                <a:effectLst/>
              </c:spPr>
              <c:txPr>
                <a:bodyPr rot="0" spcFirstLastPara="1" vertOverflow="ellipsis" vert="horz" wrap="square" anchor="ctr" anchorCtr="1"/>
                <a:lstStyle/>
                <a:p>
                  <a:pPr>
                    <a:defRPr sz="1000" b="1" i="0" u="none" strike="noStrike" kern="1200" spc="0" baseline="0">
                      <a:solidFill>
                        <a:schemeClr val="accent5"/>
                      </a:solidFill>
                      <a:latin typeface="+mj-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9-B950-49F6-87A1-FB6E070F5258}"/>
                </c:ext>
              </c:extLst>
            </c:dLbl>
            <c:dLbl>
              <c:idx val="5"/>
              <c:spPr>
                <a:noFill/>
                <a:ln>
                  <a:noFill/>
                </a:ln>
                <a:effectLst/>
              </c:spPr>
              <c:txPr>
                <a:bodyPr rot="0" spcFirstLastPara="1" vertOverflow="ellipsis" vert="horz" wrap="square" anchor="ctr" anchorCtr="1"/>
                <a:lstStyle/>
                <a:p>
                  <a:pPr>
                    <a:defRPr sz="1000" b="1" i="0" u="none" strike="noStrike" kern="1200" spc="0" baseline="0">
                      <a:solidFill>
                        <a:schemeClr val="accent6"/>
                      </a:solidFill>
                      <a:latin typeface="+mj-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B-B950-49F6-87A1-FB6E070F5258}"/>
                </c:ext>
              </c:extLst>
            </c:dLbl>
            <c:dLbl>
              <c:idx val="6"/>
              <c:layout>
                <c:manualLayout>
                  <c:x val="-2.5627644451591686E-2"/>
                  <c:y val="5.5302894388019044E-3"/>
                </c:manualLayout>
              </c:layout>
              <c:spPr>
                <a:noFill/>
                <a:ln>
                  <a:noFill/>
                </a:ln>
                <a:effectLst/>
              </c:spPr>
              <c:txPr>
                <a:bodyPr rot="0" spcFirstLastPara="1" vertOverflow="ellipsis" vert="horz" wrap="square" anchor="ctr" anchorCtr="1"/>
                <a:lstStyle/>
                <a:p>
                  <a:pPr>
                    <a:defRPr sz="1000" b="1" i="0" u="none" strike="noStrike" kern="1200" spc="0" baseline="0">
                      <a:solidFill>
                        <a:schemeClr val="accent1">
                          <a:lumMod val="60000"/>
                        </a:schemeClr>
                      </a:solidFill>
                      <a:latin typeface="+mj-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2546428568102322"/>
                      <c:h val="0.2190826338460681"/>
                    </c:manualLayout>
                  </c15:layout>
                </c:ext>
                <c:ext xmlns:c16="http://schemas.microsoft.com/office/drawing/2014/chart" uri="{C3380CC4-5D6E-409C-BE32-E72D297353CC}">
                  <c16:uniqueId val="{0000000D-B950-49F6-87A1-FB6E070F5258}"/>
                </c:ext>
              </c:extLst>
            </c:dLbl>
            <c:dLbl>
              <c:idx val="7"/>
              <c:spPr>
                <a:noFill/>
                <a:ln>
                  <a:noFill/>
                </a:ln>
                <a:effectLst/>
              </c:spPr>
              <c:txPr>
                <a:bodyPr rot="0" spcFirstLastPara="1" vertOverflow="ellipsis" vert="horz" wrap="square" anchor="ctr" anchorCtr="1"/>
                <a:lstStyle/>
                <a:p>
                  <a:pPr>
                    <a:defRPr sz="1000" b="1" i="0" u="none" strike="noStrike" kern="1200" spc="0" baseline="0">
                      <a:solidFill>
                        <a:schemeClr val="accent2">
                          <a:lumMod val="60000"/>
                        </a:schemeClr>
                      </a:solidFill>
                      <a:latin typeface="+mj-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F-B950-49F6-87A1-FB6E070F5258}"/>
                </c:ext>
              </c:extLst>
            </c:dLbl>
            <c:spPr>
              <a:noFill/>
              <a:ln>
                <a:noFill/>
              </a:ln>
              <a:effectLst/>
            </c:spPr>
            <c:txPr>
              <a:bodyPr rot="0" spcFirstLastPara="1" vertOverflow="ellipsis" vert="horz" wrap="square" anchor="ctr" anchorCtr="1"/>
              <a:lstStyle/>
              <a:p>
                <a:pPr>
                  <a:defRPr sz="1000" b="1" i="0" u="none" strike="noStrike" kern="1200" spc="0" baseline="0">
                    <a:solidFill>
                      <a:schemeClr val="accent1"/>
                    </a:solidFill>
                    <a:latin typeface="+mj-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Sheet1!$C$30:$C$37</c:f>
              <c:strCache>
                <c:ptCount val="8"/>
                <c:pt idx="0">
                  <c:v>Diarrhea</c:v>
                </c:pt>
                <c:pt idx="1">
                  <c:v>AIDS</c:v>
                </c:pt>
                <c:pt idx="2">
                  <c:v>LRI</c:v>
                </c:pt>
                <c:pt idx="3">
                  <c:v>Malaria</c:v>
                </c:pt>
                <c:pt idx="4">
                  <c:v>Injuries</c:v>
                </c:pt>
                <c:pt idx="5">
                  <c:v>Other CDs</c:v>
                </c:pt>
                <c:pt idx="6">
                  <c:v>Other NCDs</c:v>
                </c:pt>
                <c:pt idx="7">
                  <c:v>Others ND</c:v>
                </c:pt>
              </c:strCache>
            </c:strRef>
          </c:cat>
          <c:val>
            <c:numRef>
              <c:f>Sheet1!$D$30:$D$37</c:f>
              <c:numCache>
                <c:formatCode>0%</c:formatCode>
                <c:ptCount val="8"/>
                <c:pt idx="0">
                  <c:v>0.14000000000000001</c:v>
                </c:pt>
                <c:pt idx="1">
                  <c:v>0.04</c:v>
                </c:pt>
                <c:pt idx="2">
                  <c:v>0.2</c:v>
                </c:pt>
                <c:pt idx="3">
                  <c:v>0.33</c:v>
                </c:pt>
                <c:pt idx="4">
                  <c:v>0.06</c:v>
                </c:pt>
                <c:pt idx="5">
                  <c:v>0.12</c:v>
                </c:pt>
                <c:pt idx="6">
                  <c:v>0.04</c:v>
                </c:pt>
                <c:pt idx="7">
                  <c:v>7.0000000000000007E-2</c:v>
                </c:pt>
              </c:numCache>
            </c:numRef>
          </c:val>
          <c:extLst>
            <c:ext xmlns:c16="http://schemas.microsoft.com/office/drawing/2014/chart" uri="{C3380CC4-5D6E-409C-BE32-E72D297353CC}">
              <c16:uniqueId val="{00000010-B950-49F6-87A1-FB6E070F525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a:solidFill>
        <a:schemeClr val="bg2"/>
      </a:solidFill>
    </a:ln>
    <a:effectLst/>
  </c:spPr>
  <c:txPr>
    <a:bodyPr/>
    <a:lstStyle/>
    <a:p>
      <a:pPr>
        <a:defRPr>
          <a:latin typeface="+mj-lt"/>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91825947572224"/>
          <c:y val="0.18621509433753047"/>
          <c:w val="0.28180274050216447"/>
          <c:h val="0.52283189451805012"/>
        </c:manualLayout>
      </c:layout>
      <c:pieChart>
        <c:varyColors val="1"/>
        <c:ser>
          <c:idx val="0"/>
          <c:order val="0"/>
          <c:spPr>
            <a:solidFill>
              <a:schemeClr val="accent1"/>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54E-4580-8AE1-3DF0C00057A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54E-4580-8AE1-3DF0C00057A9}"/>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4E-4580-8AE1-3DF0C00057A9}"/>
                </c:ext>
              </c:extLst>
            </c:dLbl>
            <c:dLbl>
              <c:idx val="1"/>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4E-4580-8AE1-3DF0C00057A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SL!$D$15:$E$15</c:f>
              <c:strCache>
                <c:ptCount val="2"/>
                <c:pt idx="0">
                  <c:v>Neonatal deaths</c:v>
                </c:pt>
                <c:pt idx="1">
                  <c:v>1-59 month deaths</c:v>
                </c:pt>
              </c:strCache>
            </c:strRef>
          </c:cat>
          <c:val>
            <c:numRef>
              <c:f>SL!$D$17:$E$17</c:f>
              <c:numCache>
                <c:formatCode>0%</c:formatCode>
                <c:ptCount val="2"/>
                <c:pt idx="0">
                  <c:v>0.300718099797459</c:v>
                </c:pt>
                <c:pt idx="1">
                  <c:v>0.699281900202541</c:v>
                </c:pt>
              </c:numCache>
            </c:numRef>
          </c:val>
          <c:extLst>
            <c:ext xmlns:c16="http://schemas.microsoft.com/office/drawing/2014/chart" uri="{C3380CC4-5D6E-409C-BE32-E72D297353CC}">
              <c16:uniqueId val="{00000004-654E-4580-8AE1-3DF0C00057A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Sierra Leone - Number of deaths </a:t>
            </a:r>
            <a:r>
              <a:rPr lang="en-US" b="1" baseline="0"/>
              <a:t>1-59 months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SL!$D$34</c:f>
              <c:strCache>
                <c:ptCount val="1"/>
                <c:pt idx="0">
                  <c:v>Continuing current trends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SL!$C$35:$C$44</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SL!$D$35:$D$44</c:f>
              <c:numCache>
                <c:formatCode>General</c:formatCode>
                <c:ptCount val="10"/>
                <c:pt idx="0">
                  <c:v>18989</c:v>
                </c:pt>
                <c:pt idx="1">
                  <c:v>18231</c:v>
                </c:pt>
                <c:pt idx="2">
                  <c:v>17483</c:v>
                </c:pt>
                <c:pt idx="3">
                  <c:v>16776</c:v>
                </c:pt>
                <c:pt idx="4">
                  <c:v>16054</c:v>
                </c:pt>
                <c:pt idx="5">
                  <c:v>15378</c:v>
                </c:pt>
                <c:pt idx="6">
                  <c:v>14737</c:v>
                </c:pt>
                <c:pt idx="7">
                  <c:v>14094</c:v>
                </c:pt>
                <c:pt idx="8">
                  <c:v>13505</c:v>
                </c:pt>
                <c:pt idx="9">
                  <c:v>12928</c:v>
                </c:pt>
              </c:numCache>
            </c:numRef>
          </c:val>
          <c:smooth val="0"/>
          <c:extLst>
            <c:ext xmlns:c16="http://schemas.microsoft.com/office/drawing/2014/chart" uri="{C3380CC4-5D6E-409C-BE32-E72D297353CC}">
              <c16:uniqueId val="{00000000-A96D-4608-9FDC-5126923848F1}"/>
            </c:ext>
          </c:extLst>
        </c:ser>
        <c:ser>
          <c:idx val="1"/>
          <c:order val="1"/>
          <c:tx>
            <c:strRef>
              <c:f>SL!$E$34</c:f>
              <c:strCache>
                <c:ptCount val="1"/>
                <c:pt idx="0">
                  <c:v>Achieving SDG target</c:v>
                </c:pt>
              </c:strCache>
            </c:strRef>
          </c:tx>
          <c:spPr>
            <a:ln w="28575" cap="rnd">
              <a:solidFill>
                <a:schemeClr val="accent2"/>
              </a:solidFill>
              <a:prstDash val="dash"/>
              <a:round/>
            </a:ln>
            <a:effectLst/>
          </c:spPr>
          <c:marker>
            <c:symbol val="circle"/>
            <c:size val="5"/>
            <c:spPr>
              <a:solidFill>
                <a:schemeClr val="accent2"/>
              </a:solidFill>
              <a:ln w="9525">
                <a:solidFill>
                  <a:schemeClr val="accent2"/>
                </a:solidFill>
              </a:ln>
              <a:effectLst/>
            </c:spPr>
          </c:marker>
          <c:cat>
            <c:numRef>
              <c:f>SL!$C$35:$C$44</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SL!$E$35:$E$44</c:f>
              <c:numCache>
                <c:formatCode>General</c:formatCode>
                <c:ptCount val="10"/>
                <c:pt idx="0">
                  <c:v>18989</c:v>
                </c:pt>
                <c:pt idx="1">
                  <c:v>15848</c:v>
                </c:pt>
                <c:pt idx="2">
                  <c:v>13230</c:v>
                </c:pt>
                <c:pt idx="3">
                  <c:v>11044</c:v>
                </c:pt>
                <c:pt idx="4">
                  <c:v>9182</c:v>
                </c:pt>
                <c:pt idx="5">
                  <c:v>7623</c:v>
                </c:pt>
                <c:pt idx="6">
                  <c:v>6318</c:v>
                </c:pt>
                <c:pt idx="7">
                  <c:v>5201</c:v>
                </c:pt>
                <c:pt idx="8">
                  <c:v>4277</c:v>
                </c:pt>
                <c:pt idx="9">
                  <c:v>3499</c:v>
                </c:pt>
              </c:numCache>
            </c:numRef>
          </c:val>
          <c:smooth val="0"/>
          <c:extLst>
            <c:ext xmlns:c16="http://schemas.microsoft.com/office/drawing/2014/chart" uri="{C3380CC4-5D6E-409C-BE32-E72D297353CC}">
              <c16:uniqueId val="{00000001-A96D-4608-9FDC-5126923848F1}"/>
            </c:ext>
          </c:extLst>
        </c:ser>
        <c:dLbls>
          <c:showLegendKey val="0"/>
          <c:showVal val="0"/>
          <c:showCatName val="0"/>
          <c:showSerName val="0"/>
          <c:showPercent val="0"/>
          <c:showBubbleSize val="0"/>
        </c:dLbls>
        <c:marker val="1"/>
        <c:smooth val="0"/>
        <c:axId val="1710968047"/>
        <c:axId val="1710969711"/>
      </c:lineChart>
      <c:catAx>
        <c:axId val="171096804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10969711"/>
        <c:crosses val="autoZero"/>
        <c:auto val="1"/>
        <c:lblAlgn val="ctr"/>
        <c:lblOffset val="100"/>
        <c:noMultiLvlLbl val="0"/>
      </c:catAx>
      <c:valAx>
        <c:axId val="1710969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deaths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10968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9A_26C54E31.xml><?xml version="1.0" encoding="utf-8"?>
<p188:cmLst xmlns:a="http://schemas.openxmlformats.org/drawingml/2006/main" xmlns:r="http://schemas.openxmlformats.org/officeDocument/2006/relationships" xmlns:p188="http://schemas.microsoft.com/office/powerpoint/2018/8/main">
  <p188:cm id="{F114E440-9116-4D0E-8604-9D2D3E330663}" authorId="{3A07E353-DCB1-93A5-E853-834810D36EEB}" created="2025-01-21T18:41:30.898">
    <ac:deMkLst xmlns:ac="http://schemas.microsoft.com/office/drawing/2013/main/command">
      <pc:docMk xmlns:pc="http://schemas.microsoft.com/office/powerpoint/2013/main/command"/>
      <pc:sldMk xmlns:pc="http://schemas.microsoft.com/office/powerpoint/2013/main/command" cId="650464817" sldId="410"/>
      <ac:graphicFrameMk id="31" creationId="{A3520CB4-9D99-4FEB-817E-200629482FD2}"/>
    </ac:deMkLst>
    <p188:txBody>
      <a:bodyPr/>
      <a:lstStyle/>
      <a:p>
        <a:r>
          <a:rPr lang="fr-FR"/>
          <a:t>Choose one coverage slide as example for target</a:t>
        </a:r>
      </a:p>
    </p188:txBody>
  </p188:cm>
</p188:cmLst>
</file>

<file path=ppt/comments/modernComment_1B9_39F8AA52.xml><?xml version="1.0" encoding="utf-8"?>
<p188:cmLst xmlns:a="http://schemas.openxmlformats.org/drawingml/2006/main" xmlns:r="http://schemas.openxmlformats.org/officeDocument/2006/relationships" xmlns:p188="http://schemas.microsoft.com/office/powerpoint/2018/8/main">
  <p188:cm id="{67372A51-0D36-478F-A376-51F1D610C66B}" authorId="{3C0E37D0-A09F-5235-5B7B-0C5FB683C263}" created="2025-01-14T20:28:06.390">
    <ac:deMkLst xmlns:ac="http://schemas.microsoft.com/office/drawing/2013/main/command">
      <pc:docMk xmlns:pc="http://schemas.microsoft.com/office/powerpoint/2013/main/command"/>
      <pc:sldMk xmlns:pc="http://schemas.microsoft.com/office/powerpoint/2013/main/command" cId="972597842" sldId="441"/>
      <ac:spMk id="2" creationId="{B992024F-55E1-4E6C-8F83-2C78CE030647}"/>
    </ac:deMkLst>
    <p188:txBody>
      <a:bodyPr/>
      <a:lstStyle/>
      <a:p>
        <a:r>
          <a:rPr lang="en-US"/>
          <a:t>Add here a link to where people can learn more about all the processes.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A2034-2A9A-4EC4-8A43-2E5C29E4F9F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54D317B-DDDA-4DFF-9E68-DCB6CB631FB7}">
      <dgm:prSet phldrT="[Text]"/>
      <dgm:spPr>
        <a:solidFill>
          <a:srgbClr val="7F7A9B"/>
        </a:solidFill>
      </dgm:spPr>
      <dgm:t>
        <a:bodyPr/>
        <a:lstStyle/>
        <a:p>
          <a:r>
            <a:rPr lang="en-US">
              <a:solidFill>
                <a:schemeClr val="bg1"/>
              </a:solidFill>
              <a:latin typeface="+mj-lt"/>
              <a:ea typeface="Gill Sans"/>
              <a:cs typeface="Gill Sans"/>
              <a:sym typeface="Gill Sans"/>
            </a:rPr>
            <a:t>Implementation milestones and country-specific implementation indicators</a:t>
          </a:r>
          <a:endParaRPr lang="en-US">
            <a:latin typeface="+mj-lt"/>
          </a:endParaRPr>
        </a:p>
      </dgm:t>
    </dgm:pt>
    <dgm:pt modelId="{17E03EBB-62FC-4F27-8B03-DB6D2A0E752E}" type="parTrans" cxnId="{6952F677-4E0F-459F-8CBD-7BA1C01E30D4}">
      <dgm:prSet/>
      <dgm:spPr/>
      <dgm:t>
        <a:bodyPr/>
        <a:lstStyle/>
        <a:p>
          <a:endParaRPr lang="en-US">
            <a:latin typeface="+mj-lt"/>
          </a:endParaRPr>
        </a:p>
      </dgm:t>
    </dgm:pt>
    <dgm:pt modelId="{F60E7E08-DBBC-45DC-BD94-EA6E4EF47A43}" type="sibTrans" cxnId="{6952F677-4E0F-459F-8CBD-7BA1C01E30D4}">
      <dgm:prSet/>
      <dgm:spPr/>
      <dgm:t>
        <a:bodyPr/>
        <a:lstStyle/>
        <a:p>
          <a:endParaRPr lang="en-US">
            <a:latin typeface="+mj-lt"/>
          </a:endParaRPr>
        </a:p>
      </dgm:t>
    </dgm:pt>
    <dgm:pt modelId="{F7BA65CD-AF4D-4140-A5C8-FA3287C06994}">
      <dgm:prSet phldrT="[Text]" custT="1"/>
      <dgm:spPr>
        <a:solidFill>
          <a:srgbClr val="7F7A9B"/>
        </a:solidFill>
      </dgm:spPr>
      <dgm:t>
        <a:bodyPr/>
        <a:lstStyle/>
        <a:p>
          <a:r>
            <a:rPr lang="en-US" sz="1600">
              <a:solidFill>
                <a:schemeClr val="lt1"/>
              </a:solidFill>
              <a:latin typeface="+mj-lt"/>
              <a:ea typeface="Gill Sans"/>
              <a:cs typeface="Gill Sans"/>
              <a:sym typeface="Gill Sans"/>
            </a:rPr>
            <a:t>Structures/Inputs</a:t>
          </a:r>
          <a:endParaRPr lang="en-US" sz="1600">
            <a:latin typeface="+mj-lt"/>
          </a:endParaRPr>
        </a:p>
      </dgm:t>
    </dgm:pt>
    <dgm:pt modelId="{C1F91496-E2A8-4BE7-82DD-60190C2E8E5B}" type="parTrans" cxnId="{A585D31E-AC84-4299-8673-6023CF77DD37}">
      <dgm:prSet/>
      <dgm:spPr/>
      <dgm:t>
        <a:bodyPr/>
        <a:lstStyle/>
        <a:p>
          <a:endParaRPr lang="en-US">
            <a:latin typeface="+mj-lt"/>
          </a:endParaRPr>
        </a:p>
      </dgm:t>
    </dgm:pt>
    <dgm:pt modelId="{DC787B73-3C7B-45B7-9DD4-54803937CAAC}" type="sibTrans" cxnId="{A585D31E-AC84-4299-8673-6023CF77DD37}">
      <dgm:prSet/>
      <dgm:spPr/>
      <dgm:t>
        <a:bodyPr/>
        <a:lstStyle/>
        <a:p>
          <a:endParaRPr lang="en-US">
            <a:latin typeface="+mj-lt"/>
          </a:endParaRPr>
        </a:p>
      </dgm:t>
    </dgm:pt>
    <dgm:pt modelId="{6F399CE5-F9F7-4F90-A392-EBAE336832C7}">
      <dgm:prSet phldrT="[Text]"/>
      <dgm:spPr>
        <a:solidFill>
          <a:srgbClr val="7F7A9B"/>
        </a:solidFill>
      </dgm:spPr>
      <dgm:t>
        <a:bodyPr/>
        <a:lstStyle/>
        <a:p>
          <a:r>
            <a:rPr lang="en-US">
              <a:latin typeface="+mj-lt"/>
            </a:rPr>
            <a:t>Processes</a:t>
          </a:r>
        </a:p>
      </dgm:t>
    </dgm:pt>
    <dgm:pt modelId="{2202C415-70C8-400C-90ED-01D146B3C47F}" type="parTrans" cxnId="{02393E76-775E-41BC-870A-F35E5D54ED0D}">
      <dgm:prSet/>
      <dgm:spPr/>
      <dgm:t>
        <a:bodyPr/>
        <a:lstStyle/>
        <a:p>
          <a:endParaRPr lang="en-US">
            <a:latin typeface="+mj-lt"/>
          </a:endParaRPr>
        </a:p>
      </dgm:t>
    </dgm:pt>
    <dgm:pt modelId="{273D11A5-DFF5-48B5-B431-F4DC4E841370}" type="sibTrans" cxnId="{02393E76-775E-41BC-870A-F35E5D54ED0D}">
      <dgm:prSet/>
      <dgm:spPr/>
      <dgm:t>
        <a:bodyPr/>
        <a:lstStyle/>
        <a:p>
          <a:endParaRPr lang="en-US">
            <a:latin typeface="+mj-lt"/>
          </a:endParaRPr>
        </a:p>
      </dgm:t>
    </dgm:pt>
    <dgm:pt modelId="{B6069DA6-EBAB-48DC-BF58-3C303F081655}">
      <dgm:prSet phldrT="[Text]"/>
      <dgm:spPr>
        <a:solidFill>
          <a:srgbClr val="7F7A9B"/>
        </a:solidFill>
      </dgm:spPr>
      <dgm:t>
        <a:bodyPr/>
        <a:lstStyle/>
        <a:p>
          <a:r>
            <a:rPr lang="en-US" dirty="0">
              <a:latin typeface="+mj-lt"/>
            </a:rPr>
            <a:t>Outputs</a:t>
          </a:r>
        </a:p>
      </dgm:t>
    </dgm:pt>
    <dgm:pt modelId="{5504CF51-5962-42A5-B551-B5A1D8537A0C}" type="parTrans" cxnId="{D92F24E8-E295-4B07-A4F1-B6DB8DC453FB}">
      <dgm:prSet/>
      <dgm:spPr/>
      <dgm:t>
        <a:bodyPr/>
        <a:lstStyle/>
        <a:p>
          <a:endParaRPr lang="en-US">
            <a:latin typeface="+mj-lt"/>
          </a:endParaRPr>
        </a:p>
      </dgm:t>
    </dgm:pt>
    <dgm:pt modelId="{EB7567AA-87A9-43B9-8E5A-4983B9B5D5C7}" type="sibTrans" cxnId="{D92F24E8-E295-4B07-A4F1-B6DB8DC453FB}">
      <dgm:prSet/>
      <dgm:spPr/>
      <dgm:t>
        <a:bodyPr/>
        <a:lstStyle/>
        <a:p>
          <a:endParaRPr lang="en-US">
            <a:latin typeface="+mj-lt"/>
          </a:endParaRPr>
        </a:p>
      </dgm:t>
    </dgm:pt>
    <dgm:pt modelId="{AE155C6C-9CA2-4350-8F67-B25C510D1A4E}" type="pres">
      <dgm:prSet presAssocID="{A1FA2034-2A9A-4EC4-8A43-2E5C29E4F9F8}" presName="cycle" presStyleCnt="0">
        <dgm:presLayoutVars>
          <dgm:chMax val="1"/>
          <dgm:dir/>
          <dgm:animLvl val="ctr"/>
          <dgm:resizeHandles val="exact"/>
        </dgm:presLayoutVars>
      </dgm:prSet>
      <dgm:spPr/>
    </dgm:pt>
    <dgm:pt modelId="{4AAB04A1-22DC-4474-AC69-47A5DBC5B1F0}" type="pres">
      <dgm:prSet presAssocID="{154D317B-DDDA-4DFF-9E68-DCB6CB631FB7}" presName="centerShape" presStyleLbl="node0" presStyleIdx="0" presStyleCnt="1" custScaleX="206449"/>
      <dgm:spPr/>
    </dgm:pt>
    <dgm:pt modelId="{24548E20-1D97-4DF2-810B-A7A7676EAA6F}" type="pres">
      <dgm:prSet presAssocID="{C1F91496-E2A8-4BE7-82DD-60190C2E8E5B}" presName="parTrans" presStyleLbl="bgSibTrans2D1" presStyleIdx="0" presStyleCnt="3"/>
      <dgm:spPr/>
    </dgm:pt>
    <dgm:pt modelId="{FE09F183-BC1C-4176-AF4B-DB0ABEADC125}" type="pres">
      <dgm:prSet presAssocID="{F7BA65CD-AF4D-4140-A5C8-FA3287C06994}" presName="node" presStyleLbl="node1" presStyleIdx="0" presStyleCnt="3" custRadScaleRad="140726" custRadScaleInc="16148">
        <dgm:presLayoutVars>
          <dgm:bulletEnabled val="1"/>
        </dgm:presLayoutVars>
      </dgm:prSet>
      <dgm:spPr/>
    </dgm:pt>
    <dgm:pt modelId="{EF8B9EFC-4F52-4208-AD99-90BBDD8DABFD}" type="pres">
      <dgm:prSet presAssocID="{2202C415-70C8-400C-90ED-01D146B3C47F}" presName="parTrans" presStyleLbl="bgSibTrans2D1" presStyleIdx="1" presStyleCnt="3"/>
      <dgm:spPr/>
    </dgm:pt>
    <dgm:pt modelId="{5A50F5F3-47A4-43DA-8D3A-9970D3CBC78A}" type="pres">
      <dgm:prSet presAssocID="{6F399CE5-F9F7-4F90-A392-EBAE336832C7}" presName="node" presStyleLbl="node1" presStyleIdx="1" presStyleCnt="3">
        <dgm:presLayoutVars>
          <dgm:bulletEnabled val="1"/>
        </dgm:presLayoutVars>
      </dgm:prSet>
      <dgm:spPr/>
    </dgm:pt>
    <dgm:pt modelId="{FA4CA759-F65E-47B9-9629-3A74B6E01255}" type="pres">
      <dgm:prSet presAssocID="{5504CF51-5962-42A5-B551-B5A1D8537A0C}" presName="parTrans" presStyleLbl="bgSibTrans2D1" presStyleIdx="2" presStyleCnt="3"/>
      <dgm:spPr/>
    </dgm:pt>
    <dgm:pt modelId="{87606F33-467E-47C7-9854-559AA165282E}" type="pres">
      <dgm:prSet presAssocID="{B6069DA6-EBAB-48DC-BF58-3C303F081655}" presName="node" presStyleLbl="node1" presStyleIdx="2" presStyleCnt="3" custRadScaleRad="142018" custRadScaleInc="-17102">
        <dgm:presLayoutVars>
          <dgm:bulletEnabled val="1"/>
        </dgm:presLayoutVars>
      </dgm:prSet>
      <dgm:spPr/>
    </dgm:pt>
  </dgm:ptLst>
  <dgm:cxnLst>
    <dgm:cxn modelId="{9555051A-1316-4E3A-A531-28E45A70C7B5}" type="presOf" srcId="{B6069DA6-EBAB-48DC-BF58-3C303F081655}" destId="{87606F33-467E-47C7-9854-559AA165282E}" srcOrd="0" destOrd="0" presId="urn:microsoft.com/office/officeart/2005/8/layout/radial4"/>
    <dgm:cxn modelId="{A585D31E-AC84-4299-8673-6023CF77DD37}" srcId="{154D317B-DDDA-4DFF-9E68-DCB6CB631FB7}" destId="{F7BA65CD-AF4D-4140-A5C8-FA3287C06994}" srcOrd="0" destOrd="0" parTransId="{C1F91496-E2A8-4BE7-82DD-60190C2E8E5B}" sibTransId="{DC787B73-3C7B-45B7-9DD4-54803937CAAC}"/>
    <dgm:cxn modelId="{C7086A3E-273E-4F8E-A13D-F5E8588F72D0}" type="presOf" srcId="{F7BA65CD-AF4D-4140-A5C8-FA3287C06994}" destId="{FE09F183-BC1C-4176-AF4B-DB0ABEADC125}" srcOrd="0" destOrd="0" presId="urn:microsoft.com/office/officeart/2005/8/layout/radial4"/>
    <dgm:cxn modelId="{C96DC33F-6554-49F7-8ABB-6DFA6DBAB1FE}" type="presOf" srcId="{A1FA2034-2A9A-4EC4-8A43-2E5C29E4F9F8}" destId="{AE155C6C-9CA2-4350-8F67-B25C510D1A4E}" srcOrd="0" destOrd="0" presId="urn:microsoft.com/office/officeart/2005/8/layout/radial4"/>
    <dgm:cxn modelId="{83EA9A65-3982-4FD7-90EB-D977F665DCA2}" type="presOf" srcId="{5504CF51-5962-42A5-B551-B5A1D8537A0C}" destId="{FA4CA759-F65E-47B9-9629-3A74B6E01255}" srcOrd="0" destOrd="0" presId="urn:microsoft.com/office/officeart/2005/8/layout/radial4"/>
    <dgm:cxn modelId="{02393E76-775E-41BC-870A-F35E5D54ED0D}" srcId="{154D317B-DDDA-4DFF-9E68-DCB6CB631FB7}" destId="{6F399CE5-F9F7-4F90-A392-EBAE336832C7}" srcOrd="1" destOrd="0" parTransId="{2202C415-70C8-400C-90ED-01D146B3C47F}" sibTransId="{273D11A5-DFF5-48B5-B431-F4DC4E841370}"/>
    <dgm:cxn modelId="{6952F677-4E0F-459F-8CBD-7BA1C01E30D4}" srcId="{A1FA2034-2A9A-4EC4-8A43-2E5C29E4F9F8}" destId="{154D317B-DDDA-4DFF-9E68-DCB6CB631FB7}" srcOrd="0" destOrd="0" parTransId="{17E03EBB-62FC-4F27-8B03-DB6D2A0E752E}" sibTransId="{F60E7E08-DBBC-45DC-BD94-EA6E4EF47A43}"/>
    <dgm:cxn modelId="{FC6CF77E-5425-4463-87AF-C8CE7C521823}" type="presOf" srcId="{2202C415-70C8-400C-90ED-01D146B3C47F}" destId="{EF8B9EFC-4F52-4208-AD99-90BBDD8DABFD}" srcOrd="0" destOrd="0" presId="urn:microsoft.com/office/officeart/2005/8/layout/radial4"/>
    <dgm:cxn modelId="{342D8EB9-BA4A-4E07-9D4B-DB932BCA00AA}" type="presOf" srcId="{6F399CE5-F9F7-4F90-A392-EBAE336832C7}" destId="{5A50F5F3-47A4-43DA-8D3A-9970D3CBC78A}" srcOrd="0" destOrd="0" presId="urn:microsoft.com/office/officeart/2005/8/layout/radial4"/>
    <dgm:cxn modelId="{DA8488D0-BA73-4BBB-85C8-7F8F673ADCFF}" type="presOf" srcId="{154D317B-DDDA-4DFF-9E68-DCB6CB631FB7}" destId="{4AAB04A1-22DC-4474-AC69-47A5DBC5B1F0}" srcOrd="0" destOrd="0" presId="urn:microsoft.com/office/officeart/2005/8/layout/radial4"/>
    <dgm:cxn modelId="{EC269DE1-C252-4F1B-A0F9-BBFF667F1E32}" type="presOf" srcId="{C1F91496-E2A8-4BE7-82DD-60190C2E8E5B}" destId="{24548E20-1D97-4DF2-810B-A7A7676EAA6F}" srcOrd="0" destOrd="0" presId="urn:microsoft.com/office/officeart/2005/8/layout/radial4"/>
    <dgm:cxn modelId="{D92F24E8-E295-4B07-A4F1-B6DB8DC453FB}" srcId="{154D317B-DDDA-4DFF-9E68-DCB6CB631FB7}" destId="{B6069DA6-EBAB-48DC-BF58-3C303F081655}" srcOrd="2" destOrd="0" parTransId="{5504CF51-5962-42A5-B551-B5A1D8537A0C}" sibTransId="{EB7567AA-87A9-43B9-8E5A-4983B9B5D5C7}"/>
    <dgm:cxn modelId="{4E8B0828-1DD8-4B9D-99AB-85DE716BA637}" type="presParOf" srcId="{AE155C6C-9CA2-4350-8F67-B25C510D1A4E}" destId="{4AAB04A1-22DC-4474-AC69-47A5DBC5B1F0}" srcOrd="0" destOrd="0" presId="urn:microsoft.com/office/officeart/2005/8/layout/radial4"/>
    <dgm:cxn modelId="{AB88C206-8B75-4217-9233-C5D7CB25C072}" type="presParOf" srcId="{AE155C6C-9CA2-4350-8F67-B25C510D1A4E}" destId="{24548E20-1D97-4DF2-810B-A7A7676EAA6F}" srcOrd="1" destOrd="0" presId="urn:microsoft.com/office/officeart/2005/8/layout/radial4"/>
    <dgm:cxn modelId="{16091612-72F9-4BE8-B795-AA61C8F5758A}" type="presParOf" srcId="{AE155C6C-9CA2-4350-8F67-B25C510D1A4E}" destId="{FE09F183-BC1C-4176-AF4B-DB0ABEADC125}" srcOrd="2" destOrd="0" presId="urn:microsoft.com/office/officeart/2005/8/layout/radial4"/>
    <dgm:cxn modelId="{971563F4-4B93-438A-84D8-45940EC4E72F}" type="presParOf" srcId="{AE155C6C-9CA2-4350-8F67-B25C510D1A4E}" destId="{EF8B9EFC-4F52-4208-AD99-90BBDD8DABFD}" srcOrd="3" destOrd="0" presId="urn:microsoft.com/office/officeart/2005/8/layout/radial4"/>
    <dgm:cxn modelId="{2DCB21AB-7D15-463C-96A8-D26795BEEF4F}" type="presParOf" srcId="{AE155C6C-9CA2-4350-8F67-B25C510D1A4E}" destId="{5A50F5F3-47A4-43DA-8D3A-9970D3CBC78A}" srcOrd="4" destOrd="0" presId="urn:microsoft.com/office/officeart/2005/8/layout/radial4"/>
    <dgm:cxn modelId="{3F780C14-3789-4F70-BDDA-FC4E101227C0}" type="presParOf" srcId="{AE155C6C-9CA2-4350-8F67-B25C510D1A4E}" destId="{FA4CA759-F65E-47B9-9629-3A74B6E01255}" srcOrd="5" destOrd="0" presId="urn:microsoft.com/office/officeart/2005/8/layout/radial4"/>
    <dgm:cxn modelId="{69C029A6-A5A7-4D51-9C46-795C3D3E7028}" type="presParOf" srcId="{AE155C6C-9CA2-4350-8F67-B25C510D1A4E}" destId="{87606F33-467E-47C7-9854-559AA165282E}" srcOrd="6"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A2034-2A9A-4EC4-8A43-2E5C29E4F9F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54D317B-DDDA-4DFF-9E68-DCB6CB631FB7}">
      <dgm:prSet phldrT="[Text]" custT="1"/>
      <dgm:spPr>
        <a:solidFill>
          <a:srgbClr val="4DA9B0"/>
        </a:solidFill>
      </dgm:spPr>
      <dgm:t>
        <a:bodyPr/>
        <a:lstStyle/>
        <a:p>
          <a:r>
            <a:rPr lang="en-US" sz="1600">
              <a:solidFill>
                <a:schemeClr val="bg1"/>
              </a:solidFill>
              <a:latin typeface="+mj-lt"/>
              <a:ea typeface="Gill Sans"/>
              <a:cs typeface="Gill Sans"/>
              <a:sym typeface="Gill Sans"/>
            </a:rPr>
            <a:t>Limited number of validated indicators</a:t>
          </a:r>
          <a:endParaRPr lang="en-US" sz="1600">
            <a:latin typeface="+mj-lt"/>
          </a:endParaRPr>
        </a:p>
      </dgm:t>
    </dgm:pt>
    <dgm:pt modelId="{17E03EBB-62FC-4F27-8B03-DB6D2A0E752E}" type="parTrans" cxnId="{6952F677-4E0F-459F-8CBD-7BA1C01E30D4}">
      <dgm:prSet/>
      <dgm:spPr/>
      <dgm:t>
        <a:bodyPr/>
        <a:lstStyle/>
        <a:p>
          <a:endParaRPr lang="en-US">
            <a:latin typeface="+mj-lt"/>
          </a:endParaRPr>
        </a:p>
      </dgm:t>
    </dgm:pt>
    <dgm:pt modelId="{F60E7E08-DBBC-45DC-BD94-EA6E4EF47A43}" type="sibTrans" cxnId="{6952F677-4E0F-459F-8CBD-7BA1C01E30D4}">
      <dgm:prSet/>
      <dgm:spPr/>
      <dgm:t>
        <a:bodyPr/>
        <a:lstStyle/>
        <a:p>
          <a:endParaRPr lang="en-US">
            <a:latin typeface="+mj-lt"/>
          </a:endParaRPr>
        </a:p>
      </dgm:t>
    </dgm:pt>
    <dgm:pt modelId="{6F399CE5-F9F7-4F90-A392-EBAE336832C7}">
      <dgm:prSet phldrT="[Text]" custT="1"/>
      <dgm:spPr>
        <a:solidFill>
          <a:srgbClr val="26797F"/>
        </a:solidFill>
      </dgm:spPr>
      <dgm:t>
        <a:bodyPr/>
        <a:lstStyle/>
        <a:p>
          <a:r>
            <a:rPr lang="en-US" sz="2000" dirty="0">
              <a:latin typeface="+mj-lt"/>
            </a:rPr>
            <a:t>Outcomes</a:t>
          </a:r>
        </a:p>
        <a:p>
          <a:r>
            <a:rPr lang="en-US" sz="1050" dirty="0">
              <a:latin typeface="+mj-lt"/>
            </a:rPr>
            <a:t>Promote, Prevent &amp; Treat</a:t>
          </a:r>
        </a:p>
      </dgm:t>
    </dgm:pt>
    <dgm:pt modelId="{273D11A5-DFF5-48B5-B431-F4DC4E841370}" type="sibTrans" cxnId="{02393E76-775E-41BC-870A-F35E5D54ED0D}">
      <dgm:prSet/>
      <dgm:spPr/>
      <dgm:t>
        <a:bodyPr/>
        <a:lstStyle/>
        <a:p>
          <a:endParaRPr lang="en-US">
            <a:latin typeface="+mj-lt"/>
          </a:endParaRPr>
        </a:p>
      </dgm:t>
    </dgm:pt>
    <dgm:pt modelId="{2202C415-70C8-400C-90ED-01D146B3C47F}" type="parTrans" cxnId="{02393E76-775E-41BC-870A-F35E5D54ED0D}">
      <dgm:prSet/>
      <dgm:spPr/>
      <dgm:t>
        <a:bodyPr/>
        <a:lstStyle/>
        <a:p>
          <a:endParaRPr lang="en-US">
            <a:latin typeface="+mj-lt"/>
          </a:endParaRPr>
        </a:p>
      </dgm:t>
    </dgm:pt>
    <dgm:pt modelId="{B6069DA6-EBAB-48DC-BF58-3C303F081655}">
      <dgm:prSet phldrT="[Text]"/>
      <dgm:spPr>
        <a:solidFill>
          <a:srgbClr val="4DA9B0"/>
        </a:solidFill>
      </dgm:spPr>
      <dgm:t>
        <a:bodyPr/>
        <a:lstStyle/>
        <a:p>
          <a:r>
            <a:rPr lang="en-US" dirty="0">
              <a:latin typeface="+mj-lt"/>
            </a:rPr>
            <a:t>Impact</a:t>
          </a:r>
        </a:p>
      </dgm:t>
    </dgm:pt>
    <dgm:pt modelId="{EB7567AA-87A9-43B9-8E5A-4983B9B5D5C7}" type="sibTrans" cxnId="{D92F24E8-E295-4B07-A4F1-B6DB8DC453FB}">
      <dgm:prSet/>
      <dgm:spPr/>
      <dgm:t>
        <a:bodyPr/>
        <a:lstStyle/>
        <a:p>
          <a:endParaRPr lang="en-US">
            <a:latin typeface="+mj-lt"/>
          </a:endParaRPr>
        </a:p>
      </dgm:t>
    </dgm:pt>
    <dgm:pt modelId="{5504CF51-5962-42A5-B551-B5A1D8537A0C}" type="parTrans" cxnId="{D92F24E8-E295-4B07-A4F1-B6DB8DC453FB}">
      <dgm:prSet/>
      <dgm:spPr/>
      <dgm:t>
        <a:bodyPr/>
        <a:lstStyle/>
        <a:p>
          <a:endParaRPr lang="en-US">
            <a:latin typeface="+mj-lt"/>
          </a:endParaRPr>
        </a:p>
      </dgm:t>
    </dgm:pt>
    <dgm:pt modelId="{AE155C6C-9CA2-4350-8F67-B25C510D1A4E}" type="pres">
      <dgm:prSet presAssocID="{A1FA2034-2A9A-4EC4-8A43-2E5C29E4F9F8}" presName="cycle" presStyleCnt="0">
        <dgm:presLayoutVars>
          <dgm:chMax val="1"/>
          <dgm:dir/>
          <dgm:animLvl val="ctr"/>
          <dgm:resizeHandles val="exact"/>
        </dgm:presLayoutVars>
      </dgm:prSet>
      <dgm:spPr/>
    </dgm:pt>
    <dgm:pt modelId="{4AAB04A1-22DC-4474-AC69-47A5DBC5B1F0}" type="pres">
      <dgm:prSet presAssocID="{154D317B-DDDA-4DFF-9E68-DCB6CB631FB7}" presName="centerShape" presStyleLbl="node0" presStyleIdx="0" presStyleCnt="1" custScaleX="177515" custScaleY="82775" custLinFactNeighborX="-135" custLinFactNeighborY="3165"/>
      <dgm:spPr/>
    </dgm:pt>
    <dgm:pt modelId="{EF8B9EFC-4F52-4208-AD99-90BBDD8DABFD}" type="pres">
      <dgm:prSet presAssocID="{2202C415-70C8-400C-90ED-01D146B3C47F}" presName="parTrans" presStyleLbl="bgSibTrans2D1" presStyleIdx="0" presStyleCnt="2"/>
      <dgm:spPr/>
    </dgm:pt>
    <dgm:pt modelId="{5A50F5F3-47A4-43DA-8D3A-9970D3CBC78A}" type="pres">
      <dgm:prSet presAssocID="{6F399CE5-F9F7-4F90-A392-EBAE336832C7}" presName="node" presStyleLbl="node1" presStyleIdx="0" presStyleCnt="2" custScaleX="94737" custScaleY="81455" custRadScaleRad="93550" custRadScaleInc="27312">
        <dgm:presLayoutVars>
          <dgm:bulletEnabled val="1"/>
        </dgm:presLayoutVars>
      </dgm:prSet>
      <dgm:spPr/>
    </dgm:pt>
    <dgm:pt modelId="{FA4CA759-F65E-47B9-9629-3A74B6E01255}" type="pres">
      <dgm:prSet presAssocID="{5504CF51-5962-42A5-B551-B5A1D8537A0C}" presName="parTrans" presStyleLbl="bgSibTrans2D1" presStyleIdx="1" presStyleCnt="2"/>
      <dgm:spPr/>
    </dgm:pt>
    <dgm:pt modelId="{87606F33-467E-47C7-9854-559AA165282E}" type="pres">
      <dgm:prSet presAssocID="{B6069DA6-EBAB-48DC-BF58-3C303F081655}" presName="node" presStyleLbl="node1" presStyleIdx="1" presStyleCnt="2" custScaleX="78804" custScaleY="81426" custRadScaleRad="87547" custRadScaleInc="-27185">
        <dgm:presLayoutVars>
          <dgm:bulletEnabled val="1"/>
        </dgm:presLayoutVars>
      </dgm:prSet>
      <dgm:spPr/>
    </dgm:pt>
  </dgm:ptLst>
  <dgm:cxnLst>
    <dgm:cxn modelId="{9555051A-1316-4E3A-A531-28E45A70C7B5}" type="presOf" srcId="{B6069DA6-EBAB-48DC-BF58-3C303F081655}" destId="{87606F33-467E-47C7-9854-559AA165282E}" srcOrd="0" destOrd="0" presId="urn:microsoft.com/office/officeart/2005/8/layout/radial4"/>
    <dgm:cxn modelId="{C96DC33F-6554-49F7-8ABB-6DFA6DBAB1FE}" type="presOf" srcId="{A1FA2034-2A9A-4EC4-8A43-2E5C29E4F9F8}" destId="{AE155C6C-9CA2-4350-8F67-B25C510D1A4E}" srcOrd="0" destOrd="0" presId="urn:microsoft.com/office/officeart/2005/8/layout/radial4"/>
    <dgm:cxn modelId="{83EA9A65-3982-4FD7-90EB-D977F665DCA2}" type="presOf" srcId="{5504CF51-5962-42A5-B551-B5A1D8537A0C}" destId="{FA4CA759-F65E-47B9-9629-3A74B6E01255}" srcOrd="0" destOrd="0" presId="urn:microsoft.com/office/officeart/2005/8/layout/radial4"/>
    <dgm:cxn modelId="{02393E76-775E-41BC-870A-F35E5D54ED0D}" srcId="{154D317B-DDDA-4DFF-9E68-DCB6CB631FB7}" destId="{6F399CE5-F9F7-4F90-A392-EBAE336832C7}" srcOrd="0" destOrd="0" parTransId="{2202C415-70C8-400C-90ED-01D146B3C47F}" sibTransId="{273D11A5-DFF5-48B5-B431-F4DC4E841370}"/>
    <dgm:cxn modelId="{6952F677-4E0F-459F-8CBD-7BA1C01E30D4}" srcId="{A1FA2034-2A9A-4EC4-8A43-2E5C29E4F9F8}" destId="{154D317B-DDDA-4DFF-9E68-DCB6CB631FB7}" srcOrd="0" destOrd="0" parTransId="{17E03EBB-62FC-4F27-8B03-DB6D2A0E752E}" sibTransId="{F60E7E08-DBBC-45DC-BD94-EA6E4EF47A43}"/>
    <dgm:cxn modelId="{FC6CF77E-5425-4463-87AF-C8CE7C521823}" type="presOf" srcId="{2202C415-70C8-400C-90ED-01D146B3C47F}" destId="{EF8B9EFC-4F52-4208-AD99-90BBDD8DABFD}" srcOrd="0" destOrd="0" presId="urn:microsoft.com/office/officeart/2005/8/layout/radial4"/>
    <dgm:cxn modelId="{342D8EB9-BA4A-4E07-9D4B-DB932BCA00AA}" type="presOf" srcId="{6F399CE5-F9F7-4F90-A392-EBAE336832C7}" destId="{5A50F5F3-47A4-43DA-8D3A-9970D3CBC78A}" srcOrd="0" destOrd="0" presId="urn:microsoft.com/office/officeart/2005/8/layout/radial4"/>
    <dgm:cxn modelId="{DA8488D0-BA73-4BBB-85C8-7F8F673ADCFF}" type="presOf" srcId="{154D317B-DDDA-4DFF-9E68-DCB6CB631FB7}" destId="{4AAB04A1-22DC-4474-AC69-47A5DBC5B1F0}" srcOrd="0" destOrd="0" presId="urn:microsoft.com/office/officeart/2005/8/layout/radial4"/>
    <dgm:cxn modelId="{D92F24E8-E295-4B07-A4F1-B6DB8DC453FB}" srcId="{154D317B-DDDA-4DFF-9E68-DCB6CB631FB7}" destId="{B6069DA6-EBAB-48DC-BF58-3C303F081655}" srcOrd="1" destOrd="0" parTransId="{5504CF51-5962-42A5-B551-B5A1D8537A0C}" sibTransId="{EB7567AA-87A9-43B9-8E5A-4983B9B5D5C7}"/>
    <dgm:cxn modelId="{4E8B0828-1DD8-4B9D-99AB-85DE716BA637}" type="presParOf" srcId="{AE155C6C-9CA2-4350-8F67-B25C510D1A4E}" destId="{4AAB04A1-22DC-4474-AC69-47A5DBC5B1F0}" srcOrd="0" destOrd="0" presId="urn:microsoft.com/office/officeart/2005/8/layout/radial4"/>
    <dgm:cxn modelId="{971563F4-4B93-438A-84D8-45940EC4E72F}" type="presParOf" srcId="{AE155C6C-9CA2-4350-8F67-B25C510D1A4E}" destId="{EF8B9EFC-4F52-4208-AD99-90BBDD8DABFD}" srcOrd="1" destOrd="0" presId="urn:microsoft.com/office/officeart/2005/8/layout/radial4"/>
    <dgm:cxn modelId="{2DCB21AB-7D15-463C-96A8-D26795BEEF4F}" type="presParOf" srcId="{AE155C6C-9CA2-4350-8F67-B25C510D1A4E}" destId="{5A50F5F3-47A4-43DA-8D3A-9970D3CBC78A}" srcOrd="2" destOrd="0" presId="urn:microsoft.com/office/officeart/2005/8/layout/radial4"/>
    <dgm:cxn modelId="{3F780C14-3789-4F70-BDDA-FC4E101227C0}" type="presParOf" srcId="{AE155C6C-9CA2-4350-8F67-B25C510D1A4E}" destId="{FA4CA759-F65E-47B9-9629-3A74B6E01255}" srcOrd="3" destOrd="0" presId="urn:microsoft.com/office/officeart/2005/8/layout/radial4"/>
    <dgm:cxn modelId="{69C029A6-A5A7-4D51-9C46-795C3D3E7028}" type="presParOf" srcId="{AE155C6C-9CA2-4350-8F67-B25C510D1A4E}" destId="{87606F33-467E-47C7-9854-559AA165282E}" srcOrd="4" destOrd="0" presId="urn:microsoft.com/office/officeart/2005/8/layout/radial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8B3231-3859-4A53-9B39-E0D702A1C37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F01E3BC-5CF5-4D7D-9BF6-60BC69A71D9F}">
      <dgm:prSet phldrT="[Text]"/>
      <dgm:spPr>
        <a:solidFill>
          <a:schemeClr val="bg2">
            <a:lumMod val="75000"/>
          </a:schemeClr>
        </a:solidFill>
      </dgm:spPr>
      <dgm:t>
        <a:bodyPr/>
        <a:lstStyle/>
        <a:p>
          <a:r>
            <a:rPr lang="en-GB" dirty="0"/>
            <a:t> Ineffective or Lack of </a:t>
          </a:r>
          <a:r>
            <a:rPr lang="en-GB" b="1" dirty="0"/>
            <a:t>Leadership and governance </a:t>
          </a:r>
          <a:r>
            <a:rPr lang="en-GB" dirty="0"/>
            <a:t>in Child Health at </a:t>
          </a:r>
          <a:r>
            <a:rPr lang="en-GB" b="1" dirty="0"/>
            <a:t>national and subnational levels</a:t>
          </a:r>
          <a:r>
            <a:rPr lang="en-GB" dirty="0"/>
            <a:t>, especially engagement and alignment of multiple stakeholders in child health inside and outside the government </a:t>
          </a:r>
          <a:endParaRPr lang="en-US" dirty="0"/>
        </a:p>
      </dgm:t>
    </dgm:pt>
    <dgm:pt modelId="{A537279B-A408-41A9-9485-4FF311240304}" type="parTrans" cxnId="{922F0818-550B-494D-BB67-DFBEE5F55316}">
      <dgm:prSet/>
      <dgm:spPr/>
      <dgm:t>
        <a:bodyPr/>
        <a:lstStyle/>
        <a:p>
          <a:endParaRPr lang="en-US"/>
        </a:p>
      </dgm:t>
    </dgm:pt>
    <dgm:pt modelId="{4A81C9C6-CFFD-4E1B-B75A-543A460F3CEE}" type="sibTrans" cxnId="{922F0818-550B-494D-BB67-DFBEE5F55316}">
      <dgm:prSet/>
      <dgm:spPr/>
      <dgm:t>
        <a:bodyPr/>
        <a:lstStyle/>
        <a:p>
          <a:endParaRPr lang="en-US"/>
        </a:p>
      </dgm:t>
    </dgm:pt>
    <dgm:pt modelId="{DB26FC3D-3077-41FA-87ED-5ADA087ADDC4}">
      <dgm:prSet phldrT="[Text]"/>
      <dgm:spPr>
        <a:solidFill>
          <a:schemeClr val="bg2">
            <a:lumMod val="75000"/>
          </a:schemeClr>
        </a:solidFill>
      </dgm:spPr>
      <dgm:t>
        <a:bodyPr/>
        <a:lstStyle/>
        <a:p>
          <a:r>
            <a:rPr lang="en-GB"/>
            <a:t>Lack of </a:t>
          </a:r>
          <a:r>
            <a:rPr lang="en-GB" b="1"/>
            <a:t>quality data for child health</a:t>
          </a:r>
          <a:r>
            <a:rPr lang="en-GB"/>
            <a:t>, including accountability and oversight for reporting and use across all levels</a:t>
          </a:r>
          <a:endParaRPr lang="en-US"/>
        </a:p>
      </dgm:t>
    </dgm:pt>
    <dgm:pt modelId="{5BC5C268-651C-4216-9DA3-459027D32961}" type="parTrans" cxnId="{78C51C37-EB89-4791-ABEE-005C936EF1A7}">
      <dgm:prSet/>
      <dgm:spPr/>
      <dgm:t>
        <a:bodyPr/>
        <a:lstStyle/>
        <a:p>
          <a:endParaRPr lang="en-US"/>
        </a:p>
      </dgm:t>
    </dgm:pt>
    <dgm:pt modelId="{43B276C5-518B-4DB6-9909-D422C79E6EC6}" type="sibTrans" cxnId="{78C51C37-EB89-4791-ABEE-005C936EF1A7}">
      <dgm:prSet/>
      <dgm:spPr/>
      <dgm:t>
        <a:bodyPr/>
        <a:lstStyle/>
        <a:p>
          <a:endParaRPr lang="en-US"/>
        </a:p>
      </dgm:t>
    </dgm:pt>
    <dgm:pt modelId="{3541E60D-2202-4B41-9BC7-D4DCD8710A10}">
      <dgm:prSet phldrT="[Text]"/>
      <dgm:spPr>
        <a:solidFill>
          <a:schemeClr val="bg2">
            <a:lumMod val="75000"/>
          </a:schemeClr>
        </a:solidFill>
      </dgm:spPr>
      <dgm:t>
        <a:bodyPr/>
        <a:lstStyle/>
        <a:p>
          <a:r>
            <a:rPr lang="en-GB"/>
            <a:t>Poor adherence to norms, standards, and guidelines for care, due to weaknesses in </a:t>
          </a:r>
          <a:r>
            <a:rPr lang="en-GB" b="1"/>
            <a:t>health worker competencies </a:t>
          </a:r>
          <a:r>
            <a:rPr lang="en-GB"/>
            <a:t>at community, PHU and referral levels</a:t>
          </a:r>
          <a:endParaRPr lang="en-US"/>
        </a:p>
      </dgm:t>
    </dgm:pt>
    <dgm:pt modelId="{7A6362A7-1395-49E5-BACB-BD1A47747169}" type="parTrans" cxnId="{01306821-3EB3-4749-9916-8ADC4BFF9119}">
      <dgm:prSet/>
      <dgm:spPr/>
      <dgm:t>
        <a:bodyPr/>
        <a:lstStyle/>
        <a:p>
          <a:endParaRPr lang="en-US"/>
        </a:p>
      </dgm:t>
    </dgm:pt>
    <dgm:pt modelId="{3BB9B31D-8D83-4CB4-9D85-7C22BE3CCEE9}" type="sibTrans" cxnId="{01306821-3EB3-4749-9916-8ADC4BFF9119}">
      <dgm:prSet/>
      <dgm:spPr/>
      <dgm:t>
        <a:bodyPr/>
        <a:lstStyle/>
        <a:p>
          <a:endParaRPr lang="en-US"/>
        </a:p>
      </dgm:t>
    </dgm:pt>
    <dgm:pt modelId="{FAB55C2F-6CB1-4A64-B3E2-818B7408FBD6}">
      <dgm:prSet phldrT="[Text]"/>
      <dgm:spPr>
        <a:solidFill>
          <a:schemeClr val="bg2">
            <a:lumMod val="75000"/>
          </a:schemeClr>
        </a:solidFill>
      </dgm:spPr>
      <dgm:t>
        <a:bodyPr/>
        <a:lstStyle/>
        <a:p>
          <a:r>
            <a:rPr lang="en-GB"/>
            <a:t>Stockouts or unavailability of essential </a:t>
          </a:r>
          <a:r>
            <a:rPr lang="en-GB" b="1"/>
            <a:t>child health commodities </a:t>
          </a:r>
          <a:r>
            <a:rPr lang="en-GB"/>
            <a:t>at community, PHU, and referral levels</a:t>
          </a:r>
          <a:endParaRPr lang="en-US"/>
        </a:p>
      </dgm:t>
    </dgm:pt>
    <dgm:pt modelId="{6259D447-EE2C-49AD-8876-83C92FCB4CA8}" type="parTrans" cxnId="{82EEAAAD-8296-464D-903E-DD29BC5B0E54}">
      <dgm:prSet/>
      <dgm:spPr/>
      <dgm:t>
        <a:bodyPr/>
        <a:lstStyle/>
        <a:p>
          <a:endParaRPr lang="en-US"/>
        </a:p>
      </dgm:t>
    </dgm:pt>
    <dgm:pt modelId="{E1D95852-8DC1-466D-972B-404361F0A885}" type="sibTrans" cxnId="{82EEAAAD-8296-464D-903E-DD29BC5B0E54}">
      <dgm:prSet/>
      <dgm:spPr/>
      <dgm:t>
        <a:bodyPr/>
        <a:lstStyle/>
        <a:p>
          <a:endParaRPr lang="en-US"/>
        </a:p>
      </dgm:t>
    </dgm:pt>
    <dgm:pt modelId="{7EF58AC6-B7B8-4FC3-801C-92D11973F78A}">
      <dgm:prSet phldrT="[Text]"/>
      <dgm:spPr>
        <a:solidFill>
          <a:schemeClr val="bg2">
            <a:lumMod val="75000"/>
          </a:schemeClr>
        </a:solidFill>
      </dgm:spPr>
      <dgm:t>
        <a:bodyPr/>
        <a:lstStyle/>
        <a:p>
          <a:r>
            <a:rPr lang="en-GB" dirty="0"/>
            <a:t>​Inadequate </a:t>
          </a:r>
          <a:r>
            <a:rPr lang="en-GB" b="1" dirty="0"/>
            <a:t>community outreach and services </a:t>
          </a:r>
          <a:r>
            <a:rPr lang="en-GB" b="0" dirty="0"/>
            <a:t>t</a:t>
          </a:r>
          <a:r>
            <a:rPr lang="en-GB" dirty="0"/>
            <a:t>o promote care-seeking, prevent childhood illnesses, and treat children in hard-to-reach areas</a:t>
          </a:r>
          <a:endParaRPr lang="en-US" dirty="0"/>
        </a:p>
      </dgm:t>
    </dgm:pt>
    <dgm:pt modelId="{A2316C6E-97E8-4316-A1CA-7B099D66FB3E}" type="parTrans" cxnId="{ECFA7994-FBAC-49B0-89F3-E32F9A3FD4A7}">
      <dgm:prSet/>
      <dgm:spPr/>
      <dgm:t>
        <a:bodyPr/>
        <a:lstStyle/>
        <a:p>
          <a:endParaRPr lang="en-US"/>
        </a:p>
      </dgm:t>
    </dgm:pt>
    <dgm:pt modelId="{F2F68E6C-A9C2-4814-9D47-9E45A83ADF96}" type="sibTrans" cxnId="{ECFA7994-FBAC-49B0-89F3-E32F9A3FD4A7}">
      <dgm:prSet/>
      <dgm:spPr/>
      <dgm:t>
        <a:bodyPr/>
        <a:lstStyle/>
        <a:p>
          <a:endParaRPr lang="en-US"/>
        </a:p>
      </dgm:t>
    </dgm:pt>
    <dgm:pt modelId="{78A1ECD2-398A-4C59-A6E5-CFDF0EE12F40}">
      <dgm:prSet phldrT="[Text]"/>
      <dgm:spPr>
        <a:solidFill>
          <a:schemeClr val="bg2">
            <a:lumMod val="75000"/>
          </a:schemeClr>
        </a:solidFill>
      </dgm:spPr>
      <dgm:t>
        <a:bodyPr/>
        <a:lstStyle/>
        <a:p>
          <a:r>
            <a:rPr lang="en-GB"/>
            <a:t>​Actual and potential role of </a:t>
          </a:r>
          <a:r>
            <a:rPr lang="en-GB" b="1"/>
            <a:t>private sector </a:t>
          </a:r>
          <a:r>
            <a:rPr lang="en-GB"/>
            <a:t>providers is not fully exploited</a:t>
          </a:r>
          <a:endParaRPr lang="en-US"/>
        </a:p>
      </dgm:t>
    </dgm:pt>
    <dgm:pt modelId="{54EB4448-13B4-4157-A42F-2913B97EAC87}" type="parTrans" cxnId="{78989561-8E5F-4E16-8554-3BF6B07C7339}">
      <dgm:prSet/>
      <dgm:spPr/>
      <dgm:t>
        <a:bodyPr/>
        <a:lstStyle/>
        <a:p>
          <a:endParaRPr lang="en-US"/>
        </a:p>
      </dgm:t>
    </dgm:pt>
    <dgm:pt modelId="{DEA53CD4-C591-4C24-AFF4-0BBF1297E70B}" type="sibTrans" cxnId="{78989561-8E5F-4E16-8554-3BF6B07C7339}">
      <dgm:prSet/>
      <dgm:spPr/>
      <dgm:t>
        <a:bodyPr/>
        <a:lstStyle/>
        <a:p>
          <a:endParaRPr lang="en-US"/>
        </a:p>
      </dgm:t>
    </dgm:pt>
    <dgm:pt modelId="{83900D50-3EE7-4500-A25B-598EDF45C15A}" type="pres">
      <dgm:prSet presAssocID="{3A8B3231-3859-4A53-9B39-E0D702A1C37F}" presName="diagram" presStyleCnt="0">
        <dgm:presLayoutVars>
          <dgm:dir/>
          <dgm:resizeHandles val="exact"/>
        </dgm:presLayoutVars>
      </dgm:prSet>
      <dgm:spPr/>
    </dgm:pt>
    <dgm:pt modelId="{AB6DBA34-4002-4616-9425-337353F25796}" type="pres">
      <dgm:prSet presAssocID="{4F01E3BC-5CF5-4D7D-9BF6-60BC69A71D9F}" presName="node" presStyleLbl="node1" presStyleIdx="0" presStyleCnt="6">
        <dgm:presLayoutVars>
          <dgm:bulletEnabled val="1"/>
        </dgm:presLayoutVars>
      </dgm:prSet>
      <dgm:spPr/>
    </dgm:pt>
    <dgm:pt modelId="{554F3F93-6144-4A5F-8C38-2A8609402DAB}" type="pres">
      <dgm:prSet presAssocID="{4A81C9C6-CFFD-4E1B-B75A-543A460F3CEE}" presName="sibTrans" presStyleCnt="0"/>
      <dgm:spPr/>
    </dgm:pt>
    <dgm:pt modelId="{97551A0B-5C9E-4D0B-B2FB-2130D26C5615}" type="pres">
      <dgm:prSet presAssocID="{DB26FC3D-3077-41FA-87ED-5ADA087ADDC4}" presName="node" presStyleLbl="node1" presStyleIdx="1" presStyleCnt="6" custLinFactNeighborX="0" custLinFactNeighborY="-1512">
        <dgm:presLayoutVars>
          <dgm:bulletEnabled val="1"/>
        </dgm:presLayoutVars>
      </dgm:prSet>
      <dgm:spPr/>
    </dgm:pt>
    <dgm:pt modelId="{0B91C5D9-9B28-49BC-9287-0622E6EA46BB}" type="pres">
      <dgm:prSet presAssocID="{43B276C5-518B-4DB6-9909-D422C79E6EC6}" presName="sibTrans" presStyleCnt="0"/>
      <dgm:spPr/>
    </dgm:pt>
    <dgm:pt modelId="{096258C2-7A08-4EAF-97FF-1A7AEA8261E9}" type="pres">
      <dgm:prSet presAssocID="{3541E60D-2202-4B41-9BC7-D4DCD8710A10}" presName="node" presStyleLbl="node1" presStyleIdx="2" presStyleCnt="6">
        <dgm:presLayoutVars>
          <dgm:bulletEnabled val="1"/>
        </dgm:presLayoutVars>
      </dgm:prSet>
      <dgm:spPr/>
    </dgm:pt>
    <dgm:pt modelId="{A4AA33F8-A3FC-4611-A186-7B43DB3EAAE6}" type="pres">
      <dgm:prSet presAssocID="{3BB9B31D-8D83-4CB4-9D85-7C22BE3CCEE9}" presName="sibTrans" presStyleCnt="0"/>
      <dgm:spPr/>
    </dgm:pt>
    <dgm:pt modelId="{6E9DAB98-875F-43C6-97BC-E867EFE1E22D}" type="pres">
      <dgm:prSet presAssocID="{FAB55C2F-6CB1-4A64-B3E2-818B7408FBD6}" presName="node" presStyleLbl="node1" presStyleIdx="3" presStyleCnt="6">
        <dgm:presLayoutVars>
          <dgm:bulletEnabled val="1"/>
        </dgm:presLayoutVars>
      </dgm:prSet>
      <dgm:spPr/>
    </dgm:pt>
    <dgm:pt modelId="{C811A007-498F-4101-BA60-902391938C08}" type="pres">
      <dgm:prSet presAssocID="{E1D95852-8DC1-466D-972B-404361F0A885}" presName="sibTrans" presStyleCnt="0"/>
      <dgm:spPr/>
    </dgm:pt>
    <dgm:pt modelId="{0E832BEB-6981-4347-B003-AC2D080EBD0E}" type="pres">
      <dgm:prSet presAssocID="{7EF58AC6-B7B8-4FC3-801C-92D11973F78A}" presName="node" presStyleLbl="node1" presStyleIdx="4" presStyleCnt="6">
        <dgm:presLayoutVars>
          <dgm:bulletEnabled val="1"/>
        </dgm:presLayoutVars>
      </dgm:prSet>
      <dgm:spPr/>
    </dgm:pt>
    <dgm:pt modelId="{68AB72C6-15BE-46D9-9751-7FC1F0B5987C}" type="pres">
      <dgm:prSet presAssocID="{F2F68E6C-A9C2-4814-9D47-9E45A83ADF96}" presName="sibTrans" presStyleCnt="0"/>
      <dgm:spPr/>
    </dgm:pt>
    <dgm:pt modelId="{1D64284A-5232-4742-9318-66B31C2B576C}" type="pres">
      <dgm:prSet presAssocID="{78A1ECD2-398A-4C59-A6E5-CFDF0EE12F40}" presName="node" presStyleLbl="node1" presStyleIdx="5" presStyleCnt="6">
        <dgm:presLayoutVars>
          <dgm:bulletEnabled val="1"/>
        </dgm:presLayoutVars>
      </dgm:prSet>
      <dgm:spPr/>
    </dgm:pt>
  </dgm:ptLst>
  <dgm:cxnLst>
    <dgm:cxn modelId="{365CE004-D717-4B72-B079-1999964A24C3}" type="presOf" srcId="{78A1ECD2-398A-4C59-A6E5-CFDF0EE12F40}" destId="{1D64284A-5232-4742-9318-66B31C2B576C}" srcOrd="0" destOrd="0" presId="urn:microsoft.com/office/officeart/2005/8/layout/default"/>
    <dgm:cxn modelId="{922F0818-550B-494D-BB67-DFBEE5F55316}" srcId="{3A8B3231-3859-4A53-9B39-E0D702A1C37F}" destId="{4F01E3BC-5CF5-4D7D-9BF6-60BC69A71D9F}" srcOrd="0" destOrd="0" parTransId="{A537279B-A408-41A9-9485-4FF311240304}" sibTransId="{4A81C9C6-CFFD-4E1B-B75A-543A460F3CEE}"/>
    <dgm:cxn modelId="{01306821-3EB3-4749-9916-8ADC4BFF9119}" srcId="{3A8B3231-3859-4A53-9B39-E0D702A1C37F}" destId="{3541E60D-2202-4B41-9BC7-D4DCD8710A10}" srcOrd="2" destOrd="0" parTransId="{7A6362A7-1395-49E5-BACB-BD1A47747169}" sibTransId="{3BB9B31D-8D83-4CB4-9D85-7C22BE3CCEE9}"/>
    <dgm:cxn modelId="{56614C22-2AAF-4480-BCF1-285198545B64}" type="presOf" srcId="{3A8B3231-3859-4A53-9B39-E0D702A1C37F}" destId="{83900D50-3EE7-4500-A25B-598EDF45C15A}" srcOrd="0" destOrd="0" presId="urn:microsoft.com/office/officeart/2005/8/layout/default"/>
    <dgm:cxn modelId="{E7090E25-B89B-4994-A912-5C5DCFEF977B}" type="presOf" srcId="{7EF58AC6-B7B8-4FC3-801C-92D11973F78A}" destId="{0E832BEB-6981-4347-B003-AC2D080EBD0E}" srcOrd="0" destOrd="0" presId="urn:microsoft.com/office/officeart/2005/8/layout/default"/>
    <dgm:cxn modelId="{6F197330-DCAF-497A-B636-57F5D84BE408}" type="presOf" srcId="{4F01E3BC-5CF5-4D7D-9BF6-60BC69A71D9F}" destId="{AB6DBA34-4002-4616-9425-337353F25796}" srcOrd="0" destOrd="0" presId="urn:microsoft.com/office/officeart/2005/8/layout/default"/>
    <dgm:cxn modelId="{78C51C37-EB89-4791-ABEE-005C936EF1A7}" srcId="{3A8B3231-3859-4A53-9B39-E0D702A1C37F}" destId="{DB26FC3D-3077-41FA-87ED-5ADA087ADDC4}" srcOrd="1" destOrd="0" parTransId="{5BC5C268-651C-4216-9DA3-459027D32961}" sibTransId="{43B276C5-518B-4DB6-9909-D422C79E6EC6}"/>
    <dgm:cxn modelId="{CFEB8041-7F62-40F3-8A33-CFD148695D1C}" type="presOf" srcId="{FAB55C2F-6CB1-4A64-B3E2-818B7408FBD6}" destId="{6E9DAB98-875F-43C6-97BC-E867EFE1E22D}" srcOrd="0" destOrd="0" presId="urn:microsoft.com/office/officeart/2005/8/layout/default"/>
    <dgm:cxn modelId="{78989561-8E5F-4E16-8554-3BF6B07C7339}" srcId="{3A8B3231-3859-4A53-9B39-E0D702A1C37F}" destId="{78A1ECD2-398A-4C59-A6E5-CFDF0EE12F40}" srcOrd="5" destOrd="0" parTransId="{54EB4448-13B4-4157-A42F-2913B97EAC87}" sibTransId="{DEA53CD4-C591-4C24-AFF4-0BBF1297E70B}"/>
    <dgm:cxn modelId="{E39C524F-BAFD-47B0-9CF2-04CF301BCA7C}" type="presOf" srcId="{3541E60D-2202-4B41-9BC7-D4DCD8710A10}" destId="{096258C2-7A08-4EAF-97FF-1A7AEA8261E9}" srcOrd="0" destOrd="0" presId="urn:microsoft.com/office/officeart/2005/8/layout/default"/>
    <dgm:cxn modelId="{ECFA7994-FBAC-49B0-89F3-E32F9A3FD4A7}" srcId="{3A8B3231-3859-4A53-9B39-E0D702A1C37F}" destId="{7EF58AC6-B7B8-4FC3-801C-92D11973F78A}" srcOrd="4" destOrd="0" parTransId="{A2316C6E-97E8-4316-A1CA-7B099D66FB3E}" sibTransId="{F2F68E6C-A9C2-4814-9D47-9E45A83ADF96}"/>
    <dgm:cxn modelId="{C350BE96-7742-4988-97C4-5982947A119A}" type="presOf" srcId="{DB26FC3D-3077-41FA-87ED-5ADA087ADDC4}" destId="{97551A0B-5C9E-4D0B-B2FB-2130D26C5615}" srcOrd="0" destOrd="0" presId="urn:microsoft.com/office/officeart/2005/8/layout/default"/>
    <dgm:cxn modelId="{82EEAAAD-8296-464D-903E-DD29BC5B0E54}" srcId="{3A8B3231-3859-4A53-9B39-E0D702A1C37F}" destId="{FAB55C2F-6CB1-4A64-B3E2-818B7408FBD6}" srcOrd="3" destOrd="0" parTransId="{6259D447-EE2C-49AD-8876-83C92FCB4CA8}" sibTransId="{E1D95852-8DC1-466D-972B-404361F0A885}"/>
    <dgm:cxn modelId="{A9C78018-0049-4554-B29B-9473B8F6E78A}" type="presParOf" srcId="{83900D50-3EE7-4500-A25B-598EDF45C15A}" destId="{AB6DBA34-4002-4616-9425-337353F25796}" srcOrd="0" destOrd="0" presId="urn:microsoft.com/office/officeart/2005/8/layout/default"/>
    <dgm:cxn modelId="{DA202E53-AE6F-4CBA-9290-B0DC63672D8E}" type="presParOf" srcId="{83900D50-3EE7-4500-A25B-598EDF45C15A}" destId="{554F3F93-6144-4A5F-8C38-2A8609402DAB}" srcOrd="1" destOrd="0" presId="urn:microsoft.com/office/officeart/2005/8/layout/default"/>
    <dgm:cxn modelId="{1A063587-D704-4325-8D5F-AF5B877E63DE}" type="presParOf" srcId="{83900D50-3EE7-4500-A25B-598EDF45C15A}" destId="{97551A0B-5C9E-4D0B-B2FB-2130D26C5615}" srcOrd="2" destOrd="0" presId="urn:microsoft.com/office/officeart/2005/8/layout/default"/>
    <dgm:cxn modelId="{2F7B1409-3F46-48CE-BB09-C50CEE5466E3}" type="presParOf" srcId="{83900D50-3EE7-4500-A25B-598EDF45C15A}" destId="{0B91C5D9-9B28-49BC-9287-0622E6EA46BB}" srcOrd="3" destOrd="0" presId="urn:microsoft.com/office/officeart/2005/8/layout/default"/>
    <dgm:cxn modelId="{414ACF44-8B3C-4964-93E6-29F942662E1F}" type="presParOf" srcId="{83900D50-3EE7-4500-A25B-598EDF45C15A}" destId="{096258C2-7A08-4EAF-97FF-1A7AEA8261E9}" srcOrd="4" destOrd="0" presId="urn:microsoft.com/office/officeart/2005/8/layout/default"/>
    <dgm:cxn modelId="{9F526929-9ECA-47CC-BA39-A8725EAE2EFA}" type="presParOf" srcId="{83900D50-3EE7-4500-A25B-598EDF45C15A}" destId="{A4AA33F8-A3FC-4611-A186-7B43DB3EAAE6}" srcOrd="5" destOrd="0" presId="urn:microsoft.com/office/officeart/2005/8/layout/default"/>
    <dgm:cxn modelId="{E295F47E-E341-420C-B7F1-8AD15974A65E}" type="presParOf" srcId="{83900D50-3EE7-4500-A25B-598EDF45C15A}" destId="{6E9DAB98-875F-43C6-97BC-E867EFE1E22D}" srcOrd="6" destOrd="0" presId="urn:microsoft.com/office/officeart/2005/8/layout/default"/>
    <dgm:cxn modelId="{89A80539-62AA-4720-907B-D565654D0BA6}" type="presParOf" srcId="{83900D50-3EE7-4500-A25B-598EDF45C15A}" destId="{C811A007-498F-4101-BA60-902391938C08}" srcOrd="7" destOrd="0" presId="urn:microsoft.com/office/officeart/2005/8/layout/default"/>
    <dgm:cxn modelId="{E563C03F-4768-4E74-9E97-DBD7DB756622}" type="presParOf" srcId="{83900D50-3EE7-4500-A25B-598EDF45C15A}" destId="{0E832BEB-6981-4347-B003-AC2D080EBD0E}" srcOrd="8" destOrd="0" presId="urn:microsoft.com/office/officeart/2005/8/layout/default"/>
    <dgm:cxn modelId="{8E9E631C-66C0-46CA-8FA4-4D77EF57FAFA}" type="presParOf" srcId="{83900D50-3EE7-4500-A25B-598EDF45C15A}" destId="{68AB72C6-15BE-46D9-9751-7FC1F0B5987C}" srcOrd="9" destOrd="0" presId="urn:microsoft.com/office/officeart/2005/8/layout/default"/>
    <dgm:cxn modelId="{87F5F1E0-99F2-4A80-B3D9-31588EA04975}" type="presParOf" srcId="{83900D50-3EE7-4500-A25B-598EDF45C15A}" destId="{1D64284A-5232-4742-9318-66B31C2B576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B04A1-22DC-4474-AC69-47A5DBC5B1F0}">
      <dsp:nvSpPr>
        <dsp:cNvPr id="0" name=""/>
        <dsp:cNvSpPr/>
      </dsp:nvSpPr>
      <dsp:spPr>
        <a:xfrm>
          <a:off x="1891943" y="1368071"/>
          <a:ext cx="2367313" cy="1146682"/>
        </a:xfrm>
        <a:prstGeom prst="ellipse">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mj-lt"/>
              <a:ea typeface="Gill Sans"/>
              <a:cs typeface="Gill Sans"/>
              <a:sym typeface="Gill Sans"/>
            </a:rPr>
            <a:t>Implementation milestones and country-specific implementation indicators</a:t>
          </a:r>
          <a:endParaRPr lang="en-US" sz="1300" kern="1200">
            <a:latin typeface="+mj-lt"/>
          </a:endParaRPr>
        </a:p>
      </dsp:txBody>
      <dsp:txXfrm>
        <a:off x="2238628" y="1535999"/>
        <a:ext cx="1673943" cy="810826"/>
      </dsp:txXfrm>
    </dsp:sp>
    <dsp:sp modelId="{24548E20-1D97-4DF2-810B-A7A7676EAA6F}">
      <dsp:nvSpPr>
        <dsp:cNvPr id="0" name=""/>
        <dsp:cNvSpPr/>
      </dsp:nvSpPr>
      <dsp:spPr>
        <a:xfrm rot="13481328">
          <a:off x="1380067" y="748785"/>
          <a:ext cx="1310132" cy="3268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9F183-BC1C-4176-AF4B-DB0ABEADC125}">
      <dsp:nvSpPr>
        <dsp:cNvPr id="0" name=""/>
        <dsp:cNvSpPr/>
      </dsp:nvSpPr>
      <dsp:spPr>
        <a:xfrm>
          <a:off x="1024748" y="15769"/>
          <a:ext cx="1089348" cy="871478"/>
        </a:xfrm>
        <a:prstGeom prst="roundRect">
          <a:avLst>
            <a:gd name="adj" fmla="val 10000"/>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lt1"/>
              </a:solidFill>
              <a:latin typeface="+mj-lt"/>
              <a:ea typeface="Gill Sans"/>
              <a:cs typeface="Gill Sans"/>
              <a:sym typeface="Gill Sans"/>
            </a:rPr>
            <a:t>Structures/Inputs</a:t>
          </a:r>
          <a:endParaRPr lang="en-US" sz="1600" kern="1200">
            <a:latin typeface="+mj-lt"/>
          </a:endParaRPr>
        </a:p>
      </dsp:txBody>
      <dsp:txXfrm>
        <a:off x="1050273" y="41294"/>
        <a:ext cx="1038298" cy="820428"/>
      </dsp:txXfrm>
    </dsp:sp>
    <dsp:sp modelId="{EF8B9EFC-4F52-4208-AD99-90BBDD8DABFD}">
      <dsp:nvSpPr>
        <dsp:cNvPr id="0" name=""/>
        <dsp:cNvSpPr/>
      </dsp:nvSpPr>
      <dsp:spPr>
        <a:xfrm rot="16200000">
          <a:off x="2635171" y="712973"/>
          <a:ext cx="880856" cy="3268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50F5F3-47A4-43DA-8D3A-9970D3CBC78A}">
      <dsp:nvSpPr>
        <dsp:cNvPr id="0" name=""/>
        <dsp:cNvSpPr/>
      </dsp:nvSpPr>
      <dsp:spPr>
        <a:xfrm>
          <a:off x="2530925" y="208"/>
          <a:ext cx="1089348" cy="871478"/>
        </a:xfrm>
        <a:prstGeom prst="roundRect">
          <a:avLst>
            <a:gd name="adj" fmla="val 10000"/>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latin typeface="+mj-lt"/>
            </a:rPr>
            <a:t>Processes</a:t>
          </a:r>
        </a:p>
      </dsp:txBody>
      <dsp:txXfrm>
        <a:off x="2556450" y="25733"/>
        <a:ext cx="1038298" cy="820428"/>
      </dsp:txXfrm>
    </dsp:sp>
    <dsp:sp modelId="{FA4CA759-F65E-47B9-9629-3A74B6E01255}">
      <dsp:nvSpPr>
        <dsp:cNvPr id="0" name=""/>
        <dsp:cNvSpPr/>
      </dsp:nvSpPr>
      <dsp:spPr>
        <a:xfrm rot="18899127">
          <a:off x="3452029" y="739936"/>
          <a:ext cx="1322235" cy="3268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06F33-467E-47C7-9854-559AA165282E}">
      <dsp:nvSpPr>
        <dsp:cNvPr id="0" name=""/>
        <dsp:cNvSpPr/>
      </dsp:nvSpPr>
      <dsp:spPr>
        <a:xfrm>
          <a:off x="4035834" y="0"/>
          <a:ext cx="1089348" cy="871478"/>
        </a:xfrm>
        <a:prstGeom prst="roundRect">
          <a:avLst>
            <a:gd name="adj" fmla="val 10000"/>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Outputs</a:t>
          </a:r>
        </a:p>
      </dsp:txBody>
      <dsp:txXfrm>
        <a:off x="4061359" y="25525"/>
        <a:ext cx="1038298" cy="820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B04A1-22DC-4474-AC69-47A5DBC5B1F0}">
      <dsp:nvSpPr>
        <dsp:cNvPr id="0" name=""/>
        <dsp:cNvSpPr/>
      </dsp:nvSpPr>
      <dsp:spPr>
        <a:xfrm>
          <a:off x="1000414" y="1330105"/>
          <a:ext cx="2430157" cy="1133179"/>
        </a:xfrm>
        <a:prstGeom prst="ellipse">
          <a:avLst/>
        </a:prstGeom>
        <a:solidFill>
          <a:srgbClr val="4DA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mj-lt"/>
              <a:ea typeface="Gill Sans"/>
              <a:cs typeface="Gill Sans"/>
              <a:sym typeface="Gill Sans"/>
            </a:rPr>
            <a:t>Limited number of validated indicators</a:t>
          </a:r>
          <a:endParaRPr lang="en-US" sz="1600" kern="1200">
            <a:latin typeface="+mj-lt"/>
          </a:endParaRPr>
        </a:p>
      </dsp:txBody>
      <dsp:txXfrm>
        <a:off x="1356302" y="1496055"/>
        <a:ext cx="1718381" cy="801279"/>
      </dsp:txXfrm>
    </dsp:sp>
    <dsp:sp modelId="{EF8B9EFC-4F52-4208-AD99-90BBDD8DABFD}">
      <dsp:nvSpPr>
        <dsp:cNvPr id="0" name=""/>
        <dsp:cNvSpPr/>
      </dsp:nvSpPr>
      <dsp:spPr>
        <a:xfrm rot="14361206">
          <a:off x="1093222" y="666584"/>
          <a:ext cx="1018040" cy="390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50F5F3-47A4-43DA-8D3A-9970D3CBC78A}">
      <dsp:nvSpPr>
        <dsp:cNvPr id="0" name=""/>
        <dsp:cNvSpPr/>
      </dsp:nvSpPr>
      <dsp:spPr>
        <a:xfrm>
          <a:off x="726729" y="0"/>
          <a:ext cx="1232090" cy="847482"/>
        </a:xfrm>
        <a:prstGeom prst="roundRect">
          <a:avLst>
            <a:gd name="adj" fmla="val 10000"/>
          </a:avLst>
        </a:prstGeom>
        <a:solidFill>
          <a:srgbClr val="2679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Outcomes</a:t>
          </a:r>
        </a:p>
        <a:p>
          <a:pPr marL="0" lvl="0" indent="0" algn="ctr" defTabSz="889000">
            <a:lnSpc>
              <a:spcPct val="90000"/>
            </a:lnSpc>
            <a:spcBef>
              <a:spcPct val="0"/>
            </a:spcBef>
            <a:spcAft>
              <a:spcPct val="35000"/>
            </a:spcAft>
            <a:buNone/>
          </a:pPr>
          <a:r>
            <a:rPr lang="en-US" sz="1050" kern="1200" dirty="0">
              <a:latin typeface="+mj-lt"/>
            </a:rPr>
            <a:t>Promote, Prevent &amp; Treat</a:t>
          </a:r>
        </a:p>
      </dsp:txBody>
      <dsp:txXfrm>
        <a:off x="751551" y="24822"/>
        <a:ext cx="1182446" cy="797838"/>
      </dsp:txXfrm>
    </dsp:sp>
    <dsp:sp modelId="{FA4CA759-F65E-47B9-9629-3A74B6E01255}">
      <dsp:nvSpPr>
        <dsp:cNvPr id="0" name=""/>
        <dsp:cNvSpPr/>
      </dsp:nvSpPr>
      <dsp:spPr>
        <a:xfrm rot="17962477">
          <a:off x="2297059" y="665608"/>
          <a:ext cx="1003175" cy="390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06F33-467E-47C7-9854-559AA165282E}">
      <dsp:nvSpPr>
        <dsp:cNvPr id="0" name=""/>
        <dsp:cNvSpPr/>
      </dsp:nvSpPr>
      <dsp:spPr>
        <a:xfrm>
          <a:off x="2532246" y="0"/>
          <a:ext cx="1024875" cy="847180"/>
        </a:xfrm>
        <a:prstGeom prst="roundRect">
          <a:avLst>
            <a:gd name="adj" fmla="val 10000"/>
          </a:avLst>
        </a:prstGeom>
        <a:solidFill>
          <a:srgbClr val="4DA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Impact</a:t>
          </a:r>
        </a:p>
      </dsp:txBody>
      <dsp:txXfrm>
        <a:off x="2557059" y="24813"/>
        <a:ext cx="975249" cy="797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DBA34-4002-4616-9425-337353F25796}">
      <dsp:nvSpPr>
        <dsp:cNvPr id="0" name=""/>
        <dsp:cNvSpPr/>
      </dsp:nvSpPr>
      <dsp:spPr>
        <a:xfrm>
          <a:off x="0" y="88444"/>
          <a:ext cx="2825028" cy="1695017"/>
        </a:xfrm>
        <a:prstGeom prst="rect">
          <a:avLst/>
        </a:prstGeom>
        <a:solidFill>
          <a:schemeClr val="bg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 Ineffective or Lack of </a:t>
          </a:r>
          <a:r>
            <a:rPr lang="en-GB" sz="1500" b="1" kern="1200" dirty="0"/>
            <a:t>Leadership and governance </a:t>
          </a:r>
          <a:r>
            <a:rPr lang="en-GB" sz="1500" kern="1200" dirty="0"/>
            <a:t>in Child Health at </a:t>
          </a:r>
          <a:r>
            <a:rPr lang="en-GB" sz="1500" b="1" kern="1200" dirty="0"/>
            <a:t>national and subnational levels</a:t>
          </a:r>
          <a:r>
            <a:rPr lang="en-GB" sz="1500" kern="1200" dirty="0"/>
            <a:t>, especially engagement and alignment of multiple stakeholders in child health inside and outside the government </a:t>
          </a:r>
          <a:endParaRPr lang="en-US" sz="1500" kern="1200" dirty="0"/>
        </a:p>
      </dsp:txBody>
      <dsp:txXfrm>
        <a:off x="0" y="88444"/>
        <a:ext cx="2825028" cy="1695017"/>
      </dsp:txXfrm>
    </dsp:sp>
    <dsp:sp modelId="{97551A0B-5C9E-4D0B-B2FB-2130D26C5615}">
      <dsp:nvSpPr>
        <dsp:cNvPr id="0" name=""/>
        <dsp:cNvSpPr/>
      </dsp:nvSpPr>
      <dsp:spPr>
        <a:xfrm>
          <a:off x="3107531" y="62815"/>
          <a:ext cx="2825028" cy="1695017"/>
        </a:xfrm>
        <a:prstGeom prst="rect">
          <a:avLst/>
        </a:prstGeom>
        <a:solidFill>
          <a:schemeClr val="bg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Lack of </a:t>
          </a:r>
          <a:r>
            <a:rPr lang="en-GB" sz="1500" b="1" kern="1200"/>
            <a:t>quality data for child health</a:t>
          </a:r>
          <a:r>
            <a:rPr lang="en-GB" sz="1500" kern="1200"/>
            <a:t>, including accountability and oversight for reporting and use across all levels</a:t>
          </a:r>
          <a:endParaRPr lang="en-US" sz="1500" kern="1200"/>
        </a:p>
      </dsp:txBody>
      <dsp:txXfrm>
        <a:off x="3107531" y="62815"/>
        <a:ext cx="2825028" cy="1695017"/>
      </dsp:txXfrm>
    </dsp:sp>
    <dsp:sp modelId="{096258C2-7A08-4EAF-97FF-1A7AEA8261E9}">
      <dsp:nvSpPr>
        <dsp:cNvPr id="0" name=""/>
        <dsp:cNvSpPr/>
      </dsp:nvSpPr>
      <dsp:spPr>
        <a:xfrm>
          <a:off x="6215062" y="88444"/>
          <a:ext cx="2825028" cy="1695017"/>
        </a:xfrm>
        <a:prstGeom prst="rect">
          <a:avLst/>
        </a:prstGeom>
        <a:solidFill>
          <a:schemeClr val="bg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Poor adherence to norms, standards, and guidelines for care, due to weaknesses in </a:t>
          </a:r>
          <a:r>
            <a:rPr lang="en-GB" sz="1500" b="1" kern="1200"/>
            <a:t>health worker competencies </a:t>
          </a:r>
          <a:r>
            <a:rPr lang="en-GB" sz="1500" kern="1200"/>
            <a:t>at community, PHU and referral levels</a:t>
          </a:r>
          <a:endParaRPr lang="en-US" sz="1500" kern="1200"/>
        </a:p>
      </dsp:txBody>
      <dsp:txXfrm>
        <a:off x="6215062" y="88444"/>
        <a:ext cx="2825028" cy="1695017"/>
      </dsp:txXfrm>
    </dsp:sp>
    <dsp:sp modelId="{6E9DAB98-875F-43C6-97BC-E867EFE1E22D}">
      <dsp:nvSpPr>
        <dsp:cNvPr id="0" name=""/>
        <dsp:cNvSpPr/>
      </dsp:nvSpPr>
      <dsp:spPr>
        <a:xfrm>
          <a:off x="0" y="2065963"/>
          <a:ext cx="2825028" cy="1695017"/>
        </a:xfrm>
        <a:prstGeom prst="rect">
          <a:avLst/>
        </a:prstGeom>
        <a:solidFill>
          <a:schemeClr val="bg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Stockouts or unavailability of essential </a:t>
          </a:r>
          <a:r>
            <a:rPr lang="en-GB" sz="1500" b="1" kern="1200"/>
            <a:t>child health commodities </a:t>
          </a:r>
          <a:r>
            <a:rPr lang="en-GB" sz="1500" kern="1200"/>
            <a:t>at community, PHU, and referral levels</a:t>
          </a:r>
          <a:endParaRPr lang="en-US" sz="1500" kern="1200"/>
        </a:p>
      </dsp:txBody>
      <dsp:txXfrm>
        <a:off x="0" y="2065963"/>
        <a:ext cx="2825028" cy="1695017"/>
      </dsp:txXfrm>
    </dsp:sp>
    <dsp:sp modelId="{0E832BEB-6981-4347-B003-AC2D080EBD0E}">
      <dsp:nvSpPr>
        <dsp:cNvPr id="0" name=""/>
        <dsp:cNvSpPr/>
      </dsp:nvSpPr>
      <dsp:spPr>
        <a:xfrm>
          <a:off x="3107531" y="2065963"/>
          <a:ext cx="2825028" cy="1695017"/>
        </a:xfrm>
        <a:prstGeom prst="rect">
          <a:avLst/>
        </a:prstGeom>
        <a:solidFill>
          <a:schemeClr val="bg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​Inadequate </a:t>
          </a:r>
          <a:r>
            <a:rPr lang="en-GB" sz="1500" b="1" kern="1200" dirty="0"/>
            <a:t>community outreach and services </a:t>
          </a:r>
          <a:r>
            <a:rPr lang="en-GB" sz="1500" b="0" kern="1200" dirty="0"/>
            <a:t>t</a:t>
          </a:r>
          <a:r>
            <a:rPr lang="en-GB" sz="1500" kern="1200" dirty="0"/>
            <a:t>o promote care-seeking, prevent childhood illnesses, and treat children in hard-to-reach areas</a:t>
          </a:r>
          <a:endParaRPr lang="en-US" sz="1500" kern="1200" dirty="0"/>
        </a:p>
      </dsp:txBody>
      <dsp:txXfrm>
        <a:off x="3107531" y="2065963"/>
        <a:ext cx="2825028" cy="1695017"/>
      </dsp:txXfrm>
    </dsp:sp>
    <dsp:sp modelId="{1D64284A-5232-4742-9318-66B31C2B576C}">
      <dsp:nvSpPr>
        <dsp:cNvPr id="0" name=""/>
        <dsp:cNvSpPr/>
      </dsp:nvSpPr>
      <dsp:spPr>
        <a:xfrm>
          <a:off x="6215062" y="2065963"/>
          <a:ext cx="2825028" cy="1695017"/>
        </a:xfrm>
        <a:prstGeom prst="rect">
          <a:avLst/>
        </a:prstGeom>
        <a:solidFill>
          <a:schemeClr val="bg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​Actual and potential role of </a:t>
          </a:r>
          <a:r>
            <a:rPr lang="en-GB" sz="1500" b="1" kern="1200"/>
            <a:t>private sector </a:t>
          </a:r>
          <a:r>
            <a:rPr lang="en-GB" sz="1500" kern="1200"/>
            <a:t>providers is not fully exploited</a:t>
          </a:r>
          <a:endParaRPr lang="en-US" sz="1500" kern="1200"/>
        </a:p>
      </dsp:txBody>
      <dsp:txXfrm>
        <a:off x="6215062" y="2065963"/>
        <a:ext cx="2825028" cy="169501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a:buNone/>
            </a:pPr>
            <a:endParaRPr lang="en-US" dirty="0">
              <a:latin typeface="Calibri"/>
              <a:ea typeface="Calibri"/>
              <a:cs typeface="Calibri"/>
            </a:endParaRPr>
          </a:p>
        </p:txBody>
      </p:sp>
    </p:spTree>
    <p:extLst>
      <p:ext uri="{BB962C8B-B14F-4D97-AF65-F5344CB8AC3E}">
        <p14:creationId xmlns:p14="http://schemas.microsoft.com/office/powerpoint/2010/main" val="352591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6537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1768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6139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785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0876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122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2036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66290-4595-5745-A50F-D5EC13BAC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541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102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897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d6b7063707_0_37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d6b7063707_0_37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3 for What Brings Us Together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606EC62C-3B32-823F-9A69-13A85E174B8C}"/>
            </a:ext>
          </a:extLst>
        </p:cNvPr>
        <p:cNvGrpSpPr/>
        <p:nvPr/>
      </p:nvGrpSpPr>
      <p:grpSpPr>
        <a:xfrm>
          <a:off x="0" y="0"/>
          <a:ext cx="0" cy="0"/>
          <a:chOff x="0" y="0"/>
          <a:chExt cx="0" cy="0"/>
        </a:xfrm>
      </p:grpSpPr>
      <p:sp>
        <p:nvSpPr>
          <p:cNvPr id="301" name="Google Shape;301;g31486494a83_0_57:notes">
            <a:extLst>
              <a:ext uri="{FF2B5EF4-FFF2-40B4-BE49-F238E27FC236}">
                <a16:creationId xmlns:a16="http://schemas.microsoft.com/office/drawing/2014/main" id="{07CC801A-5656-72CA-AD36-44AF0DFF185E}"/>
              </a:ext>
            </a:extLst>
          </p:cNvPr>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1486494a83_0_57:notes">
            <a:extLst>
              <a:ext uri="{FF2B5EF4-FFF2-40B4-BE49-F238E27FC236}">
                <a16:creationId xmlns:a16="http://schemas.microsoft.com/office/drawing/2014/main" id="{92315127-7DE4-32CE-AF9B-1954AF4A3452}"/>
              </a:ext>
            </a:extLst>
          </p:cNvPr>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7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4: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3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039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796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3a21ec0272_0_93: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g23a21ec0272_0_9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144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lt1"/>
            </a:gs>
            <a:gs pos="89000">
              <a:schemeClr val="lt1"/>
            </a:gs>
            <a:gs pos="100000">
              <a:schemeClr val="accent1"/>
            </a:gs>
          </a:gsLst>
          <a:lin ang="5400012" scaled="0"/>
        </a:gradFill>
        <a:effectLst/>
      </p:bgPr>
    </p:bg>
    <p:spTree>
      <p:nvGrpSpPr>
        <p:cNvPr id="1" name="Shape 10"/>
        <p:cNvGrpSpPr/>
        <p:nvPr/>
      </p:nvGrpSpPr>
      <p:grpSpPr>
        <a:xfrm>
          <a:off x="0" y="0"/>
          <a:ext cx="0" cy="0"/>
          <a:chOff x="0" y="0"/>
          <a:chExt cx="0" cy="0"/>
        </a:xfrm>
      </p:grpSpPr>
      <p:sp>
        <p:nvSpPr>
          <p:cNvPr id="11" name="Google Shape;11;p20"/>
          <p:cNvSpPr txBox="1">
            <a:spLocks noGrp="1"/>
          </p:cNvSpPr>
          <p:nvPr>
            <p:ph type="ctrTitle"/>
          </p:nvPr>
        </p:nvSpPr>
        <p:spPr>
          <a:xfrm>
            <a:off x="1143000" y="1462253"/>
            <a:ext cx="6858000" cy="179077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4800"/>
              <a:buFont typeface="Gill Sans"/>
              <a:buNone/>
              <a:defRPr sz="3600">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0"/>
          <p:cNvSpPr txBox="1">
            <a:spLocks noGrp="1"/>
          </p:cNvSpPr>
          <p:nvPr>
            <p:ph type="subTitle" idx="1"/>
          </p:nvPr>
        </p:nvSpPr>
        <p:spPr>
          <a:xfrm>
            <a:off x="1143000" y="3322010"/>
            <a:ext cx="6858000" cy="12417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3D3D3D"/>
              </a:buClr>
              <a:buSzPts val="2400"/>
              <a:buNone/>
              <a:defRPr sz="1800">
                <a:solidFill>
                  <a:srgbClr val="3D3D3D"/>
                </a:solidFill>
                <a:latin typeface="Gill Sans"/>
                <a:ea typeface="Gill Sans"/>
                <a:cs typeface="Gill Sans"/>
                <a:sym typeface="Gill Sans"/>
              </a:defRPr>
            </a:lvl1pPr>
            <a:lvl2pPr lvl="1" algn="ctr">
              <a:lnSpc>
                <a:spcPct val="90000"/>
              </a:lnSpc>
              <a:spcBef>
                <a:spcPts val="375"/>
              </a:spcBef>
              <a:spcAft>
                <a:spcPts val="0"/>
              </a:spcAft>
              <a:buClr>
                <a:srgbClr val="3D3D3D"/>
              </a:buClr>
              <a:buSzPts val="2000"/>
              <a:buNone/>
              <a:defRPr sz="1500"/>
            </a:lvl2pPr>
            <a:lvl3pPr lvl="2" algn="ctr">
              <a:lnSpc>
                <a:spcPct val="90000"/>
              </a:lnSpc>
              <a:spcBef>
                <a:spcPts val="375"/>
              </a:spcBef>
              <a:spcAft>
                <a:spcPts val="0"/>
              </a:spcAft>
              <a:buClr>
                <a:srgbClr val="3D3D3D"/>
              </a:buClr>
              <a:buSzPts val="1800"/>
              <a:buNone/>
              <a:defRPr sz="1350"/>
            </a:lvl3pPr>
            <a:lvl4pPr lvl="3" algn="ctr">
              <a:lnSpc>
                <a:spcPct val="90000"/>
              </a:lnSpc>
              <a:spcBef>
                <a:spcPts val="375"/>
              </a:spcBef>
              <a:spcAft>
                <a:spcPts val="0"/>
              </a:spcAft>
              <a:buClr>
                <a:srgbClr val="3D3D3D"/>
              </a:buClr>
              <a:buSzPts val="1600"/>
              <a:buNone/>
              <a:defRPr sz="1200"/>
            </a:lvl4pPr>
            <a:lvl5pPr lvl="4" algn="ctr">
              <a:lnSpc>
                <a:spcPct val="90000"/>
              </a:lnSpc>
              <a:spcBef>
                <a:spcPts val="375"/>
              </a:spcBef>
              <a:spcAft>
                <a:spcPts val="0"/>
              </a:spcAft>
              <a:buClr>
                <a:srgbClr val="3D3D3D"/>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Tree>
    <p:extLst>
      <p:ext uri="{BB962C8B-B14F-4D97-AF65-F5344CB8AC3E}">
        <p14:creationId xmlns:p14="http://schemas.microsoft.com/office/powerpoint/2010/main" val="50975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21183" y="780098"/>
            <a:ext cx="8501633" cy="4175940"/>
          </a:xfrm>
          <a:prstGeom prst="rect">
            <a:avLst/>
          </a:prstGeom>
          <a:blipFill>
            <a:blip r:embed="rId2" cstate="print"/>
            <a:stretch>
              <a:fillRect/>
            </a:stretch>
          </a:blipFill>
        </p:spPr>
        <p:txBody>
          <a:bodyPr wrap="square" lIns="0" tIns="0" rIns="0" bIns="0" rtlCol="0"/>
          <a:lstStyle/>
          <a:p>
            <a:endParaRPr sz="1050"/>
          </a:p>
        </p:txBody>
      </p:sp>
      <p:sp>
        <p:nvSpPr>
          <p:cNvPr id="2" name="Holder 2"/>
          <p:cNvSpPr>
            <a:spLocks noGrp="1"/>
          </p:cNvSpPr>
          <p:nvPr>
            <p:ph type="ctrTitle"/>
          </p:nvPr>
        </p:nvSpPr>
        <p:spPr>
          <a:xfrm>
            <a:off x="198866" y="61829"/>
            <a:ext cx="8746266" cy="323165"/>
          </a:xfrm>
          <a:prstGeom prst="rect">
            <a:avLst/>
          </a:prstGeom>
        </p:spPr>
        <p:txBody>
          <a:bodyPr wrap="square" lIns="0" tIns="0" rIns="0" bIns="0">
            <a:spAutoFit/>
          </a:bodyPr>
          <a:lstStyle>
            <a:lvl1pPr>
              <a:defRPr sz="2100" b="1" i="0">
                <a:solidFill>
                  <a:srgbClr val="635DC6"/>
                </a:solidFill>
                <a:latin typeface="Gill Sans MT"/>
                <a:cs typeface="Gill Sans MT"/>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312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403957"/>
          </a:xfrm>
        </p:spPr>
        <p:txBody>
          <a:bodyPr lIns="0" tIns="0" rIns="0" bIns="0"/>
          <a:lstStyle>
            <a:lvl1pPr>
              <a:defRPr sz="2625" b="1" i="0">
                <a:solidFill>
                  <a:srgbClr val="635DC6"/>
                </a:solidFill>
                <a:latin typeface="Gill Sans MT"/>
                <a:cs typeface="Gill Sans MT"/>
              </a:defRPr>
            </a:lvl1pPr>
          </a:lstStyle>
          <a:p>
            <a:endParaRPr/>
          </a:p>
        </p:txBody>
      </p:sp>
      <p:sp>
        <p:nvSpPr>
          <p:cNvPr id="3" name="Holder 3"/>
          <p:cNvSpPr>
            <a:spLocks noGrp="1"/>
          </p:cNvSpPr>
          <p:nvPr>
            <p:ph type="body" idx="1"/>
          </p:nvPr>
        </p:nvSpPr>
        <p:spPr>
          <a:xfrm>
            <a:off x="1033835" y="2298786"/>
            <a:ext cx="3701415" cy="207749"/>
          </a:xfrm>
        </p:spPr>
        <p:txBody>
          <a:bodyPr lIns="0" tIns="0" rIns="0" bIns="0"/>
          <a:lstStyle>
            <a:lvl1pPr>
              <a:defRPr sz="1350" b="0" i="0">
                <a:solidFill>
                  <a:srgbClr val="585858"/>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5255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403957"/>
          </a:xfrm>
        </p:spPr>
        <p:txBody>
          <a:bodyPr lIns="0" tIns="0" rIns="0" bIns="0"/>
          <a:lstStyle>
            <a:lvl1pPr>
              <a:defRPr sz="2625" b="1" i="0">
                <a:solidFill>
                  <a:srgbClr val="635DC6"/>
                </a:solidFill>
                <a:latin typeface="Gill Sans MT"/>
                <a:cs typeface="Gill Sans MT"/>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50390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403957"/>
          </a:xfrm>
        </p:spPr>
        <p:txBody>
          <a:bodyPr lIns="0" tIns="0" rIns="0" bIns="0"/>
          <a:lstStyle>
            <a:lvl1pPr>
              <a:defRPr sz="2625" b="1" i="0">
                <a:solidFill>
                  <a:srgbClr val="635DC6"/>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58509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75647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With Bullet Points v1">
  <p:cSld name="Slide With Bullet Points v1">
    <p:spTree>
      <p:nvGrpSpPr>
        <p:cNvPr id="1" name="Shape 100"/>
        <p:cNvGrpSpPr/>
        <p:nvPr/>
      </p:nvGrpSpPr>
      <p:grpSpPr>
        <a:xfrm>
          <a:off x="0" y="0"/>
          <a:ext cx="0" cy="0"/>
          <a:chOff x="0" y="0"/>
          <a:chExt cx="0" cy="0"/>
        </a:xfrm>
      </p:grpSpPr>
      <p:sp>
        <p:nvSpPr>
          <p:cNvPr id="101" name="Google Shape;101;p22"/>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a:spLocks noGrp="1"/>
          </p:cNvSpPr>
          <p:nvPr>
            <p:ph type="pic" idx="2"/>
          </p:nvPr>
        </p:nvSpPr>
        <p:spPr>
          <a:xfrm>
            <a:off x="4977275" y="0"/>
            <a:ext cx="4166700" cy="5143500"/>
          </a:xfrm>
          <a:prstGeom prst="rect">
            <a:avLst/>
          </a:prstGeom>
          <a:noFill/>
          <a:ln>
            <a:noFill/>
          </a:ln>
        </p:spPr>
      </p:sp>
      <p:sp>
        <p:nvSpPr>
          <p:cNvPr id="103" name="Google Shape;103;p22"/>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04" name="Google Shape;104;p22"/>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22"/>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49954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06"/>
        <p:cNvGrpSpPr/>
        <p:nvPr/>
      </p:nvGrpSpPr>
      <p:grpSpPr>
        <a:xfrm>
          <a:off x="0" y="0"/>
          <a:ext cx="0" cy="0"/>
          <a:chOff x="0" y="0"/>
          <a:chExt cx="0" cy="0"/>
        </a:xfrm>
      </p:grpSpPr>
      <p:sp>
        <p:nvSpPr>
          <p:cNvPr id="107" name="Google Shape;107;p23"/>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a:spLocks noGrp="1"/>
          </p:cNvSpPr>
          <p:nvPr>
            <p:ph type="pic" idx="2"/>
          </p:nvPr>
        </p:nvSpPr>
        <p:spPr>
          <a:xfrm>
            <a:off x="4977275" y="0"/>
            <a:ext cx="4166700" cy="5143500"/>
          </a:xfrm>
          <a:prstGeom prst="rect">
            <a:avLst/>
          </a:prstGeom>
          <a:noFill/>
          <a:ln>
            <a:noFill/>
          </a:ln>
        </p:spPr>
      </p:sp>
      <p:sp>
        <p:nvSpPr>
          <p:cNvPr id="109" name="Google Shape;109;p23"/>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10" name="Google Shape;110;p23"/>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23"/>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49888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12"/>
        <p:cNvGrpSpPr/>
        <p:nvPr/>
      </p:nvGrpSpPr>
      <p:grpSpPr>
        <a:xfrm>
          <a:off x="0" y="0"/>
          <a:ext cx="0" cy="0"/>
          <a:chOff x="0" y="0"/>
          <a:chExt cx="0" cy="0"/>
        </a:xfrm>
      </p:grpSpPr>
      <p:sp>
        <p:nvSpPr>
          <p:cNvPr id="113" name="Google Shape;113;p24"/>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a:spLocks noGrp="1"/>
          </p:cNvSpPr>
          <p:nvPr>
            <p:ph type="pic" idx="2"/>
          </p:nvPr>
        </p:nvSpPr>
        <p:spPr>
          <a:xfrm>
            <a:off x="4977275" y="0"/>
            <a:ext cx="4166700" cy="5143500"/>
          </a:xfrm>
          <a:prstGeom prst="rect">
            <a:avLst/>
          </a:prstGeom>
          <a:noFill/>
          <a:ln>
            <a:noFill/>
          </a:ln>
        </p:spPr>
      </p:sp>
      <p:sp>
        <p:nvSpPr>
          <p:cNvPr id="115" name="Google Shape;115;p24"/>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116" name="Google Shape;116;p24"/>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24"/>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219283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 With Bullet Points v2">
  <p:cSld name="Slide With Bullet Points v2">
    <p:spTree>
      <p:nvGrpSpPr>
        <p:cNvPr id="1" name="Shape 118"/>
        <p:cNvGrpSpPr/>
        <p:nvPr/>
      </p:nvGrpSpPr>
      <p:grpSpPr>
        <a:xfrm>
          <a:off x="0" y="0"/>
          <a:ext cx="0" cy="0"/>
          <a:chOff x="0" y="0"/>
          <a:chExt cx="0" cy="0"/>
        </a:xfrm>
      </p:grpSpPr>
      <p:sp>
        <p:nvSpPr>
          <p:cNvPr id="119" name="Google Shape;119;p25"/>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5"/>
          <p:cNvSpPr>
            <a:spLocks noGrp="1"/>
          </p:cNvSpPr>
          <p:nvPr>
            <p:ph type="pic" idx="2"/>
          </p:nvPr>
        </p:nvSpPr>
        <p:spPr>
          <a:xfrm>
            <a:off x="0" y="0"/>
            <a:ext cx="4166700" cy="5143500"/>
          </a:xfrm>
          <a:prstGeom prst="rect">
            <a:avLst/>
          </a:prstGeom>
          <a:noFill/>
          <a:ln>
            <a:noFill/>
          </a:ln>
        </p:spPr>
      </p:sp>
      <p:sp>
        <p:nvSpPr>
          <p:cNvPr id="121" name="Google Shape;121;p25"/>
          <p:cNvSpPr txBox="1">
            <a:spLocks noGrp="1"/>
          </p:cNvSpPr>
          <p:nvPr>
            <p:ph type="title"/>
          </p:nvPr>
        </p:nvSpPr>
        <p:spPr>
          <a:xfrm>
            <a:off x="4651550" y="445025"/>
            <a:ext cx="4093500" cy="5034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2" name="Google Shape;122;p25"/>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25"/>
          <p:cNvSpPr txBox="1">
            <a:spLocks noGrp="1"/>
          </p:cNvSpPr>
          <p:nvPr>
            <p:ph type="body" idx="1"/>
          </p:nvPr>
        </p:nvSpPr>
        <p:spPr>
          <a:xfrm>
            <a:off x="4651550" y="10779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13273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 With Bullet Points v2 + image">
  <p:cSld name="Slide With Bullet Points v2 + image">
    <p:spTree>
      <p:nvGrpSpPr>
        <p:cNvPr id="1" name="Shape 124"/>
        <p:cNvGrpSpPr/>
        <p:nvPr/>
      </p:nvGrpSpPr>
      <p:grpSpPr>
        <a:xfrm>
          <a:off x="0" y="0"/>
          <a:ext cx="0" cy="0"/>
          <a:chOff x="0" y="0"/>
          <a:chExt cx="0" cy="0"/>
        </a:xfrm>
      </p:grpSpPr>
      <p:sp>
        <p:nvSpPr>
          <p:cNvPr id="125" name="Google Shape;125;p26"/>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6"/>
          <p:cNvSpPr>
            <a:spLocks noGrp="1"/>
          </p:cNvSpPr>
          <p:nvPr>
            <p:ph type="pic" idx="2"/>
          </p:nvPr>
        </p:nvSpPr>
        <p:spPr>
          <a:xfrm>
            <a:off x="0" y="0"/>
            <a:ext cx="4166700" cy="5143500"/>
          </a:xfrm>
          <a:prstGeom prst="rect">
            <a:avLst/>
          </a:prstGeom>
          <a:noFill/>
          <a:ln>
            <a:noFill/>
          </a:ln>
        </p:spPr>
      </p:sp>
      <p:sp>
        <p:nvSpPr>
          <p:cNvPr id="127" name="Google Shape;127;p26"/>
          <p:cNvSpPr txBox="1">
            <a:spLocks noGrp="1"/>
          </p:cNvSpPr>
          <p:nvPr>
            <p:ph type="title"/>
          </p:nvPr>
        </p:nvSpPr>
        <p:spPr>
          <a:xfrm>
            <a:off x="46515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8" name="Google Shape;128;p26"/>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26"/>
          <p:cNvSpPr txBox="1">
            <a:spLocks noGrp="1"/>
          </p:cNvSpPr>
          <p:nvPr>
            <p:ph type="body" idx="1"/>
          </p:nvPr>
        </p:nvSpPr>
        <p:spPr>
          <a:xfrm>
            <a:off x="46515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02619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1"/>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500"/>
              <a:buFont typeface="Gill Sans"/>
              <a:buNone/>
              <a:defRPr sz="2625">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rgbClr val="3D3D3D"/>
              </a:buClr>
              <a:buSzPts val="2800"/>
              <a:buChar char="•"/>
              <a:defRPr>
                <a:solidFill>
                  <a:srgbClr val="3D3D3D"/>
                </a:solidFill>
                <a:latin typeface="Gill Sans"/>
                <a:ea typeface="Gill Sans"/>
                <a:cs typeface="Gill Sans"/>
                <a:sym typeface="Gill Sans"/>
              </a:defRPr>
            </a:lvl1pPr>
            <a:lvl2pPr marL="685800" lvl="1" indent="-285750" algn="l">
              <a:lnSpc>
                <a:spcPct val="90000"/>
              </a:lnSpc>
              <a:spcBef>
                <a:spcPts val="375"/>
              </a:spcBef>
              <a:spcAft>
                <a:spcPts val="0"/>
              </a:spcAft>
              <a:buClr>
                <a:srgbClr val="3D3D3D"/>
              </a:buClr>
              <a:buSzPts val="2400"/>
              <a:buChar char="•"/>
              <a:defRPr>
                <a:solidFill>
                  <a:srgbClr val="3D3D3D"/>
                </a:solidFill>
                <a:latin typeface="Gill Sans"/>
                <a:ea typeface="Gill Sans"/>
                <a:cs typeface="Gill Sans"/>
                <a:sym typeface="Gill Sans"/>
              </a:defRPr>
            </a:lvl2pPr>
            <a:lvl3pPr marL="1028700" lvl="2" indent="-266700" algn="l">
              <a:lnSpc>
                <a:spcPct val="90000"/>
              </a:lnSpc>
              <a:spcBef>
                <a:spcPts val="375"/>
              </a:spcBef>
              <a:spcAft>
                <a:spcPts val="0"/>
              </a:spcAft>
              <a:buClr>
                <a:srgbClr val="3D3D3D"/>
              </a:buClr>
              <a:buSzPts val="2000"/>
              <a:buChar char="•"/>
              <a:defRPr>
                <a:solidFill>
                  <a:srgbClr val="3D3D3D"/>
                </a:solidFill>
                <a:latin typeface="Gill Sans"/>
                <a:ea typeface="Gill Sans"/>
                <a:cs typeface="Gill Sans"/>
                <a:sym typeface="Gill Sans"/>
              </a:defRPr>
            </a:lvl3pPr>
            <a:lvl4pPr marL="1371600" lvl="3" indent="-257175" algn="l">
              <a:lnSpc>
                <a:spcPct val="90000"/>
              </a:lnSpc>
              <a:spcBef>
                <a:spcPts val="375"/>
              </a:spcBef>
              <a:spcAft>
                <a:spcPts val="0"/>
              </a:spcAft>
              <a:buClr>
                <a:srgbClr val="3D3D3D"/>
              </a:buClr>
              <a:buSzPts val="1800"/>
              <a:buChar char="•"/>
              <a:defRPr>
                <a:solidFill>
                  <a:srgbClr val="3D3D3D"/>
                </a:solidFill>
                <a:latin typeface="Gill Sans"/>
                <a:ea typeface="Gill Sans"/>
                <a:cs typeface="Gill Sans"/>
                <a:sym typeface="Gill Sans"/>
              </a:defRPr>
            </a:lvl4pPr>
            <a:lvl5pPr marL="1714500" lvl="4" indent="-257175" algn="l">
              <a:lnSpc>
                <a:spcPct val="90000"/>
              </a:lnSpc>
              <a:spcBef>
                <a:spcPts val="375"/>
              </a:spcBef>
              <a:spcAft>
                <a:spcPts val="0"/>
              </a:spcAft>
              <a:buClr>
                <a:srgbClr val="3D3D3D"/>
              </a:buClr>
              <a:buSzPts val="1800"/>
              <a:buChar char="•"/>
              <a:defRPr>
                <a:solidFill>
                  <a:srgbClr val="3D3D3D"/>
                </a:solidFill>
                <a:latin typeface="Gill Sans"/>
                <a:ea typeface="Gill Sans"/>
                <a:cs typeface="Gill Sans"/>
                <a:sym typeface="Gill Sans"/>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6" name="Google Shape;16;p21"/>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0790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 3 items in  a list + image">
  <p:cSld name="Slide 3 items in  a list + image">
    <p:spTree>
      <p:nvGrpSpPr>
        <p:cNvPr id="1" name="Shape 130"/>
        <p:cNvGrpSpPr/>
        <p:nvPr/>
      </p:nvGrpSpPr>
      <p:grpSpPr>
        <a:xfrm>
          <a:off x="0" y="0"/>
          <a:ext cx="0" cy="0"/>
          <a:chOff x="0" y="0"/>
          <a:chExt cx="0" cy="0"/>
        </a:xfrm>
      </p:grpSpPr>
      <p:sp>
        <p:nvSpPr>
          <p:cNvPr id="131" name="Google Shape;131;p27"/>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7"/>
          <p:cNvSpPr>
            <a:spLocks noGrp="1"/>
          </p:cNvSpPr>
          <p:nvPr>
            <p:ph type="pic" idx="2"/>
          </p:nvPr>
        </p:nvSpPr>
        <p:spPr>
          <a:xfrm>
            <a:off x="560300" y="1522125"/>
            <a:ext cx="3922200" cy="3046800"/>
          </a:xfrm>
          <a:prstGeom prst="rect">
            <a:avLst/>
          </a:prstGeom>
          <a:noFill/>
          <a:ln>
            <a:noFill/>
          </a:ln>
        </p:spPr>
      </p:sp>
      <p:sp>
        <p:nvSpPr>
          <p:cNvPr id="133" name="Google Shape;133;p27"/>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34" name="Google Shape;134;p27"/>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7"/>
          <p:cNvSpPr/>
          <p:nvPr/>
        </p:nvSpPr>
        <p:spPr>
          <a:xfrm>
            <a:off x="4855875" y="445025"/>
            <a:ext cx="3726000" cy="1044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7"/>
          <p:cNvSpPr/>
          <p:nvPr/>
        </p:nvSpPr>
        <p:spPr>
          <a:xfrm>
            <a:off x="4855875" y="1753439"/>
            <a:ext cx="3726000" cy="10764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7"/>
          <p:cNvSpPr/>
          <p:nvPr/>
        </p:nvSpPr>
        <p:spPr>
          <a:xfrm>
            <a:off x="4855875" y="3070475"/>
            <a:ext cx="3726000" cy="1077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txBox="1">
            <a:spLocks noGrp="1"/>
          </p:cNvSpPr>
          <p:nvPr>
            <p:ph type="body" idx="1"/>
          </p:nvPr>
        </p:nvSpPr>
        <p:spPr>
          <a:xfrm>
            <a:off x="5481550" y="547625"/>
            <a:ext cx="2972700" cy="8388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39" name="Google Shape;139;p27"/>
          <p:cNvSpPr txBox="1">
            <a:spLocks noGrp="1"/>
          </p:cNvSpPr>
          <p:nvPr>
            <p:ph type="body" idx="3"/>
          </p:nvPr>
        </p:nvSpPr>
        <p:spPr>
          <a:xfrm>
            <a:off x="5481550" y="1872537"/>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0" name="Google Shape;140;p27"/>
          <p:cNvSpPr txBox="1">
            <a:spLocks noGrp="1"/>
          </p:cNvSpPr>
          <p:nvPr>
            <p:ph type="body" idx="4"/>
          </p:nvPr>
        </p:nvSpPr>
        <p:spPr>
          <a:xfrm>
            <a:off x="5481550" y="3189875"/>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1" name="Google Shape;141;p27"/>
          <p:cNvSpPr txBox="1"/>
          <p:nvPr/>
        </p:nvSpPr>
        <p:spPr>
          <a:xfrm>
            <a:off x="5041100" y="83367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42" name="Google Shape;142;p27"/>
          <p:cNvSpPr txBox="1"/>
          <p:nvPr/>
        </p:nvSpPr>
        <p:spPr>
          <a:xfrm>
            <a:off x="5041100" y="2146400"/>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43" name="Google Shape;143;p27"/>
          <p:cNvSpPr txBox="1"/>
          <p:nvPr/>
        </p:nvSpPr>
        <p:spPr>
          <a:xfrm>
            <a:off x="5041100" y="345942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Tree>
    <p:extLst>
      <p:ext uri="{BB962C8B-B14F-4D97-AF65-F5344CB8AC3E}">
        <p14:creationId xmlns:p14="http://schemas.microsoft.com/office/powerpoint/2010/main" val="509725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lide 3 items in  a list + image 1">
  <p:cSld name="Slide 3 items in  a list + image 1">
    <p:spTree>
      <p:nvGrpSpPr>
        <p:cNvPr id="1" name="Shape 144"/>
        <p:cNvGrpSpPr/>
        <p:nvPr/>
      </p:nvGrpSpPr>
      <p:grpSpPr>
        <a:xfrm>
          <a:off x="0" y="0"/>
          <a:ext cx="0" cy="0"/>
          <a:chOff x="0" y="0"/>
          <a:chExt cx="0" cy="0"/>
        </a:xfrm>
      </p:grpSpPr>
      <p:sp>
        <p:nvSpPr>
          <p:cNvPr id="145" name="Google Shape;145;p28"/>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a:spLocks noGrp="1"/>
          </p:cNvSpPr>
          <p:nvPr>
            <p:ph type="pic" idx="2"/>
          </p:nvPr>
        </p:nvSpPr>
        <p:spPr>
          <a:xfrm>
            <a:off x="560300" y="1522125"/>
            <a:ext cx="3922200" cy="3046800"/>
          </a:xfrm>
          <a:prstGeom prst="rect">
            <a:avLst/>
          </a:prstGeom>
          <a:noFill/>
          <a:ln>
            <a:noFill/>
          </a:ln>
        </p:spPr>
      </p:sp>
      <p:sp>
        <p:nvSpPr>
          <p:cNvPr id="147" name="Google Shape;147;p28"/>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8" name="Google Shape;148;p28"/>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28"/>
          <p:cNvSpPr/>
          <p:nvPr/>
        </p:nvSpPr>
        <p:spPr>
          <a:xfrm>
            <a:off x="4855875" y="819675"/>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4855875" y="3177964"/>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txBox="1">
            <a:spLocks noGrp="1"/>
          </p:cNvSpPr>
          <p:nvPr>
            <p:ph type="body" idx="1"/>
          </p:nvPr>
        </p:nvSpPr>
        <p:spPr>
          <a:xfrm>
            <a:off x="4992675" y="957875"/>
            <a:ext cx="3452400" cy="1425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2" name="Google Shape;152;p28"/>
          <p:cNvSpPr txBox="1">
            <a:spLocks noGrp="1"/>
          </p:cNvSpPr>
          <p:nvPr>
            <p:ph type="body" idx="3"/>
          </p:nvPr>
        </p:nvSpPr>
        <p:spPr>
          <a:xfrm>
            <a:off x="5001050" y="3332050"/>
            <a:ext cx="3453300" cy="14247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3" name="Google Shape;153;p28"/>
          <p:cNvSpPr/>
          <p:nvPr/>
        </p:nvSpPr>
        <p:spPr>
          <a:xfrm>
            <a:off x="4855875" y="819675"/>
            <a:ext cx="18000" cy="16920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54" name="Google Shape;154;p28"/>
          <p:cNvSpPr/>
          <p:nvPr/>
        </p:nvSpPr>
        <p:spPr>
          <a:xfrm>
            <a:off x="4855981" y="3177975"/>
            <a:ext cx="18000" cy="16917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Tree>
    <p:extLst>
      <p:ext uri="{BB962C8B-B14F-4D97-AF65-F5344CB8AC3E}">
        <p14:creationId xmlns:p14="http://schemas.microsoft.com/office/powerpoint/2010/main" val="678174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lide 3 items in a list">
  <p:cSld name="Slide 3 items in a list">
    <p:spTree>
      <p:nvGrpSpPr>
        <p:cNvPr id="1" name="Shape 166"/>
        <p:cNvGrpSpPr/>
        <p:nvPr/>
      </p:nvGrpSpPr>
      <p:grpSpPr>
        <a:xfrm>
          <a:off x="0" y="0"/>
          <a:ext cx="0" cy="0"/>
          <a:chOff x="0" y="0"/>
          <a:chExt cx="0" cy="0"/>
        </a:xfrm>
      </p:grpSpPr>
      <p:sp>
        <p:nvSpPr>
          <p:cNvPr id="167" name="Google Shape;167;p30"/>
          <p:cNvSpPr/>
          <p:nvPr/>
        </p:nvSpPr>
        <p:spPr>
          <a:xfrm>
            <a:off x="3322875"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6079500"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p:nvPr/>
        </p:nvSpPr>
        <p:spPr>
          <a:xfrm>
            <a:off x="645900" y="4474800"/>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0"/>
          <p:cNvGrpSpPr/>
          <p:nvPr/>
        </p:nvGrpSpPr>
        <p:grpSpPr>
          <a:xfrm>
            <a:off x="565200" y="1607413"/>
            <a:ext cx="2577600" cy="2867388"/>
            <a:chOff x="565200" y="1607413"/>
            <a:chExt cx="2577600" cy="2867388"/>
          </a:xfrm>
        </p:grpSpPr>
        <p:sp>
          <p:nvSpPr>
            <p:cNvPr id="171" name="Google Shape;171;p30"/>
            <p:cNvSpPr/>
            <p:nvPr/>
          </p:nvSpPr>
          <p:spPr>
            <a:xfrm>
              <a:off x="565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2" name="Google Shape;172;p30"/>
            <p:cNvSpPr/>
            <p:nvPr/>
          </p:nvSpPr>
          <p:spPr>
            <a:xfrm>
              <a:off x="1622250" y="1607413"/>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3" name="Google Shape;173;p30"/>
          <p:cNvGrpSpPr/>
          <p:nvPr/>
        </p:nvGrpSpPr>
        <p:grpSpPr>
          <a:xfrm>
            <a:off x="3283200" y="1607425"/>
            <a:ext cx="2577600" cy="2867375"/>
            <a:chOff x="3283200" y="1607425"/>
            <a:chExt cx="2577600" cy="2867375"/>
          </a:xfrm>
        </p:grpSpPr>
        <p:sp>
          <p:nvSpPr>
            <p:cNvPr id="174" name="Google Shape;174;p30"/>
            <p:cNvSpPr/>
            <p:nvPr/>
          </p:nvSpPr>
          <p:spPr>
            <a:xfrm>
              <a:off x="3283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5" name="Google Shape;175;p30"/>
            <p:cNvSpPr/>
            <p:nvPr/>
          </p:nvSpPr>
          <p:spPr>
            <a:xfrm>
              <a:off x="4340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6" name="Google Shape;176;p30"/>
          <p:cNvGrpSpPr/>
          <p:nvPr/>
        </p:nvGrpSpPr>
        <p:grpSpPr>
          <a:xfrm>
            <a:off x="6001200" y="1607425"/>
            <a:ext cx="2577600" cy="2867375"/>
            <a:chOff x="6001200" y="1607425"/>
            <a:chExt cx="2577600" cy="2867375"/>
          </a:xfrm>
        </p:grpSpPr>
        <p:sp>
          <p:nvSpPr>
            <p:cNvPr id="177" name="Google Shape;177;p30"/>
            <p:cNvSpPr/>
            <p:nvPr/>
          </p:nvSpPr>
          <p:spPr>
            <a:xfrm>
              <a:off x="6001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8" name="Google Shape;178;p30"/>
            <p:cNvSpPr/>
            <p:nvPr/>
          </p:nvSpPr>
          <p:spPr>
            <a:xfrm>
              <a:off x="7058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sp>
        <p:nvSpPr>
          <p:cNvPr id="179" name="Google Shape;179;p3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0" name="Google Shape;180;p3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30"/>
          <p:cNvSpPr txBox="1"/>
          <p:nvPr/>
        </p:nvSpPr>
        <p:spPr>
          <a:xfrm>
            <a:off x="1614175" y="1607425"/>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82" name="Google Shape;182;p30"/>
          <p:cNvSpPr txBox="1"/>
          <p:nvPr/>
        </p:nvSpPr>
        <p:spPr>
          <a:xfrm>
            <a:off x="4336400"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83" name="Google Shape;183;p30"/>
          <p:cNvSpPr txBox="1"/>
          <p:nvPr/>
        </p:nvSpPr>
        <p:spPr>
          <a:xfrm>
            <a:off x="7051025"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
        <p:nvSpPr>
          <p:cNvPr id="184" name="Google Shape;184;p30"/>
          <p:cNvSpPr txBox="1">
            <a:spLocks noGrp="1"/>
          </p:cNvSpPr>
          <p:nvPr>
            <p:ph type="body" idx="1"/>
          </p:nvPr>
        </p:nvSpPr>
        <p:spPr>
          <a:xfrm>
            <a:off x="7267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5" name="Google Shape;185;p30"/>
          <p:cNvSpPr txBox="1">
            <a:spLocks noGrp="1"/>
          </p:cNvSpPr>
          <p:nvPr>
            <p:ph type="body" idx="2"/>
          </p:nvPr>
        </p:nvSpPr>
        <p:spPr>
          <a:xfrm>
            <a:off x="344130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6" name="Google Shape;186;p30"/>
          <p:cNvSpPr txBox="1">
            <a:spLocks noGrp="1"/>
          </p:cNvSpPr>
          <p:nvPr>
            <p:ph type="body" idx="3"/>
          </p:nvPr>
        </p:nvSpPr>
        <p:spPr>
          <a:xfrm>
            <a:off x="61558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1970872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lide with 2 Points v1">
  <p:cSld name="Slide with 2 Points v1">
    <p:spTree>
      <p:nvGrpSpPr>
        <p:cNvPr id="1" name="Shape 221"/>
        <p:cNvGrpSpPr/>
        <p:nvPr/>
      </p:nvGrpSpPr>
      <p:grpSpPr>
        <a:xfrm>
          <a:off x="0" y="0"/>
          <a:ext cx="0" cy="0"/>
          <a:chOff x="0" y="0"/>
          <a:chExt cx="0" cy="0"/>
        </a:xfrm>
      </p:grpSpPr>
      <p:sp>
        <p:nvSpPr>
          <p:cNvPr id="222" name="Google Shape;222;p33"/>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3" name="Google Shape;223;p33"/>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4" name="Google Shape;224;p33"/>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25" name="Google Shape;225;p33"/>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6" name="Google Shape;226;p33"/>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7" name="Google Shape;227;p33"/>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8" name="Google Shape;228;p33"/>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9" name="Google Shape;229;p33"/>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2646794907"/>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lide with 2 Points v1 + image">
  <p:cSld name="Slide with 2 Points v1 + image">
    <p:spTree>
      <p:nvGrpSpPr>
        <p:cNvPr id="1" name="Shape 230"/>
        <p:cNvGrpSpPr/>
        <p:nvPr/>
      </p:nvGrpSpPr>
      <p:grpSpPr>
        <a:xfrm>
          <a:off x="0" y="0"/>
          <a:ext cx="0" cy="0"/>
          <a:chOff x="0" y="0"/>
          <a:chExt cx="0" cy="0"/>
        </a:xfrm>
      </p:grpSpPr>
      <p:sp>
        <p:nvSpPr>
          <p:cNvPr id="231" name="Google Shape;231;p34"/>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2" name="Google Shape;232;p34"/>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3" name="Google Shape;233;p34"/>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34" name="Google Shape;234;p34"/>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5" name="Google Shape;235;p34"/>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6" name="Google Shape;236;p34"/>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7" name="Google Shape;237;p34"/>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8" name="Google Shape;238;p34"/>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3124428903"/>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 with 2 Points v2 + image">
  <p:cSld name="Slide with 2 Points v2 + image">
    <p:spTree>
      <p:nvGrpSpPr>
        <p:cNvPr id="1" name="Shape 252"/>
        <p:cNvGrpSpPr/>
        <p:nvPr/>
      </p:nvGrpSpPr>
      <p:grpSpPr>
        <a:xfrm>
          <a:off x="0" y="0"/>
          <a:ext cx="0" cy="0"/>
          <a:chOff x="0" y="0"/>
          <a:chExt cx="0" cy="0"/>
        </a:xfrm>
      </p:grpSpPr>
      <p:sp>
        <p:nvSpPr>
          <p:cNvPr id="253" name="Google Shape;253;p37"/>
          <p:cNvSpPr/>
          <p:nvPr/>
        </p:nvSpPr>
        <p:spPr>
          <a:xfrm>
            <a:off x="3236813" y="1605550"/>
            <a:ext cx="2489100" cy="25662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4" name="Google Shape;254;p37"/>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5" name="Google Shape;255;p37"/>
          <p:cNvSpPr txBox="1">
            <a:spLocks noGrp="1"/>
          </p:cNvSpPr>
          <p:nvPr>
            <p:ph type="body" idx="1"/>
          </p:nvPr>
        </p:nvSpPr>
        <p:spPr>
          <a:xfrm>
            <a:off x="3378413"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6" name="Google Shape;256;p37"/>
          <p:cNvSpPr/>
          <p:nvPr/>
        </p:nvSpPr>
        <p:spPr>
          <a:xfrm>
            <a:off x="6197750" y="1605550"/>
            <a:ext cx="2487600" cy="25662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7" name="Google Shape;257;p37"/>
          <p:cNvSpPr txBox="1">
            <a:spLocks noGrp="1"/>
          </p:cNvSpPr>
          <p:nvPr>
            <p:ph type="body" idx="2"/>
          </p:nvPr>
        </p:nvSpPr>
        <p:spPr>
          <a:xfrm>
            <a:off x="6338600"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8" name="Google Shape;258;p37"/>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1971850737"/>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 with 3 Points v2">
  <p:cSld name="Slide with 3 Points v2">
    <p:spTree>
      <p:nvGrpSpPr>
        <p:cNvPr id="1" name="Shape 270"/>
        <p:cNvGrpSpPr/>
        <p:nvPr/>
      </p:nvGrpSpPr>
      <p:grpSpPr>
        <a:xfrm>
          <a:off x="0" y="0"/>
          <a:ext cx="0" cy="0"/>
          <a:chOff x="0" y="0"/>
          <a:chExt cx="0" cy="0"/>
        </a:xfrm>
      </p:grpSpPr>
      <p:sp>
        <p:nvSpPr>
          <p:cNvPr id="271" name="Google Shape;271;p39"/>
          <p:cNvSpPr/>
          <p:nvPr/>
        </p:nvSpPr>
        <p:spPr>
          <a:xfrm>
            <a:off x="418775" y="1605550"/>
            <a:ext cx="2502000" cy="25356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2" name="Google Shape;272;p39"/>
          <p:cNvSpPr txBox="1">
            <a:spLocks noGrp="1"/>
          </p:cNvSpPr>
          <p:nvPr>
            <p:ph type="title"/>
          </p:nvPr>
        </p:nvSpPr>
        <p:spPr>
          <a:xfrm>
            <a:off x="313501" y="369925"/>
            <a:ext cx="8196000" cy="50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73" name="Google Shape;273;p39"/>
          <p:cNvSpPr txBox="1">
            <a:spLocks noGrp="1"/>
          </p:cNvSpPr>
          <p:nvPr>
            <p:ph type="body" idx="1"/>
          </p:nvPr>
        </p:nvSpPr>
        <p:spPr>
          <a:xfrm>
            <a:off x="570875" y="1732450"/>
            <a:ext cx="2197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4" name="Google Shape;274;p39"/>
          <p:cNvSpPr/>
          <p:nvPr/>
        </p:nvSpPr>
        <p:spPr>
          <a:xfrm>
            <a:off x="3321000" y="1605550"/>
            <a:ext cx="2502000" cy="25356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5" name="Google Shape;275;p39"/>
          <p:cNvSpPr/>
          <p:nvPr/>
        </p:nvSpPr>
        <p:spPr>
          <a:xfrm>
            <a:off x="6223225" y="1605550"/>
            <a:ext cx="2502000" cy="2535600"/>
          </a:xfrm>
          <a:prstGeom prst="rect">
            <a:avLst/>
          </a:prstGeom>
          <a:solidFill>
            <a:schemeClr val="lt1"/>
          </a:solidFill>
          <a:ln w="9525" cap="flat" cmpd="sng">
            <a:solidFill>
              <a:schemeClr val="accent6"/>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6" name="Google Shape;276;p39"/>
          <p:cNvSpPr txBox="1">
            <a:spLocks noGrp="1"/>
          </p:cNvSpPr>
          <p:nvPr>
            <p:ph type="body" idx="2"/>
          </p:nvPr>
        </p:nvSpPr>
        <p:spPr>
          <a:xfrm>
            <a:off x="3472200"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7" name="Google Shape;277;p39"/>
          <p:cNvSpPr txBox="1">
            <a:spLocks noGrp="1"/>
          </p:cNvSpPr>
          <p:nvPr>
            <p:ph type="body" idx="3"/>
          </p:nvPr>
        </p:nvSpPr>
        <p:spPr>
          <a:xfrm>
            <a:off x="6374425"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842850931"/>
      </p:ext>
    </p:extLst>
  </p:cSld>
  <p:clrMapOvr>
    <a:masterClrMapping/>
  </p:clrMapOvr>
  <p:extLst>
    <p:ext uri="{DCECCB84-F9BA-43D5-87BE-67443E8EF086}">
      <p15:sldGuideLst xmlns:p15="http://schemas.microsoft.com/office/powerpoint/2012/main">
        <p15:guide id="1" orient="horz" pos="1073">
          <p15:clr>
            <a:srgbClr val="E46962"/>
          </p15:clr>
        </p15:guide>
        <p15:guide id="2" pos="264">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lide with 3 paragraphs">
  <p:cSld name="Slide with 3 paragraphs">
    <p:spTree>
      <p:nvGrpSpPr>
        <p:cNvPr id="1" name="Shape 278"/>
        <p:cNvGrpSpPr/>
        <p:nvPr/>
      </p:nvGrpSpPr>
      <p:grpSpPr>
        <a:xfrm>
          <a:off x="0" y="0"/>
          <a:ext cx="0" cy="0"/>
          <a:chOff x="0" y="0"/>
          <a:chExt cx="0" cy="0"/>
        </a:xfrm>
      </p:grpSpPr>
      <p:sp>
        <p:nvSpPr>
          <p:cNvPr id="279" name="Google Shape;279;p40"/>
          <p:cNvSpPr/>
          <p:nvPr/>
        </p:nvSpPr>
        <p:spPr>
          <a:xfrm>
            <a:off x="645900" y="4447275"/>
            <a:ext cx="2418600" cy="121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79500" y="4447175"/>
            <a:ext cx="2418600" cy="121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1" name="Google Shape;281;p40"/>
          <p:cNvSpPr/>
          <p:nvPr/>
        </p:nvSpPr>
        <p:spPr>
          <a:xfrm>
            <a:off x="3358950" y="4447175"/>
            <a:ext cx="2418600" cy="121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2" name="Google Shape;282;p40"/>
          <p:cNvSpPr/>
          <p:nvPr/>
        </p:nvSpPr>
        <p:spPr>
          <a:xfrm>
            <a:off x="0" y="0"/>
            <a:ext cx="9144000" cy="66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57375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285" name="Google Shape;285;p4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286" name="Google Shape;286;p40"/>
          <p:cNvSpPr/>
          <p:nvPr/>
        </p:nvSpPr>
        <p:spPr>
          <a:xfrm>
            <a:off x="599985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328680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txBox="1">
            <a:spLocks noGrp="1"/>
          </p:cNvSpPr>
          <p:nvPr>
            <p:ph type="body" idx="1"/>
          </p:nvPr>
        </p:nvSpPr>
        <p:spPr>
          <a:xfrm>
            <a:off x="693150" y="1994900"/>
            <a:ext cx="2328600" cy="2188200"/>
          </a:xfrm>
          <a:prstGeom prst="rect">
            <a:avLst/>
          </a:prstGeom>
        </p:spPr>
        <p:txBody>
          <a:bodyPr spcFirstLastPara="1" wrap="square" lIns="91425" tIns="91425" rIns="167400"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89" name="Google Shape;289;p40"/>
          <p:cNvSpPr txBox="1">
            <a:spLocks noGrp="1"/>
          </p:cNvSpPr>
          <p:nvPr>
            <p:ph type="body" idx="2"/>
          </p:nvPr>
        </p:nvSpPr>
        <p:spPr>
          <a:xfrm>
            <a:off x="3406200" y="1994925"/>
            <a:ext cx="23286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90" name="Google Shape;290;p40"/>
          <p:cNvSpPr txBox="1">
            <a:spLocks noGrp="1"/>
          </p:cNvSpPr>
          <p:nvPr>
            <p:ph type="body" idx="3"/>
          </p:nvPr>
        </p:nvSpPr>
        <p:spPr>
          <a:xfrm>
            <a:off x="6124500" y="1994925"/>
            <a:ext cx="23286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2489140342"/>
      </p:ext>
    </p:extLst>
  </p:cSld>
  <p:clrMapOvr>
    <a:masterClrMapping/>
  </p:clrMapOvr>
  <p:extLst>
    <p:ext uri="{DCECCB84-F9BA-43D5-87BE-67443E8EF086}">
      <p15:sldGuideLst xmlns:p15="http://schemas.microsoft.com/office/powerpoint/2012/main">
        <p15:guide id="1" orient="horz" pos="1257">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ositive/negative slide">
  <p:cSld name="Positive/negative slide">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a:p>
        </p:txBody>
      </p:sp>
      <p:sp>
        <p:nvSpPr>
          <p:cNvPr id="293" name="Google Shape;293;p41"/>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294" name="Google Shape;294;p41"/>
          <p:cNvSpPr txBox="1">
            <a:spLocks noGrp="1"/>
          </p:cNvSpPr>
          <p:nvPr>
            <p:ph type="body" idx="1"/>
          </p:nvPr>
        </p:nvSpPr>
        <p:spPr>
          <a:xfrm>
            <a:off x="650850" y="1916463"/>
            <a:ext cx="37767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3"/>
              </a:buClr>
              <a:buSzPts val="1100"/>
              <a:buFont typeface="Inter"/>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5" name="Google Shape;295;p41"/>
          <p:cNvSpPr txBox="1">
            <a:spLocks noGrp="1"/>
          </p:cNvSpPr>
          <p:nvPr>
            <p:ph type="body" idx="2"/>
          </p:nvPr>
        </p:nvSpPr>
        <p:spPr>
          <a:xfrm>
            <a:off x="4845450" y="1916463"/>
            <a:ext cx="37323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6" name="Google Shape;296;p41"/>
          <p:cNvSpPr txBox="1">
            <a:spLocks noGrp="1"/>
          </p:cNvSpPr>
          <p:nvPr>
            <p:ph type="subTitle" idx="3"/>
          </p:nvPr>
        </p:nvSpPr>
        <p:spPr>
          <a:xfrm>
            <a:off x="650850" y="1367825"/>
            <a:ext cx="37767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9pPr>
          </a:lstStyle>
          <a:p>
            <a:endParaRPr/>
          </a:p>
        </p:txBody>
      </p:sp>
      <p:sp>
        <p:nvSpPr>
          <p:cNvPr id="297" name="Google Shape;297;p41"/>
          <p:cNvSpPr txBox="1">
            <a:spLocks noGrp="1"/>
          </p:cNvSpPr>
          <p:nvPr>
            <p:ph type="subTitle" idx="4"/>
          </p:nvPr>
        </p:nvSpPr>
        <p:spPr>
          <a:xfrm>
            <a:off x="4845525" y="1367825"/>
            <a:ext cx="37323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9pPr>
          </a:lstStyle>
          <a:p>
            <a:endParaRPr/>
          </a:p>
        </p:txBody>
      </p:sp>
    </p:spTree>
    <p:extLst>
      <p:ext uri="{BB962C8B-B14F-4D97-AF65-F5344CB8AC3E}">
        <p14:creationId xmlns:p14="http://schemas.microsoft.com/office/powerpoint/2010/main" val="2681029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98"/>
        <p:cNvGrpSpPr/>
        <p:nvPr/>
      </p:nvGrpSpPr>
      <p:grpSpPr>
        <a:xfrm>
          <a:off x="0" y="0"/>
          <a:ext cx="0" cy="0"/>
          <a:chOff x="0" y="0"/>
          <a:chExt cx="0" cy="0"/>
        </a:xfrm>
      </p:grpSpPr>
    </p:spTree>
    <p:extLst>
      <p:ext uri="{BB962C8B-B14F-4D97-AF65-F5344CB8AC3E}">
        <p14:creationId xmlns:p14="http://schemas.microsoft.com/office/powerpoint/2010/main" val="325735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629841" y="342900"/>
            <a:ext cx="2949075" cy="12001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a:spLocks noGrp="1"/>
          </p:cNvSpPr>
          <p:nvPr>
            <p:ph type="pic" idx="2"/>
          </p:nvPr>
        </p:nvSpPr>
        <p:spPr>
          <a:xfrm>
            <a:off x="3887391" y="740569"/>
            <a:ext cx="4629150" cy="3655125"/>
          </a:xfrm>
          <a:prstGeom prst="rect">
            <a:avLst/>
          </a:prstGeom>
          <a:noFill/>
          <a:ln>
            <a:noFill/>
          </a:ln>
        </p:spPr>
      </p:sp>
      <p:sp>
        <p:nvSpPr>
          <p:cNvPr id="20" name="Google Shape;20;p28"/>
          <p:cNvSpPr txBox="1">
            <a:spLocks noGrp="1"/>
          </p:cNvSpPr>
          <p:nvPr>
            <p:ph type="body" idx="1"/>
          </p:nvPr>
        </p:nvSpPr>
        <p:spPr>
          <a:xfrm>
            <a:off x="629841" y="1543050"/>
            <a:ext cx="2949075" cy="28586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3D3D3D"/>
              </a:buClr>
              <a:buSzPts val="1600"/>
              <a:buNone/>
              <a:defRPr sz="1200"/>
            </a:lvl1pPr>
            <a:lvl2pPr marL="685800" lvl="1" indent="-171450" algn="l">
              <a:lnSpc>
                <a:spcPct val="90000"/>
              </a:lnSpc>
              <a:spcBef>
                <a:spcPts val="375"/>
              </a:spcBef>
              <a:spcAft>
                <a:spcPts val="0"/>
              </a:spcAft>
              <a:buClr>
                <a:srgbClr val="3D3D3D"/>
              </a:buClr>
              <a:buSzPts val="1400"/>
              <a:buNone/>
              <a:defRPr sz="1050"/>
            </a:lvl2pPr>
            <a:lvl3pPr marL="1028700" lvl="2" indent="-171450" algn="l">
              <a:lnSpc>
                <a:spcPct val="90000"/>
              </a:lnSpc>
              <a:spcBef>
                <a:spcPts val="375"/>
              </a:spcBef>
              <a:spcAft>
                <a:spcPts val="0"/>
              </a:spcAft>
              <a:buClr>
                <a:srgbClr val="3D3D3D"/>
              </a:buClr>
              <a:buSzPts val="1200"/>
              <a:buNone/>
              <a:defRPr sz="900"/>
            </a:lvl3pPr>
            <a:lvl4pPr marL="1371600" lvl="3" indent="-171450" algn="l">
              <a:lnSpc>
                <a:spcPct val="90000"/>
              </a:lnSpc>
              <a:spcBef>
                <a:spcPts val="375"/>
              </a:spcBef>
              <a:spcAft>
                <a:spcPts val="0"/>
              </a:spcAft>
              <a:buClr>
                <a:srgbClr val="3D3D3D"/>
              </a:buClr>
              <a:buSzPts val="1000"/>
              <a:buNone/>
              <a:defRPr sz="750"/>
            </a:lvl4pPr>
            <a:lvl5pPr marL="1714500" lvl="4" indent="-171450" algn="l">
              <a:lnSpc>
                <a:spcPct val="90000"/>
              </a:lnSpc>
              <a:spcBef>
                <a:spcPts val="375"/>
              </a:spcBef>
              <a:spcAft>
                <a:spcPts val="0"/>
              </a:spcAft>
              <a:buClr>
                <a:srgbClr val="3D3D3D"/>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21" name="Google Shape;21;p28"/>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1344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act us slide - v1">
  <p:cSld name="Contact us slide - v1">
    <p:spTree>
      <p:nvGrpSpPr>
        <p:cNvPr id="1" name="Shape 299"/>
        <p:cNvGrpSpPr/>
        <p:nvPr/>
      </p:nvGrpSpPr>
      <p:grpSpPr>
        <a:xfrm>
          <a:off x="0" y="0"/>
          <a:ext cx="0" cy="0"/>
          <a:chOff x="0" y="0"/>
          <a:chExt cx="0" cy="0"/>
        </a:xfrm>
      </p:grpSpPr>
      <p:sp>
        <p:nvSpPr>
          <p:cNvPr id="300" name="Google Shape;300;p43"/>
          <p:cNvSpPr/>
          <p:nvPr/>
        </p:nvSpPr>
        <p:spPr>
          <a:xfrm>
            <a:off x="581025" y="1857300"/>
            <a:ext cx="8011500" cy="20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3"/>
          <p:cNvSpPr txBox="1">
            <a:spLocks noGrp="1"/>
          </p:cNvSpPr>
          <p:nvPr>
            <p:ph type="title"/>
          </p:nvPr>
        </p:nvSpPr>
        <p:spPr>
          <a:xfrm>
            <a:off x="581025" y="3114750"/>
            <a:ext cx="3224700" cy="9810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02" name="Google Shape;302;p43"/>
          <p:cNvSpPr>
            <a:spLocks noGrp="1"/>
          </p:cNvSpPr>
          <p:nvPr>
            <p:ph type="pic" idx="2"/>
          </p:nvPr>
        </p:nvSpPr>
        <p:spPr>
          <a:xfrm>
            <a:off x="0" y="0"/>
            <a:ext cx="9144000" cy="1857300"/>
          </a:xfrm>
          <a:prstGeom prst="rect">
            <a:avLst/>
          </a:prstGeom>
          <a:noFill/>
          <a:ln>
            <a:noFill/>
          </a:ln>
        </p:spPr>
      </p:sp>
      <p:sp>
        <p:nvSpPr>
          <p:cNvPr id="303" name="Google Shape;303;p43"/>
          <p:cNvSpPr txBox="1">
            <a:spLocks noGrp="1"/>
          </p:cNvSpPr>
          <p:nvPr>
            <p:ph type="body" idx="1"/>
          </p:nvPr>
        </p:nvSpPr>
        <p:spPr>
          <a:xfrm>
            <a:off x="4347675" y="28385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cxnSp>
        <p:nvCxnSpPr>
          <p:cNvPr id="304" name="Google Shape;304;p43"/>
          <p:cNvCxnSpPr/>
          <p:nvPr/>
        </p:nvCxnSpPr>
        <p:spPr>
          <a:xfrm>
            <a:off x="4076700" y="2390775"/>
            <a:ext cx="0" cy="2533800"/>
          </a:xfrm>
          <a:prstGeom prst="straightConnector1">
            <a:avLst/>
          </a:prstGeom>
          <a:noFill/>
          <a:ln w="19050" cap="flat" cmpd="sng">
            <a:solidFill>
              <a:schemeClr val="accent5"/>
            </a:solidFill>
            <a:prstDash val="solid"/>
            <a:round/>
            <a:headEnd type="none" w="med" len="med"/>
            <a:tailEnd type="none" w="med" len="med"/>
          </a:ln>
        </p:spPr>
      </p:cxnSp>
      <p:sp>
        <p:nvSpPr>
          <p:cNvPr id="305" name="Google Shape;305;p43"/>
          <p:cNvSpPr txBox="1">
            <a:spLocks noGrp="1"/>
          </p:cNvSpPr>
          <p:nvPr>
            <p:ph type="body" idx="3"/>
          </p:nvPr>
        </p:nvSpPr>
        <p:spPr>
          <a:xfrm>
            <a:off x="4347675" y="366722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6" name="Google Shape;306;p43"/>
          <p:cNvSpPr txBox="1">
            <a:spLocks noGrp="1"/>
          </p:cNvSpPr>
          <p:nvPr>
            <p:ph type="body" idx="4"/>
          </p:nvPr>
        </p:nvSpPr>
        <p:spPr>
          <a:xfrm>
            <a:off x="4347675" y="44958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7" name="Google Shape;307;p43"/>
          <p:cNvSpPr txBox="1"/>
          <p:nvPr/>
        </p:nvSpPr>
        <p:spPr>
          <a:xfrm>
            <a:off x="4347675" y="24383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Number</a:t>
            </a:r>
            <a:endParaRPr>
              <a:solidFill>
                <a:schemeClr val="accent5"/>
              </a:solidFill>
              <a:latin typeface="Space Grotesk SemiBold"/>
              <a:ea typeface="Space Grotesk SemiBold"/>
              <a:cs typeface="Space Grotesk SemiBold"/>
              <a:sym typeface="Space Grotesk SemiBold"/>
            </a:endParaRPr>
          </a:p>
        </p:txBody>
      </p:sp>
      <p:sp>
        <p:nvSpPr>
          <p:cNvPr id="308" name="Google Shape;308;p43"/>
          <p:cNvSpPr txBox="1"/>
          <p:nvPr/>
        </p:nvSpPr>
        <p:spPr>
          <a:xfrm>
            <a:off x="4347675" y="3286200"/>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Email</a:t>
            </a:r>
            <a:endParaRPr>
              <a:solidFill>
                <a:schemeClr val="accent5"/>
              </a:solidFill>
              <a:latin typeface="Space Grotesk SemiBold"/>
              <a:ea typeface="Space Grotesk SemiBold"/>
              <a:cs typeface="Space Grotesk SemiBold"/>
              <a:sym typeface="Space Grotesk SemiBold"/>
            </a:endParaRPr>
          </a:p>
        </p:txBody>
      </p:sp>
      <p:sp>
        <p:nvSpPr>
          <p:cNvPr id="309" name="Google Shape;309;p43"/>
          <p:cNvSpPr txBox="1"/>
          <p:nvPr/>
        </p:nvSpPr>
        <p:spPr>
          <a:xfrm>
            <a:off x="4347675" y="41148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Site Link</a:t>
            </a:r>
            <a:endParaRPr>
              <a:solidFill>
                <a:schemeClr val="accent5"/>
              </a:solidFill>
              <a:latin typeface="Space Grotesk SemiBold"/>
              <a:ea typeface="Space Grotesk SemiBold"/>
              <a:cs typeface="Space Grotesk SemiBold"/>
              <a:sym typeface="Space Grotesk SemiBold"/>
            </a:endParaRPr>
          </a:p>
        </p:txBody>
      </p:sp>
    </p:spTree>
    <p:extLst>
      <p:ext uri="{BB962C8B-B14F-4D97-AF65-F5344CB8AC3E}">
        <p14:creationId xmlns:p14="http://schemas.microsoft.com/office/powerpoint/2010/main" val="186311030"/>
      </p:ext>
    </p:extLst>
  </p:cSld>
  <p:clrMapOvr>
    <a:masterClrMapping/>
  </p:clrMapOvr>
  <p:extLst>
    <p:ext uri="{DCECCB84-F9BA-43D5-87BE-67443E8EF086}">
      <p15:sldGuideLst xmlns:p15="http://schemas.microsoft.com/office/powerpoint/2012/main">
        <p15:guide id="1" orient="horz" pos="1659">
          <p15:clr>
            <a:srgbClr val="E46962"/>
          </p15:clr>
        </p15:guide>
        <p15:guide id="2" orient="horz" pos="2181">
          <p15:clr>
            <a:srgbClr val="E46962"/>
          </p15:clr>
        </p15:guide>
        <p15:guide id="3" orient="horz" pos="2703">
          <p15:clr>
            <a:srgbClr val="E46962"/>
          </p15:clr>
        </p15:guide>
        <p15:guide id="4" pos="2739">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ingle user slide - v1">
  <p:cSld name="Single user slide - v1">
    <p:spTree>
      <p:nvGrpSpPr>
        <p:cNvPr id="1" name="Shape 310"/>
        <p:cNvGrpSpPr/>
        <p:nvPr/>
      </p:nvGrpSpPr>
      <p:grpSpPr>
        <a:xfrm>
          <a:off x="0" y="0"/>
          <a:ext cx="0" cy="0"/>
          <a:chOff x="0" y="0"/>
          <a:chExt cx="0" cy="0"/>
        </a:xfrm>
      </p:grpSpPr>
      <p:sp>
        <p:nvSpPr>
          <p:cNvPr id="311" name="Google Shape;311;p44"/>
          <p:cNvSpPr/>
          <p:nvPr/>
        </p:nvSpPr>
        <p:spPr>
          <a:xfrm>
            <a:off x="6896100" y="-28575"/>
            <a:ext cx="2247900" cy="5172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2" name="Google Shape;312;p44"/>
          <p:cNvSpPr/>
          <p:nvPr/>
        </p:nvSpPr>
        <p:spPr>
          <a:xfrm>
            <a:off x="1652100" y="1809750"/>
            <a:ext cx="6105600" cy="2209800"/>
          </a:xfrm>
          <a:prstGeom prst="round1Rect">
            <a:avLst>
              <a:gd name="adj" fmla="val 16667"/>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4"/>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14" name="Google Shape;314;p44"/>
          <p:cNvSpPr>
            <a:spLocks noGrp="1"/>
          </p:cNvSpPr>
          <p:nvPr>
            <p:ph type="pic" idx="2"/>
          </p:nvPr>
        </p:nvSpPr>
        <p:spPr>
          <a:xfrm>
            <a:off x="566250" y="1781175"/>
            <a:ext cx="2238300" cy="2238300"/>
          </a:xfrm>
          <a:prstGeom prst="ellipse">
            <a:avLst/>
          </a:prstGeom>
          <a:noFill/>
          <a:ln>
            <a:noFill/>
          </a:ln>
        </p:spPr>
      </p:sp>
      <p:sp>
        <p:nvSpPr>
          <p:cNvPr id="315" name="Google Shape;315;p44"/>
          <p:cNvSpPr txBox="1">
            <a:spLocks noGrp="1"/>
          </p:cNvSpPr>
          <p:nvPr>
            <p:ph type="body" idx="1"/>
          </p:nvPr>
        </p:nvSpPr>
        <p:spPr>
          <a:xfrm>
            <a:off x="3201650" y="2350798"/>
            <a:ext cx="3857400" cy="321000"/>
          </a:xfrm>
          <a:prstGeom prst="rect">
            <a:avLst/>
          </a:prstGeom>
        </p:spPr>
        <p:txBody>
          <a:bodyPr spcFirstLastPara="1" wrap="square" lIns="0" tIns="91425" rIns="91425" bIns="91425" anchor="ctr" anchorCtr="0">
            <a:norm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316" name="Google Shape;316;p44"/>
          <p:cNvSpPr txBox="1">
            <a:spLocks noGrp="1"/>
          </p:cNvSpPr>
          <p:nvPr>
            <p:ph type="subTitle" idx="3"/>
          </p:nvPr>
        </p:nvSpPr>
        <p:spPr>
          <a:xfrm>
            <a:off x="3201650" y="2029802"/>
            <a:ext cx="3857400" cy="321000"/>
          </a:xfrm>
          <a:prstGeom prst="rect">
            <a:avLst/>
          </a:prstGeom>
        </p:spPr>
        <p:txBody>
          <a:bodyPr spcFirstLastPara="1" wrap="square" lIns="0" tIns="90000" rIns="91425" bIns="91425" anchor="ctr" anchorCtr="0">
            <a:noAutofit/>
          </a:bodyPr>
          <a:lstStyle>
            <a:lvl1pPr lvl="0">
              <a:lnSpc>
                <a:spcPct val="100000"/>
              </a:lnSpc>
              <a:spcBef>
                <a:spcPts val="0"/>
              </a:spcBef>
              <a:spcAft>
                <a:spcPts val="0"/>
              </a:spcAft>
              <a:buClr>
                <a:schemeClr val="accent5"/>
              </a:buClr>
              <a:buSzPts val="1400"/>
              <a:buFont typeface="Space Grotesk SemiBold"/>
              <a:buNone/>
              <a:defRPr sz="1400">
                <a:solidFill>
                  <a:schemeClr val="accent5"/>
                </a:solidFill>
                <a:latin typeface="Space Grotesk SemiBold"/>
                <a:ea typeface="Space Grotesk SemiBold"/>
                <a:cs typeface="Space Grotesk SemiBold"/>
                <a:sym typeface="Space Grotesk SemiBold"/>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7" name="Google Shape;317;p44"/>
          <p:cNvSpPr txBox="1">
            <a:spLocks noGrp="1"/>
          </p:cNvSpPr>
          <p:nvPr>
            <p:ph type="body" idx="4"/>
          </p:nvPr>
        </p:nvSpPr>
        <p:spPr>
          <a:xfrm>
            <a:off x="3201650" y="2671800"/>
            <a:ext cx="3857400" cy="12759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242682060"/>
      </p:ext>
    </p:extLst>
  </p:cSld>
  <p:clrMapOvr>
    <a:masterClrMapping/>
  </p:clrMapOvr>
  <p:extLst>
    <p:ext uri="{DCECCB84-F9BA-43D5-87BE-67443E8EF086}">
      <p15:sldGuideLst xmlns:p15="http://schemas.microsoft.com/office/powerpoint/2012/main">
        <p15:guide id="1" pos="2164">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s slide - v2">
  <p:cSld name="Quotes slide - v2">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20" name="Google Shape;320;p45"/>
          <p:cNvSpPr/>
          <p:nvPr/>
        </p:nvSpPr>
        <p:spPr>
          <a:xfrm>
            <a:off x="0" y="2609850"/>
            <a:ext cx="9144000" cy="253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1" name="Google Shape;321;p45"/>
          <p:cNvSpPr/>
          <p:nvPr/>
        </p:nvSpPr>
        <p:spPr>
          <a:xfrm>
            <a:off x="1114350" y="1552500"/>
            <a:ext cx="6915300" cy="21528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5"/>
          <p:cNvSpPr txBox="1"/>
          <p:nvPr/>
        </p:nvSpPr>
        <p:spPr>
          <a:xfrm>
            <a:off x="1347300" y="1552500"/>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3" name="Google Shape;323;p45"/>
          <p:cNvSpPr txBox="1"/>
          <p:nvPr/>
        </p:nvSpPr>
        <p:spPr>
          <a:xfrm rot="10800000" flipH="1">
            <a:off x="7376625" y="3113925"/>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4" name="Google Shape;324;p45"/>
          <p:cNvSpPr txBox="1">
            <a:spLocks noGrp="1"/>
          </p:cNvSpPr>
          <p:nvPr>
            <p:ph type="body" idx="1"/>
          </p:nvPr>
        </p:nvSpPr>
        <p:spPr>
          <a:xfrm>
            <a:off x="2044800" y="1882800"/>
            <a:ext cx="5186100" cy="1408500"/>
          </a:xfrm>
          <a:prstGeom prst="rect">
            <a:avLst/>
          </a:prstGeom>
        </p:spPr>
        <p:txBody>
          <a:bodyPr spcFirstLastPara="1" wrap="square" lIns="180000" tIns="180000" rIns="180000" bIns="180000"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4135658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dk2"/>
              </a:buClr>
              <a:buSzPts val="2600"/>
              <a:buFont typeface="Gill Sans"/>
              <a:buNone/>
              <a:defRPr sz="2600">
                <a:solidFill>
                  <a:schemeClr val="dk2"/>
                </a:solidFill>
                <a:latin typeface="Gill Sans"/>
                <a:ea typeface="Gill Sans"/>
                <a:cs typeface="Gill Sans"/>
                <a:sym typeface="Gill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3D3D3D"/>
              </a:buClr>
              <a:buSzPts val="2100"/>
              <a:buChar char="•"/>
              <a:defRPr>
                <a:solidFill>
                  <a:srgbClr val="3D3D3D"/>
                </a:solidFill>
                <a:latin typeface="Gill Sans"/>
                <a:ea typeface="Gill Sans"/>
                <a:cs typeface="Gill Sans"/>
                <a:sym typeface="Gill Sans"/>
              </a:defRPr>
            </a:lvl1pPr>
            <a:lvl2pPr marL="914400" lvl="1" indent="-342900" algn="l" rtl="0">
              <a:lnSpc>
                <a:spcPct val="90000"/>
              </a:lnSpc>
              <a:spcBef>
                <a:spcPts val="400"/>
              </a:spcBef>
              <a:spcAft>
                <a:spcPts val="0"/>
              </a:spcAft>
              <a:buClr>
                <a:srgbClr val="3D3D3D"/>
              </a:buClr>
              <a:buSzPts val="1800"/>
              <a:buChar char="•"/>
              <a:defRPr>
                <a:solidFill>
                  <a:srgbClr val="3D3D3D"/>
                </a:solidFill>
                <a:latin typeface="Gill Sans"/>
                <a:ea typeface="Gill Sans"/>
                <a:cs typeface="Gill Sans"/>
                <a:sym typeface="Gill Sans"/>
              </a:defRPr>
            </a:lvl2pPr>
            <a:lvl3pPr marL="1371600" lvl="2" indent="-323850" algn="l" rtl="0">
              <a:lnSpc>
                <a:spcPct val="90000"/>
              </a:lnSpc>
              <a:spcBef>
                <a:spcPts val="400"/>
              </a:spcBef>
              <a:spcAft>
                <a:spcPts val="0"/>
              </a:spcAft>
              <a:buClr>
                <a:srgbClr val="3D3D3D"/>
              </a:buClr>
              <a:buSzPts val="1500"/>
              <a:buChar char="•"/>
              <a:defRPr>
                <a:solidFill>
                  <a:srgbClr val="3D3D3D"/>
                </a:solidFill>
                <a:latin typeface="Gill Sans"/>
                <a:ea typeface="Gill Sans"/>
                <a:cs typeface="Gill Sans"/>
                <a:sym typeface="Gill Sans"/>
              </a:defRPr>
            </a:lvl3pPr>
            <a:lvl4pPr marL="1828800" lvl="3" indent="-317500" algn="l" rtl="0">
              <a:lnSpc>
                <a:spcPct val="90000"/>
              </a:lnSpc>
              <a:spcBef>
                <a:spcPts val="400"/>
              </a:spcBef>
              <a:spcAft>
                <a:spcPts val="0"/>
              </a:spcAft>
              <a:buClr>
                <a:srgbClr val="3D3D3D"/>
              </a:buClr>
              <a:buSzPts val="1400"/>
              <a:buChar char="•"/>
              <a:defRPr>
                <a:solidFill>
                  <a:srgbClr val="3D3D3D"/>
                </a:solidFill>
                <a:latin typeface="Gill Sans"/>
                <a:ea typeface="Gill Sans"/>
                <a:cs typeface="Gill Sans"/>
                <a:sym typeface="Gill Sans"/>
              </a:defRPr>
            </a:lvl4pPr>
            <a:lvl5pPr marL="2286000" lvl="4" indent="-317500" algn="l" rtl="0">
              <a:lnSpc>
                <a:spcPct val="90000"/>
              </a:lnSpc>
              <a:spcBef>
                <a:spcPts val="400"/>
              </a:spcBef>
              <a:spcAft>
                <a:spcPts val="0"/>
              </a:spcAft>
              <a:buClr>
                <a:srgbClr val="3D3D3D"/>
              </a:buClr>
              <a:buSzPts val="1400"/>
              <a:buChar char="•"/>
              <a:defRPr>
                <a:solidFill>
                  <a:srgbClr val="3D3D3D"/>
                </a:solidFill>
                <a:latin typeface="Gill Sans"/>
                <a:ea typeface="Gill Sans"/>
                <a:cs typeface="Gill Sans"/>
                <a:sym typeface="Gill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60844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lide With Bullet Points v1 No Image">
  <p:cSld name="Slide With Bullet Points v1 No Image">
    <p:spTree>
      <p:nvGrpSpPr>
        <p:cNvPr id="1" name="Shape 95"/>
        <p:cNvGrpSpPr/>
        <p:nvPr/>
      </p:nvGrpSpPr>
      <p:grpSpPr>
        <a:xfrm>
          <a:off x="0" y="0"/>
          <a:ext cx="0" cy="0"/>
          <a:chOff x="0" y="0"/>
          <a:chExt cx="0" cy="0"/>
        </a:xfrm>
      </p:grpSpPr>
      <p:sp>
        <p:nvSpPr>
          <p:cNvPr id="96" name="Google Shape;96;p21"/>
          <p:cNvSpPr/>
          <p:nvPr/>
        </p:nvSpPr>
        <p:spPr>
          <a:xfrm>
            <a:off x="0" y="0"/>
            <a:ext cx="9144000" cy="94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1"/>
          <p:cNvSpPr txBox="1">
            <a:spLocks noGrp="1"/>
          </p:cNvSpPr>
          <p:nvPr>
            <p:ph type="title"/>
          </p:nvPr>
        </p:nvSpPr>
        <p:spPr>
          <a:xfrm>
            <a:off x="566250" y="293700"/>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98" name="Google Shape;98;p21"/>
          <p:cNvSpPr txBox="1">
            <a:spLocks noGrp="1"/>
          </p:cNvSpPr>
          <p:nvPr>
            <p:ph type="body" idx="1"/>
          </p:nvPr>
        </p:nvSpPr>
        <p:spPr>
          <a:xfrm>
            <a:off x="566250" y="920075"/>
            <a:ext cx="7777200" cy="27393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9" name="Google Shape;99;p21"/>
          <p:cNvSpPr/>
          <p:nvPr/>
        </p:nvSpPr>
        <p:spPr>
          <a:xfrm>
            <a:off x="0" y="0"/>
            <a:ext cx="9144000" cy="54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591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lide With Paragraph v1">
  <p:cSld name="Slide With Paragraph v1">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566250" y="408150"/>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bg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dirty="0"/>
          </a:p>
        </p:txBody>
      </p:sp>
      <p:sp>
        <p:nvSpPr>
          <p:cNvPr id="93" name="Google Shape;93;p20"/>
          <p:cNvSpPr txBox="1">
            <a:spLocks noGrp="1"/>
          </p:cNvSpPr>
          <p:nvPr>
            <p:ph type="body" idx="1"/>
          </p:nvPr>
        </p:nvSpPr>
        <p:spPr>
          <a:xfrm>
            <a:off x="566250" y="1018792"/>
            <a:ext cx="7777200" cy="27669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dirty="0"/>
          </a:p>
        </p:txBody>
      </p:sp>
      <p:sp>
        <p:nvSpPr>
          <p:cNvPr id="94" name="Google Shape;94;p20"/>
          <p:cNvSpPr/>
          <p:nvPr/>
        </p:nvSpPr>
        <p:spPr>
          <a:xfrm>
            <a:off x="0" y="0"/>
            <a:ext cx="9144000" cy="54000"/>
          </a:xfrm>
          <a:prstGeom prst="rect">
            <a:avLst/>
          </a:prstGeom>
          <a:solidFill>
            <a:srgbClr val="2A2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026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lide With Bullet Points v1 No Image">
  <p:cSld name="Slide With Bullet Points v1 No Image">
    <p:spTree>
      <p:nvGrpSpPr>
        <p:cNvPr id="1" name="Shape 95"/>
        <p:cNvGrpSpPr/>
        <p:nvPr/>
      </p:nvGrpSpPr>
      <p:grpSpPr>
        <a:xfrm>
          <a:off x="0" y="0"/>
          <a:ext cx="0" cy="0"/>
          <a:chOff x="0" y="0"/>
          <a:chExt cx="0" cy="0"/>
        </a:xfrm>
      </p:grpSpPr>
      <p:sp>
        <p:nvSpPr>
          <p:cNvPr id="96" name="Google Shape;96;p21"/>
          <p:cNvSpPr/>
          <p:nvPr/>
        </p:nvSpPr>
        <p:spPr>
          <a:xfrm>
            <a:off x="0" y="0"/>
            <a:ext cx="9144000" cy="94800"/>
          </a:xfrm>
          <a:prstGeom prst="rect">
            <a:avLst/>
          </a:prstGeom>
          <a:solidFill>
            <a:srgbClr val="2A2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1"/>
          <p:cNvSpPr txBox="1">
            <a:spLocks noGrp="1"/>
          </p:cNvSpPr>
          <p:nvPr>
            <p:ph type="title"/>
          </p:nvPr>
        </p:nvSpPr>
        <p:spPr>
          <a:xfrm>
            <a:off x="566250" y="293700"/>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98" name="Google Shape;98;p21"/>
          <p:cNvSpPr txBox="1">
            <a:spLocks noGrp="1"/>
          </p:cNvSpPr>
          <p:nvPr>
            <p:ph type="body" idx="1"/>
          </p:nvPr>
        </p:nvSpPr>
        <p:spPr>
          <a:xfrm>
            <a:off x="566250" y="920075"/>
            <a:ext cx="7777200" cy="27393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9" name="Google Shape;99;p21"/>
          <p:cNvSpPr/>
          <p:nvPr/>
        </p:nvSpPr>
        <p:spPr>
          <a:xfrm>
            <a:off x="0" y="0"/>
            <a:ext cx="9144000" cy="54000"/>
          </a:xfrm>
          <a:prstGeom prst="rect">
            <a:avLst/>
          </a:prstGeom>
          <a:solidFill>
            <a:srgbClr val="2A2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4176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lide With Bullet Points v1">
  <p:cSld name="Slide With Bullet Points v1">
    <p:spTree>
      <p:nvGrpSpPr>
        <p:cNvPr id="1" name="Shape 100"/>
        <p:cNvGrpSpPr/>
        <p:nvPr/>
      </p:nvGrpSpPr>
      <p:grpSpPr>
        <a:xfrm>
          <a:off x="0" y="0"/>
          <a:ext cx="0" cy="0"/>
          <a:chOff x="0" y="0"/>
          <a:chExt cx="0" cy="0"/>
        </a:xfrm>
      </p:grpSpPr>
      <p:sp>
        <p:nvSpPr>
          <p:cNvPr id="101" name="Google Shape;101;p22"/>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a:spLocks noGrp="1"/>
          </p:cNvSpPr>
          <p:nvPr>
            <p:ph type="pic" idx="2"/>
          </p:nvPr>
        </p:nvSpPr>
        <p:spPr>
          <a:xfrm>
            <a:off x="4977275" y="0"/>
            <a:ext cx="4166700" cy="5143500"/>
          </a:xfrm>
          <a:prstGeom prst="rect">
            <a:avLst/>
          </a:prstGeom>
          <a:noFill/>
          <a:ln>
            <a:noFill/>
          </a:ln>
        </p:spPr>
      </p:sp>
      <p:sp>
        <p:nvSpPr>
          <p:cNvPr id="103" name="Google Shape;103;p22"/>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04" name="Google Shape;104;p22"/>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22"/>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632038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06"/>
        <p:cNvGrpSpPr/>
        <p:nvPr/>
      </p:nvGrpSpPr>
      <p:grpSpPr>
        <a:xfrm>
          <a:off x="0" y="0"/>
          <a:ext cx="0" cy="0"/>
          <a:chOff x="0" y="0"/>
          <a:chExt cx="0" cy="0"/>
        </a:xfrm>
      </p:grpSpPr>
      <p:sp>
        <p:nvSpPr>
          <p:cNvPr id="107" name="Google Shape;107;p23"/>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a:spLocks noGrp="1"/>
          </p:cNvSpPr>
          <p:nvPr>
            <p:ph type="pic" idx="2"/>
          </p:nvPr>
        </p:nvSpPr>
        <p:spPr>
          <a:xfrm>
            <a:off x="4977275" y="0"/>
            <a:ext cx="4166700" cy="5143500"/>
          </a:xfrm>
          <a:prstGeom prst="rect">
            <a:avLst/>
          </a:prstGeom>
          <a:noFill/>
          <a:ln>
            <a:noFill/>
          </a:ln>
        </p:spPr>
      </p:sp>
      <p:sp>
        <p:nvSpPr>
          <p:cNvPr id="109" name="Google Shape;109;p23"/>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10" name="Google Shape;110;p23"/>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23"/>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563421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12"/>
        <p:cNvGrpSpPr/>
        <p:nvPr/>
      </p:nvGrpSpPr>
      <p:grpSpPr>
        <a:xfrm>
          <a:off x="0" y="0"/>
          <a:ext cx="0" cy="0"/>
          <a:chOff x="0" y="0"/>
          <a:chExt cx="0" cy="0"/>
        </a:xfrm>
      </p:grpSpPr>
      <p:sp>
        <p:nvSpPr>
          <p:cNvPr id="113" name="Google Shape;113;p24"/>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a:spLocks noGrp="1"/>
          </p:cNvSpPr>
          <p:nvPr>
            <p:ph type="pic" idx="2"/>
          </p:nvPr>
        </p:nvSpPr>
        <p:spPr>
          <a:xfrm>
            <a:off x="4977275" y="0"/>
            <a:ext cx="4166700" cy="5143500"/>
          </a:xfrm>
          <a:prstGeom prst="rect">
            <a:avLst/>
          </a:prstGeom>
          <a:noFill/>
          <a:ln>
            <a:noFill/>
          </a:ln>
        </p:spPr>
      </p:sp>
      <p:sp>
        <p:nvSpPr>
          <p:cNvPr id="115" name="Google Shape;115;p24"/>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116" name="Google Shape;116;p24"/>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24"/>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77687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629841" y="273844"/>
            <a:ext cx="7886700" cy="9942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629841" y="1260872"/>
            <a:ext cx="3868425" cy="617850"/>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rgbClr val="3D3D3D"/>
              </a:buClr>
              <a:buSzPts val="2400"/>
              <a:buNone/>
              <a:defRPr sz="1800" b="1"/>
            </a:lvl1pPr>
            <a:lvl2pPr marL="685800" lvl="1" indent="-171450" algn="l">
              <a:lnSpc>
                <a:spcPct val="90000"/>
              </a:lnSpc>
              <a:spcBef>
                <a:spcPts val="375"/>
              </a:spcBef>
              <a:spcAft>
                <a:spcPts val="0"/>
              </a:spcAft>
              <a:buClr>
                <a:srgbClr val="3D3D3D"/>
              </a:buClr>
              <a:buSzPts val="2000"/>
              <a:buNone/>
              <a:defRPr sz="1500" b="1"/>
            </a:lvl2pPr>
            <a:lvl3pPr marL="1028700" lvl="2" indent="-171450" algn="l">
              <a:lnSpc>
                <a:spcPct val="90000"/>
              </a:lnSpc>
              <a:spcBef>
                <a:spcPts val="375"/>
              </a:spcBef>
              <a:spcAft>
                <a:spcPts val="0"/>
              </a:spcAft>
              <a:buClr>
                <a:srgbClr val="3D3D3D"/>
              </a:buClr>
              <a:buSzPts val="1800"/>
              <a:buNone/>
              <a:defRPr sz="1350" b="1"/>
            </a:lvl3pPr>
            <a:lvl4pPr marL="1371600" lvl="3" indent="-171450" algn="l">
              <a:lnSpc>
                <a:spcPct val="90000"/>
              </a:lnSpc>
              <a:spcBef>
                <a:spcPts val="375"/>
              </a:spcBef>
              <a:spcAft>
                <a:spcPts val="0"/>
              </a:spcAft>
              <a:buClr>
                <a:srgbClr val="3D3D3D"/>
              </a:buClr>
              <a:buSzPts val="1600"/>
              <a:buNone/>
              <a:defRPr sz="1200" b="1"/>
            </a:lvl4pPr>
            <a:lvl5pPr marL="1714500" lvl="4" indent="-171450" algn="l">
              <a:lnSpc>
                <a:spcPct val="90000"/>
              </a:lnSpc>
              <a:spcBef>
                <a:spcPts val="375"/>
              </a:spcBef>
              <a:spcAft>
                <a:spcPts val="0"/>
              </a:spcAft>
              <a:buClr>
                <a:srgbClr val="3D3D3D"/>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5" name="Google Shape;25;p26"/>
          <p:cNvSpPr txBox="1">
            <a:spLocks noGrp="1"/>
          </p:cNvSpPr>
          <p:nvPr>
            <p:ph type="body" idx="2"/>
          </p:nvPr>
        </p:nvSpPr>
        <p:spPr>
          <a:xfrm>
            <a:off x="629841" y="1878806"/>
            <a:ext cx="3868425" cy="276345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6" name="Google Shape;26;p26"/>
          <p:cNvSpPr txBox="1">
            <a:spLocks noGrp="1"/>
          </p:cNvSpPr>
          <p:nvPr>
            <p:ph type="body" idx="3"/>
          </p:nvPr>
        </p:nvSpPr>
        <p:spPr>
          <a:xfrm>
            <a:off x="4629150" y="1260872"/>
            <a:ext cx="3887325" cy="617850"/>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rgbClr val="3D3D3D"/>
              </a:buClr>
              <a:buSzPts val="2400"/>
              <a:buNone/>
              <a:defRPr sz="1800" b="1"/>
            </a:lvl1pPr>
            <a:lvl2pPr marL="685800" lvl="1" indent="-171450" algn="l">
              <a:lnSpc>
                <a:spcPct val="90000"/>
              </a:lnSpc>
              <a:spcBef>
                <a:spcPts val="375"/>
              </a:spcBef>
              <a:spcAft>
                <a:spcPts val="0"/>
              </a:spcAft>
              <a:buClr>
                <a:srgbClr val="3D3D3D"/>
              </a:buClr>
              <a:buSzPts val="2000"/>
              <a:buNone/>
              <a:defRPr sz="1500" b="1"/>
            </a:lvl2pPr>
            <a:lvl3pPr marL="1028700" lvl="2" indent="-171450" algn="l">
              <a:lnSpc>
                <a:spcPct val="90000"/>
              </a:lnSpc>
              <a:spcBef>
                <a:spcPts val="375"/>
              </a:spcBef>
              <a:spcAft>
                <a:spcPts val="0"/>
              </a:spcAft>
              <a:buClr>
                <a:srgbClr val="3D3D3D"/>
              </a:buClr>
              <a:buSzPts val="1800"/>
              <a:buNone/>
              <a:defRPr sz="1350" b="1"/>
            </a:lvl3pPr>
            <a:lvl4pPr marL="1371600" lvl="3" indent="-171450" algn="l">
              <a:lnSpc>
                <a:spcPct val="90000"/>
              </a:lnSpc>
              <a:spcBef>
                <a:spcPts val="375"/>
              </a:spcBef>
              <a:spcAft>
                <a:spcPts val="0"/>
              </a:spcAft>
              <a:buClr>
                <a:srgbClr val="3D3D3D"/>
              </a:buClr>
              <a:buSzPts val="1600"/>
              <a:buNone/>
              <a:defRPr sz="1200" b="1"/>
            </a:lvl4pPr>
            <a:lvl5pPr marL="1714500" lvl="4" indent="-171450" algn="l">
              <a:lnSpc>
                <a:spcPct val="90000"/>
              </a:lnSpc>
              <a:spcBef>
                <a:spcPts val="375"/>
              </a:spcBef>
              <a:spcAft>
                <a:spcPts val="0"/>
              </a:spcAft>
              <a:buClr>
                <a:srgbClr val="3D3D3D"/>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7" name="Google Shape;27;p26"/>
          <p:cNvSpPr txBox="1">
            <a:spLocks noGrp="1"/>
          </p:cNvSpPr>
          <p:nvPr>
            <p:ph type="body" idx="4"/>
          </p:nvPr>
        </p:nvSpPr>
        <p:spPr>
          <a:xfrm>
            <a:off x="4629150" y="1878806"/>
            <a:ext cx="3887325" cy="276345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8" name="Google Shape;28;p26"/>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76928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lide With Bullet Points v2">
  <p:cSld name="Slide With Bullet Points v2">
    <p:spTree>
      <p:nvGrpSpPr>
        <p:cNvPr id="1" name="Shape 118"/>
        <p:cNvGrpSpPr/>
        <p:nvPr/>
      </p:nvGrpSpPr>
      <p:grpSpPr>
        <a:xfrm>
          <a:off x="0" y="0"/>
          <a:ext cx="0" cy="0"/>
          <a:chOff x="0" y="0"/>
          <a:chExt cx="0" cy="0"/>
        </a:xfrm>
      </p:grpSpPr>
      <p:sp>
        <p:nvSpPr>
          <p:cNvPr id="119" name="Google Shape;119;p25"/>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5"/>
          <p:cNvSpPr>
            <a:spLocks noGrp="1"/>
          </p:cNvSpPr>
          <p:nvPr>
            <p:ph type="pic" idx="2"/>
          </p:nvPr>
        </p:nvSpPr>
        <p:spPr>
          <a:xfrm>
            <a:off x="0" y="0"/>
            <a:ext cx="4166700" cy="5143500"/>
          </a:xfrm>
          <a:prstGeom prst="rect">
            <a:avLst/>
          </a:prstGeom>
          <a:noFill/>
          <a:ln>
            <a:noFill/>
          </a:ln>
        </p:spPr>
      </p:sp>
      <p:sp>
        <p:nvSpPr>
          <p:cNvPr id="121" name="Google Shape;121;p25"/>
          <p:cNvSpPr txBox="1">
            <a:spLocks noGrp="1"/>
          </p:cNvSpPr>
          <p:nvPr>
            <p:ph type="title"/>
          </p:nvPr>
        </p:nvSpPr>
        <p:spPr>
          <a:xfrm>
            <a:off x="4651550" y="445025"/>
            <a:ext cx="4093500" cy="5034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2" name="Google Shape;122;p25"/>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25"/>
          <p:cNvSpPr txBox="1">
            <a:spLocks noGrp="1"/>
          </p:cNvSpPr>
          <p:nvPr>
            <p:ph type="body" idx="1"/>
          </p:nvPr>
        </p:nvSpPr>
        <p:spPr>
          <a:xfrm>
            <a:off x="4651550" y="10779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566926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lide With Bullet Points v2 + image">
  <p:cSld name="Slide With Bullet Points v2 + image">
    <p:spTree>
      <p:nvGrpSpPr>
        <p:cNvPr id="1" name="Shape 124"/>
        <p:cNvGrpSpPr/>
        <p:nvPr/>
      </p:nvGrpSpPr>
      <p:grpSpPr>
        <a:xfrm>
          <a:off x="0" y="0"/>
          <a:ext cx="0" cy="0"/>
          <a:chOff x="0" y="0"/>
          <a:chExt cx="0" cy="0"/>
        </a:xfrm>
      </p:grpSpPr>
      <p:sp>
        <p:nvSpPr>
          <p:cNvPr id="125" name="Google Shape;125;p26"/>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6"/>
          <p:cNvSpPr>
            <a:spLocks noGrp="1"/>
          </p:cNvSpPr>
          <p:nvPr>
            <p:ph type="pic" idx="2"/>
          </p:nvPr>
        </p:nvSpPr>
        <p:spPr>
          <a:xfrm>
            <a:off x="0" y="0"/>
            <a:ext cx="4166700" cy="5143500"/>
          </a:xfrm>
          <a:prstGeom prst="rect">
            <a:avLst/>
          </a:prstGeom>
          <a:noFill/>
          <a:ln>
            <a:noFill/>
          </a:ln>
        </p:spPr>
      </p:sp>
      <p:sp>
        <p:nvSpPr>
          <p:cNvPr id="127" name="Google Shape;127;p26"/>
          <p:cNvSpPr txBox="1">
            <a:spLocks noGrp="1"/>
          </p:cNvSpPr>
          <p:nvPr>
            <p:ph type="title"/>
          </p:nvPr>
        </p:nvSpPr>
        <p:spPr>
          <a:xfrm>
            <a:off x="46515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8" name="Google Shape;128;p26"/>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26"/>
          <p:cNvSpPr txBox="1">
            <a:spLocks noGrp="1"/>
          </p:cNvSpPr>
          <p:nvPr>
            <p:ph type="body" idx="1"/>
          </p:nvPr>
        </p:nvSpPr>
        <p:spPr>
          <a:xfrm>
            <a:off x="46515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448596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lide 3 items in  a list + image">
  <p:cSld name="Slide 3 items in  a list + image">
    <p:spTree>
      <p:nvGrpSpPr>
        <p:cNvPr id="1" name="Shape 130"/>
        <p:cNvGrpSpPr/>
        <p:nvPr/>
      </p:nvGrpSpPr>
      <p:grpSpPr>
        <a:xfrm>
          <a:off x="0" y="0"/>
          <a:ext cx="0" cy="0"/>
          <a:chOff x="0" y="0"/>
          <a:chExt cx="0" cy="0"/>
        </a:xfrm>
      </p:grpSpPr>
      <p:sp>
        <p:nvSpPr>
          <p:cNvPr id="131" name="Google Shape;131;p27"/>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7"/>
          <p:cNvSpPr>
            <a:spLocks noGrp="1"/>
          </p:cNvSpPr>
          <p:nvPr>
            <p:ph type="pic" idx="2"/>
          </p:nvPr>
        </p:nvSpPr>
        <p:spPr>
          <a:xfrm>
            <a:off x="560300" y="1522125"/>
            <a:ext cx="3922200" cy="3046800"/>
          </a:xfrm>
          <a:prstGeom prst="rect">
            <a:avLst/>
          </a:prstGeom>
          <a:noFill/>
          <a:ln>
            <a:noFill/>
          </a:ln>
        </p:spPr>
      </p:sp>
      <p:sp>
        <p:nvSpPr>
          <p:cNvPr id="133" name="Google Shape;133;p27"/>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34" name="Google Shape;134;p27"/>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7"/>
          <p:cNvSpPr/>
          <p:nvPr/>
        </p:nvSpPr>
        <p:spPr>
          <a:xfrm>
            <a:off x="4855875" y="445025"/>
            <a:ext cx="3726000" cy="1044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7"/>
          <p:cNvSpPr/>
          <p:nvPr/>
        </p:nvSpPr>
        <p:spPr>
          <a:xfrm>
            <a:off x="4855875" y="1753439"/>
            <a:ext cx="3726000" cy="10764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7"/>
          <p:cNvSpPr/>
          <p:nvPr/>
        </p:nvSpPr>
        <p:spPr>
          <a:xfrm>
            <a:off x="4855875" y="3070475"/>
            <a:ext cx="3726000" cy="1077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txBox="1">
            <a:spLocks noGrp="1"/>
          </p:cNvSpPr>
          <p:nvPr>
            <p:ph type="body" idx="1"/>
          </p:nvPr>
        </p:nvSpPr>
        <p:spPr>
          <a:xfrm>
            <a:off x="5481550" y="547625"/>
            <a:ext cx="2972700" cy="8388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39" name="Google Shape;139;p27"/>
          <p:cNvSpPr txBox="1">
            <a:spLocks noGrp="1"/>
          </p:cNvSpPr>
          <p:nvPr>
            <p:ph type="body" idx="3"/>
          </p:nvPr>
        </p:nvSpPr>
        <p:spPr>
          <a:xfrm>
            <a:off x="5481550" y="1872537"/>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0" name="Google Shape;140;p27"/>
          <p:cNvSpPr txBox="1">
            <a:spLocks noGrp="1"/>
          </p:cNvSpPr>
          <p:nvPr>
            <p:ph type="body" idx="4"/>
          </p:nvPr>
        </p:nvSpPr>
        <p:spPr>
          <a:xfrm>
            <a:off x="5481550" y="3189875"/>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1" name="Google Shape;141;p27"/>
          <p:cNvSpPr txBox="1"/>
          <p:nvPr/>
        </p:nvSpPr>
        <p:spPr>
          <a:xfrm>
            <a:off x="5041100" y="83367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42" name="Google Shape;142;p27"/>
          <p:cNvSpPr txBox="1"/>
          <p:nvPr/>
        </p:nvSpPr>
        <p:spPr>
          <a:xfrm>
            <a:off x="5041100" y="2146400"/>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43" name="Google Shape;143;p27"/>
          <p:cNvSpPr txBox="1"/>
          <p:nvPr/>
        </p:nvSpPr>
        <p:spPr>
          <a:xfrm>
            <a:off x="5041100" y="345942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Tree>
    <p:extLst>
      <p:ext uri="{BB962C8B-B14F-4D97-AF65-F5344CB8AC3E}">
        <p14:creationId xmlns:p14="http://schemas.microsoft.com/office/powerpoint/2010/main" val="3929180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lide 3 items in  a list + image 1">
  <p:cSld name="Slide 3 items in  a list + image 1">
    <p:spTree>
      <p:nvGrpSpPr>
        <p:cNvPr id="1" name="Shape 144"/>
        <p:cNvGrpSpPr/>
        <p:nvPr/>
      </p:nvGrpSpPr>
      <p:grpSpPr>
        <a:xfrm>
          <a:off x="0" y="0"/>
          <a:ext cx="0" cy="0"/>
          <a:chOff x="0" y="0"/>
          <a:chExt cx="0" cy="0"/>
        </a:xfrm>
      </p:grpSpPr>
      <p:sp>
        <p:nvSpPr>
          <p:cNvPr id="145" name="Google Shape;145;p28"/>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a:spLocks noGrp="1"/>
          </p:cNvSpPr>
          <p:nvPr>
            <p:ph type="pic" idx="2"/>
          </p:nvPr>
        </p:nvSpPr>
        <p:spPr>
          <a:xfrm>
            <a:off x="560300" y="1522125"/>
            <a:ext cx="3922200" cy="3046800"/>
          </a:xfrm>
          <a:prstGeom prst="rect">
            <a:avLst/>
          </a:prstGeom>
          <a:noFill/>
          <a:ln>
            <a:noFill/>
          </a:ln>
        </p:spPr>
      </p:sp>
      <p:sp>
        <p:nvSpPr>
          <p:cNvPr id="147" name="Google Shape;147;p28"/>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8" name="Google Shape;148;p28"/>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28"/>
          <p:cNvSpPr/>
          <p:nvPr/>
        </p:nvSpPr>
        <p:spPr>
          <a:xfrm>
            <a:off x="4855875" y="819675"/>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4855875" y="3177964"/>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txBox="1">
            <a:spLocks noGrp="1"/>
          </p:cNvSpPr>
          <p:nvPr>
            <p:ph type="body" idx="1"/>
          </p:nvPr>
        </p:nvSpPr>
        <p:spPr>
          <a:xfrm>
            <a:off x="4992675" y="957875"/>
            <a:ext cx="3452400" cy="1425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2" name="Google Shape;152;p28"/>
          <p:cNvSpPr txBox="1">
            <a:spLocks noGrp="1"/>
          </p:cNvSpPr>
          <p:nvPr>
            <p:ph type="body" idx="3"/>
          </p:nvPr>
        </p:nvSpPr>
        <p:spPr>
          <a:xfrm>
            <a:off x="5001050" y="3332050"/>
            <a:ext cx="3453300" cy="14247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3" name="Google Shape;153;p28"/>
          <p:cNvSpPr/>
          <p:nvPr/>
        </p:nvSpPr>
        <p:spPr>
          <a:xfrm>
            <a:off x="4855875" y="819675"/>
            <a:ext cx="18000" cy="16920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54" name="Google Shape;154;p28"/>
          <p:cNvSpPr/>
          <p:nvPr/>
        </p:nvSpPr>
        <p:spPr>
          <a:xfrm>
            <a:off x="4855981" y="3177975"/>
            <a:ext cx="18000" cy="16917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Tree>
    <p:extLst>
      <p:ext uri="{BB962C8B-B14F-4D97-AF65-F5344CB8AC3E}">
        <p14:creationId xmlns:p14="http://schemas.microsoft.com/office/powerpoint/2010/main" val="3283810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lide 3 items in a list">
  <p:cSld name="Slide 3 items in a list">
    <p:spTree>
      <p:nvGrpSpPr>
        <p:cNvPr id="1" name="Shape 166"/>
        <p:cNvGrpSpPr/>
        <p:nvPr/>
      </p:nvGrpSpPr>
      <p:grpSpPr>
        <a:xfrm>
          <a:off x="0" y="0"/>
          <a:ext cx="0" cy="0"/>
          <a:chOff x="0" y="0"/>
          <a:chExt cx="0" cy="0"/>
        </a:xfrm>
      </p:grpSpPr>
      <p:sp>
        <p:nvSpPr>
          <p:cNvPr id="167" name="Google Shape;167;p30"/>
          <p:cNvSpPr/>
          <p:nvPr/>
        </p:nvSpPr>
        <p:spPr>
          <a:xfrm>
            <a:off x="3322875"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6079500"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p:nvPr/>
        </p:nvSpPr>
        <p:spPr>
          <a:xfrm>
            <a:off x="645900" y="4474800"/>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0"/>
          <p:cNvGrpSpPr/>
          <p:nvPr/>
        </p:nvGrpSpPr>
        <p:grpSpPr>
          <a:xfrm>
            <a:off x="565200" y="1607413"/>
            <a:ext cx="2577600" cy="2867388"/>
            <a:chOff x="565200" y="1607413"/>
            <a:chExt cx="2577600" cy="2867388"/>
          </a:xfrm>
        </p:grpSpPr>
        <p:sp>
          <p:nvSpPr>
            <p:cNvPr id="171" name="Google Shape;171;p30"/>
            <p:cNvSpPr/>
            <p:nvPr/>
          </p:nvSpPr>
          <p:spPr>
            <a:xfrm>
              <a:off x="565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2" name="Google Shape;172;p30"/>
            <p:cNvSpPr/>
            <p:nvPr/>
          </p:nvSpPr>
          <p:spPr>
            <a:xfrm>
              <a:off x="1622250" y="1607413"/>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3" name="Google Shape;173;p30"/>
          <p:cNvGrpSpPr/>
          <p:nvPr/>
        </p:nvGrpSpPr>
        <p:grpSpPr>
          <a:xfrm>
            <a:off x="3283200" y="1607425"/>
            <a:ext cx="2577600" cy="2867375"/>
            <a:chOff x="3283200" y="1607425"/>
            <a:chExt cx="2577600" cy="2867375"/>
          </a:xfrm>
        </p:grpSpPr>
        <p:sp>
          <p:nvSpPr>
            <p:cNvPr id="174" name="Google Shape;174;p30"/>
            <p:cNvSpPr/>
            <p:nvPr/>
          </p:nvSpPr>
          <p:spPr>
            <a:xfrm>
              <a:off x="3283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5" name="Google Shape;175;p30"/>
            <p:cNvSpPr/>
            <p:nvPr/>
          </p:nvSpPr>
          <p:spPr>
            <a:xfrm>
              <a:off x="4340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6" name="Google Shape;176;p30"/>
          <p:cNvGrpSpPr/>
          <p:nvPr/>
        </p:nvGrpSpPr>
        <p:grpSpPr>
          <a:xfrm>
            <a:off x="6001200" y="1607425"/>
            <a:ext cx="2577600" cy="2867375"/>
            <a:chOff x="6001200" y="1607425"/>
            <a:chExt cx="2577600" cy="2867375"/>
          </a:xfrm>
        </p:grpSpPr>
        <p:sp>
          <p:nvSpPr>
            <p:cNvPr id="177" name="Google Shape;177;p30"/>
            <p:cNvSpPr/>
            <p:nvPr/>
          </p:nvSpPr>
          <p:spPr>
            <a:xfrm>
              <a:off x="6001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8" name="Google Shape;178;p30"/>
            <p:cNvSpPr/>
            <p:nvPr/>
          </p:nvSpPr>
          <p:spPr>
            <a:xfrm>
              <a:off x="7058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sp>
        <p:nvSpPr>
          <p:cNvPr id="179" name="Google Shape;179;p3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0" name="Google Shape;180;p3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30"/>
          <p:cNvSpPr txBox="1"/>
          <p:nvPr/>
        </p:nvSpPr>
        <p:spPr>
          <a:xfrm>
            <a:off x="1614175" y="1607425"/>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82" name="Google Shape;182;p30"/>
          <p:cNvSpPr txBox="1"/>
          <p:nvPr/>
        </p:nvSpPr>
        <p:spPr>
          <a:xfrm>
            <a:off x="4336400"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83" name="Google Shape;183;p30"/>
          <p:cNvSpPr txBox="1"/>
          <p:nvPr/>
        </p:nvSpPr>
        <p:spPr>
          <a:xfrm>
            <a:off x="7051025"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
        <p:nvSpPr>
          <p:cNvPr id="184" name="Google Shape;184;p30"/>
          <p:cNvSpPr txBox="1">
            <a:spLocks noGrp="1"/>
          </p:cNvSpPr>
          <p:nvPr>
            <p:ph type="body" idx="1"/>
          </p:nvPr>
        </p:nvSpPr>
        <p:spPr>
          <a:xfrm>
            <a:off x="7267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5" name="Google Shape;185;p30"/>
          <p:cNvSpPr txBox="1">
            <a:spLocks noGrp="1"/>
          </p:cNvSpPr>
          <p:nvPr>
            <p:ph type="body" idx="2"/>
          </p:nvPr>
        </p:nvSpPr>
        <p:spPr>
          <a:xfrm>
            <a:off x="344130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6" name="Google Shape;186;p30"/>
          <p:cNvSpPr txBox="1">
            <a:spLocks noGrp="1"/>
          </p:cNvSpPr>
          <p:nvPr>
            <p:ph type="body" idx="3"/>
          </p:nvPr>
        </p:nvSpPr>
        <p:spPr>
          <a:xfrm>
            <a:off x="61558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2729619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lide with 3 key metrics">
  <p:cSld name="Slide with 3 key metrics">
    <p:spTree>
      <p:nvGrpSpPr>
        <p:cNvPr id="1" name="Shape 209"/>
        <p:cNvGrpSpPr/>
        <p:nvPr/>
      </p:nvGrpSpPr>
      <p:grpSpPr>
        <a:xfrm>
          <a:off x="0" y="0"/>
          <a:ext cx="0" cy="0"/>
          <a:chOff x="0" y="0"/>
          <a:chExt cx="0" cy="0"/>
        </a:xfrm>
      </p:grpSpPr>
      <p:sp>
        <p:nvSpPr>
          <p:cNvPr id="210" name="Google Shape;210;p32"/>
          <p:cNvSpPr/>
          <p:nvPr/>
        </p:nvSpPr>
        <p:spPr>
          <a:xfrm>
            <a:off x="569625" y="1377275"/>
            <a:ext cx="2575500" cy="31917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1" name="Google Shape;211;p32"/>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a:p>
        </p:txBody>
      </p:sp>
      <p:sp>
        <p:nvSpPr>
          <p:cNvPr id="212" name="Google Shape;212;p32"/>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32"/>
          <p:cNvSpPr txBox="1">
            <a:spLocks noGrp="1"/>
          </p:cNvSpPr>
          <p:nvPr>
            <p:ph type="body" idx="1"/>
          </p:nvPr>
        </p:nvSpPr>
        <p:spPr>
          <a:xfrm>
            <a:off x="812325" y="2376000"/>
            <a:ext cx="20901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14" name="Google Shape;214;p32"/>
          <p:cNvSpPr/>
          <p:nvPr/>
        </p:nvSpPr>
        <p:spPr>
          <a:xfrm>
            <a:off x="3287688" y="1377275"/>
            <a:ext cx="2575500" cy="31917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5" name="Google Shape;215;p32"/>
          <p:cNvSpPr/>
          <p:nvPr/>
        </p:nvSpPr>
        <p:spPr>
          <a:xfrm>
            <a:off x="6005751" y="1377275"/>
            <a:ext cx="2575500" cy="31917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32"/>
          <p:cNvSpPr txBox="1">
            <a:spLocks noGrp="1"/>
          </p:cNvSpPr>
          <p:nvPr>
            <p:ph type="body" idx="2"/>
          </p:nvPr>
        </p:nvSpPr>
        <p:spPr>
          <a:xfrm>
            <a:off x="3530400" y="2377558"/>
            <a:ext cx="20901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17" name="Google Shape;217;p32"/>
          <p:cNvSpPr txBox="1">
            <a:spLocks noGrp="1"/>
          </p:cNvSpPr>
          <p:nvPr>
            <p:ph type="body" idx="3"/>
          </p:nvPr>
        </p:nvSpPr>
        <p:spPr>
          <a:xfrm>
            <a:off x="6239000" y="2377558"/>
            <a:ext cx="20901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18" name="Google Shape;218;p32"/>
          <p:cNvSpPr txBox="1">
            <a:spLocks noGrp="1"/>
          </p:cNvSpPr>
          <p:nvPr>
            <p:ph type="subTitle" idx="4"/>
          </p:nvPr>
        </p:nvSpPr>
        <p:spPr>
          <a:xfrm>
            <a:off x="812325" y="1803600"/>
            <a:ext cx="2090100" cy="4344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5"/>
              </a:buClr>
              <a:buSzPts val="1200"/>
              <a:buNone/>
              <a:defRPr sz="1200">
                <a:solidFill>
                  <a:schemeClr val="accent5"/>
                </a:solidFill>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a:p>
        </p:txBody>
      </p:sp>
      <p:sp>
        <p:nvSpPr>
          <p:cNvPr id="219" name="Google Shape;219;p32"/>
          <p:cNvSpPr txBox="1">
            <a:spLocks noGrp="1"/>
          </p:cNvSpPr>
          <p:nvPr>
            <p:ph type="subTitle" idx="5"/>
          </p:nvPr>
        </p:nvSpPr>
        <p:spPr>
          <a:xfrm>
            <a:off x="3464688" y="1803600"/>
            <a:ext cx="2221500" cy="50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1200"/>
              <a:buNone/>
              <a:defRPr sz="1200">
                <a:solidFill>
                  <a:schemeClr val="accent5"/>
                </a:solidFill>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a:p>
        </p:txBody>
      </p:sp>
      <p:sp>
        <p:nvSpPr>
          <p:cNvPr id="220" name="Google Shape;220;p32"/>
          <p:cNvSpPr txBox="1">
            <a:spLocks noGrp="1"/>
          </p:cNvSpPr>
          <p:nvPr>
            <p:ph type="subTitle" idx="6"/>
          </p:nvPr>
        </p:nvSpPr>
        <p:spPr>
          <a:xfrm>
            <a:off x="6182738" y="1803600"/>
            <a:ext cx="2221500" cy="50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1200"/>
              <a:buNone/>
              <a:defRPr sz="1200">
                <a:solidFill>
                  <a:schemeClr val="accent5"/>
                </a:solidFill>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a:p>
        </p:txBody>
      </p:sp>
    </p:spTree>
    <p:extLst>
      <p:ext uri="{BB962C8B-B14F-4D97-AF65-F5344CB8AC3E}">
        <p14:creationId xmlns:p14="http://schemas.microsoft.com/office/powerpoint/2010/main" val="603136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lide with 2 Points v1">
  <p:cSld name="Slide with 2 Points v1">
    <p:spTree>
      <p:nvGrpSpPr>
        <p:cNvPr id="1" name="Shape 221"/>
        <p:cNvGrpSpPr/>
        <p:nvPr/>
      </p:nvGrpSpPr>
      <p:grpSpPr>
        <a:xfrm>
          <a:off x="0" y="0"/>
          <a:ext cx="0" cy="0"/>
          <a:chOff x="0" y="0"/>
          <a:chExt cx="0" cy="0"/>
        </a:xfrm>
      </p:grpSpPr>
      <p:sp>
        <p:nvSpPr>
          <p:cNvPr id="222" name="Google Shape;222;p33"/>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3" name="Google Shape;223;p33"/>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4" name="Google Shape;224;p33"/>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25" name="Google Shape;225;p33"/>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6" name="Google Shape;226;p33"/>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7" name="Google Shape;227;p33"/>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8" name="Google Shape;228;p33"/>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9" name="Google Shape;229;p33"/>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2901936643"/>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lide with 2 Points v1 + image">
  <p:cSld name="Slide with 2 Points v1 + image">
    <p:spTree>
      <p:nvGrpSpPr>
        <p:cNvPr id="1" name="Shape 230"/>
        <p:cNvGrpSpPr/>
        <p:nvPr/>
      </p:nvGrpSpPr>
      <p:grpSpPr>
        <a:xfrm>
          <a:off x="0" y="0"/>
          <a:ext cx="0" cy="0"/>
          <a:chOff x="0" y="0"/>
          <a:chExt cx="0" cy="0"/>
        </a:xfrm>
      </p:grpSpPr>
      <p:sp>
        <p:nvSpPr>
          <p:cNvPr id="231" name="Google Shape;231;p34"/>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2" name="Google Shape;232;p34"/>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3" name="Google Shape;233;p34"/>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34" name="Google Shape;234;p34"/>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5" name="Google Shape;235;p34"/>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6" name="Google Shape;236;p34"/>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7" name="Google Shape;237;p34"/>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8" name="Google Shape;238;p34"/>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1366798374"/>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lide with 2 Points v2 + image">
  <p:cSld name="Slide with 2 Points v2 + image">
    <p:spTree>
      <p:nvGrpSpPr>
        <p:cNvPr id="1" name="Shape 252"/>
        <p:cNvGrpSpPr/>
        <p:nvPr/>
      </p:nvGrpSpPr>
      <p:grpSpPr>
        <a:xfrm>
          <a:off x="0" y="0"/>
          <a:ext cx="0" cy="0"/>
          <a:chOff x="0" y="0"/>
          <a:chExt cx="0" cy="0"/>
        </a:xfrm>
      </p:grpSpPr>
      <p:sp>
        <p:nvSpPr>
          <p:cNvPr id="253" name="Google Shape;253;p37"/>
          <p:cNvSpPr/>
          <p:nvPr/>
        </p:nvSpPr>
        <p:spPr>
          <a:xfrm>
            <a:off x="3236813" y="1605550"/>
            <a:ext cx="2489100" cy="25662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4" name="Google Shape;254;p37"/>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5" name="Google Shape;255;p37"/>
          <p:cNvSpPr txBox="1">
            <a:spLocks noGrp="1"/>
          </p:cNvSpPr>
          <p:nvPr>
            <p:ph type="body" idx="1"/>
          </p:nvPr>
        </p:nvSpPr>
        <p:spPr>
          <a:xfrm>
            <a:off x="3378413"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6" name="Google Shape;256;p37"/>
          <p:cNvSpPr/>
          <p:nvPr/>
        </p:nvSpPr>
        <p:spPr>
          <a:xfrm>
            <a:off x="6197750" y="1605550"/>
            <a:ext cx="2487600" cy="25662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7" name="Google Shape;257;p37"/>
          <p:cNvSpPr txBox="1">
            <a:spLocks noGrp="1"/>
          </p:cNvSpPr>
          <p:nvPr>
            <p:ph type="body" idx="2"/>
          </p:nvPr>
        </p:nvSpPr>
        <p:spPr>
          <a:xfrm>
            <a:off x="6338600"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8" name="Google Shape;258;p37"/>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2392091312"/>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lide with 3 Points v1">
  <p:cSld name="Slide with 3 Points v1">
    <p:spTree>
      <p:nvGrpSpPr>
        <p:cNvPr id="1" name="Shape 259"/>
        <p:cNvGrpSpPr/>
        <p:nvPr/>
      </p:nvGrpSpPr>
      <p:grpSpPr>
        <a:xfrm>
          <a:off x="0" y="0"/>
          <a:ext cx="0" cy="0"/>
          <a:chOff x="0" y="0"/>
          <a:chExt cx="0" cy="0"/>
        </a:xfrm>
      </p:grpSpPr>
      <p:sp>
        <p:nvSpPr>
          <p:cNvPr id="260" name="Google Shape;260;p38"/>
          <p:cNvSpPr/>
          <p:nvPr/>
        </p:nvSpPr>
        <p:spPr>
          <a:xfrm>
            <a:off x="389157"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1" name="Google Shape;261;p38"/>
          <p:cNvSpPr/>
          <p:nvPr/>
        </p:nvSpPr>
        <p:spPr>
          <a:xfrm>
            <a:off x="448400" y="1605550"/>
            <a:ext cx="25014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2" name="Google Shape;262;p38"/>
          <p:cNvSpPr txBox="1">
            <a:spLocks noGrp="1"/>
          </p:cNvSpPr>
          <p:nvPr>
            <p:ph type="title"/>
          </p:nvPr>
        </p:nvSpPr>
        <p:spPr>
          <a:xfrm>
            <a:off x="339450" y="369925"/>
            <a:ext cx="8465100" cy="50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63" name="Google Shape;263;p38"/>
          <p:cNvSpPr txBox="1">
            <a:spLocks noGrp="1"/>
          </p:cNvSpPr>
          <p:nvPr>
            <p:ph type="body" idx="1"/>
          </p:nvPr>
        </p:nvSpPr>
        <p:spPr>
          <a:xfrm>
            <a:off x="611900" y="1732450"/>
            <a:ext cx="21744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64" name="Google Shape;264;p38"/>
          <p:cNvSpPr/>
          <p:nvPr/>
        </p:nvSpPr>
        <p:spPr>
          <a:xfrm>
            <a:off x="3291382"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5" name="Google Shape;265;p38"/>
          <p:cNvSpPr/>
          <p:nvPr/>
        </p:nvSpPr>
        <p:spPr>
          <a:xfrm>
            <a:off x="3350625" y="1605550"/>
            <a:ext cx="2502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6" name="Google Shape;266;p38"/>
          <p:cNvSpPr/>
          <p:nvPr/>
        </p:nvSpPr>
        <p:spPr>
          <a:xfrm>
            <a:off x="6193607" y="1546821"/>
            <a:ext cx="289800" cy="289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7" name="Google Shape;267;p38"/>
          <p:cNvSpPr/>
          <p:nvPr/>
        </p:nvSpPr>
        <p:spPr>
          <a:xfrm>
            <a:off x="6252850" y="1605550"/>
            <a:ext cx="2502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8" name="Google Shape;268;p38"/>
          <p:cNvSpPr txBox="1">
            <a:spLocks noGrp="1"/>
          </p:cNvSpPr>
          <p:nvPr>
            <p:ph type="body" idx="2"/>
          </p:nvPr>
        </p:nvSpPr>
        <p:spPr>
          <a:xfrm>
            <a:off x="3514425" y="1732450"/>
            <a:ext cx="21744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69" name="Google Shape;269;p38"/>
          <p:cNvSpPr txBox="1">
            <a:spLocks noGrp="1"/>
          </p:cNvSpPr>
          <p:nvPr>
            <p:ph type="body" idx="3"/>
          </p:nvPr>
        </p:nvSpPr>
        <p:spPr>
          <a:xfrm>
            <a:off x="6417400" y="1732450"/>
            <a:ext cx="21729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3381289623"/>
      </p:ext>
    </p:extLst>
  </p:cSld>
  <p:clrMapOvr>
    <a:masterClrMapping/>
  </p:clrMapOvr>
  <p:extLst>
    <p:ext uri="{DCECCB84-F9BA-43D5-87BE-67443E8EF086}">
      <p15:sldGuideLst xmlns:p15="http://schemas.microsoft.com/office/powerpoint/2012/main">
        <p15:guide id="1" orient="horz" pos="1073">
          <p15:clr>
            <a:srgbClr val="E46962"/>
          </p15:clr>
        </p15:guide>
        <p15:guide id="2" pos="282">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629841" y="342900"/>
            <a:ext cx="2949075" cy="12001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3887391" y="740569"/>
            <a:ext cx="4629150" cy="36551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rgbClr val="3D3D3D"/>
              </a:buClr>
              <a:buSzPts val="3200"/>
              <a:buChar char="•"/>
              <a:defRPr sz="2400"/>
            </a:lvl1pPr>
            <a:lvl2pPr marL="685800" lvl="1" indent="-304800" algn="l">
              <a:lnSpc>
                <a:spcPct val="90000"/>
              </a:lnSpc>
              <a:spcBef>
                <a:spcPts val="375"/>
              </a:spcBef>
              <a:spcAft>
                <a:spcPts val="0"/>
              </a:spcAft>
              <a:buClr>
                <a:srgbClr val="3D3D3D"/>
              </a:buClr>
              <a:buSzPts val="2800"/>
              <a:buChar char="•"/>
              <a:defRPr sz="2100"/>
            </a:lvl2pPr>
            <a:lvl3pPr marL="1028700" lvl="2" indent="-285750" algn="l">
              <a:lnSpc>
                <a:spcPct val="90000"/>
              </a:lnSpc>
              <a:spcBef>
                <a:spcPts val="375"/>
              </a:spcBef>
              <a:spcAft>
                <a:spcPts val="0"/>
              </a:spcAft>
              <a:buClr>
                <a:srgbClr val="3D3D3D"/>
              </a:buClr>
              <a:buSzPts val="2400"/>
              <a:buChar char="•"/>
              <a:defRPr sz="1800"/>
            </a:lvl3pPr>
            <a:lvl4pPr marL="1371600" lvl="3" indent="-266700" algn="l">
              <a:lnSpc>
                <a:spcPct val="90000"/>
              </a:lnSpc>
              <a:spcBef>
                <a:spcPts val="375"/>
              </a:spcBef>
              <a:spcAft>
                <a:spcPts val="0"/>
              </a:spcAft>
              <a:buClr>
                <a:srgbClr val="3D3D3D"/>
              </a:buClr>
              <a:buSzPts val="2000"/>
              <a:buChar char="•"/>
              <a:defRPr sz="1500"/>
            </a:lvl4pPr>
            <a:lvl5pPr marL="1714500" lvl="4" indent="-266700" algn="l">
              <a:lnSpc>
                <a:spcPct val="90000"/>
              </a:lnSpc>
              <a:spcBef>
                <a:spcPts val="375"/>
              </a:spcBef>
              <a:spcAft>
                <a:spcPts val="0"/>
              </a:spcAft>
              <a:buClr>
                <a:srgbClr val="3D3D3D"/>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32" name="Google Shape;32;p27"/>
          <p:cNvSpPr txBox="1">
            <a:spLocks noGrp="1"/>
          </p:cNvSpPr>
          <p:nvPr>
            <p:ph type="body" idx="2"/>
          </p:nvPr>
        </p:nvSpPr>
        <p:spPr>
          <a:xfrm>
            <a:off x="629841" y="1543050"/>
            <a:ext cx="2949075" cy="28586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3D3D3D"/>
              </a:buClr>
              <a:buSzPts val="1600"/>
              <a:buNone/>
              <a:defRPr sz="1200"/>
            </a:lvl1pPr>
            <a:lvl2pPr marL="685800" lvl="1" indent="-171450" algn="l">
              <a:lnSpc>
                <a:spcPct val="90000"/>
              </a:lnSpc>
              <a:spcBef>
                <a:spcPts val="375"/>
              </a:spcBef>
              <a:spcAft>
                <a:spcPts val="0"/>
              </a:spcAft>
              <a:buClr>
                <a:srgbClr val="3D3D3D"/>
              </a:buClr>
              <a:buSzPts val="1400"/>
              <a:buNone/>
              <a:defRPr sz="1050"/>
            </a:lvl2pPr>
            <a:lvl3pPr marL="1028700" lvl="2" indent="-171450" algn="l">
              <a:lnSpc>
                <a:spcPct val="90000"/>
              </a:lnSpc>
              <a:spcBef>
                <a:spcPts val="375"/>
              </a:spcBef>
              <a:spcAft>
                <a:spcPts val="0"/>
              </a:spcAft>
              <a:buClr>
                <a:srgbClr val="3D3D3D"/>
              </a:buClr>
              <a:buSzPts val="1200"/>
              <a:buNone/>
              <a:defRPr sz="900"/>
            </a:lvl3pPr>
            <a:lvl4pPr marL="1371600" lvl="3" indent="-171450" algn="l">
              <a:lnSpc>
                <a:spcPct val="90000"/>
              </a:lnSpc>
              <a:spcBef>
                <a:spcPts val="375"/>
              </a:spcBef>
              <a:spcAft>
                <a:spcPts val="0"/>
              </a:spcAft>
              <a:buClr>
                <a:srgbClr val="3D3D3D"/>
              </a:buClr>
              <a:buSzPts val="1000"/>
              <a:buNone/>
              <a:defRPr sz="750"/>
            </a:lvl4pPr>
            <a:lvl5pPr marL="1714500" lvl="4" indent="-171450" algn="l">
              <a:lnSpc>
                <a:spcPct val="90000"/>
              </a:lnSpc>
              <a:spcBef>
                <a:spcPts val="375"/>
              </a:spcBef>
              <a:spcAft>
                <a:spcPts val="0"/>
              </a:spcAft>
              <a:buClr>
                <a:srgbClr val="3D3D3D"/>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33" name="Google Shape;33;p27"/>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083641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lide with 3 Points v2">
  <p:cSld name="Slide with 3 Points v2">
    <p:spTree>
      <p:nvGrpSpPr>
        <p:cNvPr id="1" name="Shape 270"/>
        <p:cNvGrpSpPr/>
        <p:nvPr/>
      </p:nvGrpSpPr>
      <p:grpSpPr>
        <a:xfrm>
          <a:off x="0" y="0"/>
          <a:ext cx="0" cy="0"/>
          <a:chOff x="0" y="0"/>
          <a:chExt cx="0" cy="0"/>
        </a:xfrm>
      </p:grpSpPr>
      <p:sp>
        <p:nvSpPr>
          <p:cNvPr id="271" name="Google Shape;271;p39"/>
          <p:cNvSpPr/>
          <p:nvPr/>
        </p:nvSpPr>
        <p:spPr>
          <a:xfrm>
            <a:off x="418775" y="1605550"/>
            <a:ext cx="2502000" cy="25356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2" name="Google Shape;272;p39"/>
          <p:cNvSpPr txBox="1">
            <a:spLocks noGrp="1"/>
          </p:cNvSpPr>
          <p:nvPr>
            <p:ph type="title"/>
          </p:nvPr>
        </p:nvSpPr>
        <p:spPr>
          <a:xfrm>
            <a:off x="313501" y="369925"/>
            <a:ext cx="8196000" cy="50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73" name="Google Shape;273;p39"/>
          <p:cNvSpPr txBox="1">
            <a:spLocks noGrp="1"/>
          </p:cNvSpPr>
          <p:nvPr>
            <p:ph type="body" idx="1"/>
          </p:nvPr>
        </p:nvSpPr>
        <p:spPr>
          <a:xfrm>
            <a:off x="570875" y="1732450"/>
            <a:ext cx="2197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4" name="Google Shape;274;p39"/>
          <p:cNvSpPr/>
          <p:nvPr/>
        </p:nvSpPr>
        <p:spPr>
          <a:xfrm>
            <a:off x="3321000" y="1605550"/>
            <a:ext cx="2502000" cy="25356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5" name="Google Shape;275;p39"/>
          <p:cNvSpPr/>
          <p:nvPr/>
        </p:nvSpPr>
        <p:spPr>
          <a:xfrm>
            <a:off x="6223225" y="1605550"/>
            <a:ext cx="2502000" cy="2535600"/>
          </a:xfrm>
          <a:prstGeom prst="rect">
            <a:avLst/>
          </a:prstGeom>
          <a:solidFill>
            <a:schemeClr val="lt1"/>
          </a:solidFill>
          <a:ln w="9525" cap="flat" cmpd="sng">
            <a:solidFill>
              <a:schemeClr val="accent6"/>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6" name="Google Shape;276;p39"/>
          <p:cNvSpPr txBox="1">
            <a:spLocks noGrp="1"/>
          </p:cNvSpPr>
          <p:nvPr>
            <p:ph type="body" idx="2"/>
          </p:nvPr>
        </p:nvSpPr>
        <p:spPr>
          <a:xfrm>
            <a:off x="3472200"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7" name="Google Shape;277;p39"/>
          <p:cNvSpPr txBox="1">
            <a:spLocks noGrp="1"/>
          </p:cNvSpPr>
          <p:nvPr>
            <p:ph type="body" idx="3"/>
          </p:nvPr>
        </p:nvSpPr>
        <p:spPr>
          <a:xfrm>
            <a:off x="6374425"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2719428919"/>
      </p:ext>
    </p:extLst>
  </p:cSld>
  <p:clrMapOvr>
    <a:masterClrMapping/>
  </p:clrMapOvr>
  <p:extLst>
    <p:ext uri="{DCECCB84-F9BA-43D5-87BE-67443E8EF086}">
      <p15:sldGuideLst xmlns:p15="http://schemas.microsoft.com/office/powerpoint/2012/main">
        <p15:guide id="1" orient="horz" pos="1073">
          <p15:clr>
            <a:srgbClr val="E46962"/>
          </p15:clr>
        </p15:guide>
        <p15:guide id="2" pos="264">
          <p15:clr>
            <a:srgbClr val="E46962"/>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lide with 3 paragraphs">
  <p:cSld name="Slide with 3 paragraphs">
    <p:spTree>
      <p:nvGrpSpPr>
        <p:cNvPr id="1" name="Shape 278"/>
        <p:cNvGrpSpPr/>
        <p:nvPr/>
      </p:nvGrpSpPr>
      <p:grpSpPr>
        <a:xfrm>
          <a:off x="0" y="0"/>
          <a:ext cx="0" cy="0"/>
          <a:chOff x="0" y="0"/>
          <a:chExt cx="0" cy="0"/>
        </a:xfrm>
      </p:grpSpPr>
      <p:sp>
        <p:nvSpPr>
          <p:cNvPr id="279" name="Google Shape;279;p40"/>
          <p:cNvSpPr/>
          <p:nvPr/>
        </p:nvSpPr>
        <p:spPr>
          <a:xfrm>
            <a:off x="369863" y="4358047"/>
            <a:ext cx="2560320" cy="121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241221" y="4358047"/>
            <a:ext cx="2560320" cy="121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1" name="Google Shape;281;p40"/>
          <p:cNvSpPr/>
          <p:nvPr/>
        </p:nvSpPr>
        <p:spPr>
          <a:xfrm>
            <a:off x="3290340" y="4358047"/>
            <a:ext cx="2560320" cy="121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2" name="Google Shape;282;p40"/>
          <p:cNvSpPr/>
          <p:nvPr/>
        </p:nvSpPr>
        <p:spPr>
          <a:xfrm>
            <a:off x="0" y="0"/>
            <a:ext cx="9144000" cy="66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278296" y="1404776"/>
            <a:ext cx="2743454" cy="2888304"/>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285" name="Google Shape;285;p4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283;p40">
            <a:extLst>
              <a:ext uri="{FF2B5EF4-FFF2-40B4-BE49-F238E27FC236}">
                <a16:creationId xmlns:a16="http://schemas.microsoft.com/office/drawing/2014/main" id="{41F1A19F-FE55-438F-BD52-55EAA0F26BC8}"/>
              </a:ext>
            </a:extLst>
          </p:cNvPr>
          <p:cNvSpPr/>
          <p:nvPr userDrawn="1"/>
        </p:nvSpPr>
        <p:spPr>
          <a:xfrm>
            <a:off x="3204884" y="1393800"/>
            <a:ext cx="2743454" cy="289928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3;p40">
            <a:extLst>
              <a:ext uri="{FF2B5EF4-FFF2-40B4-BE49-F238E27FC236}">
                <a16:creationId xmlns:a16="http://schemas.microsoft.com/office/drawing/2014/main" id="{28E897A3-4467-42CC-A309-F8189CA0AD75}"/>
              </a:ext>
            </a:extLst>
          </p:cNvPr>
          <p:cNvSpPr/>
          <p:nvPr userDrawn="1"/>
        </p:nvSpPr>
        <p:spPr>
          <a:xfrm>
            <a:off x="6149654" y="1388195"/>
            <a:ext cx="2743454" cy="289928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txBox="1">
            <a:spLocks noGrp="1"/>
          </p:cNvSpPr>
          <p:nvPr>
            <p:ph type="body" idx="1"/>
          </p:nvPr>
        </p:nvSpPr>
        <p:spPr>
          <a:xfrm>
            <a:off x="278296" y="1668901"/>
            <a:ext cx="2743454" cy="2188200"/>
          </a:xfrm>
          <a:prstGeom prst="rect">
            <a:avLst/>
          </a:prstGeom>
        </p:spPr>
        <p:txBody>
          <a:bodyPr spcFirstLastPara="1" wrap="square" lIns="91425" tIns="91425" rIns="167400"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
        <p:nvSpPr>
          <p:cNvPr id="289" name="Google Shape;289;p40"/>
          <p:cNvSpPr txBox="1">
            <a:spLocks noGrp="1"/>
          </p:cNvSpPr>
          <p:nvPr>
            <p:ph type="body" idx="2"/>
          </p:nvPr>
        </p:nvSpPr>
        <p:spPr>
          <a:xfrm>
            <a:off x="3204884" y="1668926"/>
            <a:ext cx="2743454"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
        <p:nvSpPr>
          <p:cNvPr id="290" name="Google Shape;290;p40"/>
          <p:cNvSpPr txBox="1">
            <a:spLocks noGrp="1"/>
          </p:cNvSpPr>
          <p:nvPr>
            <p:ph type="body" idx="3"/>
          </p:nvPr>
        </p:nvSpPr>
        <p:spPr>
          <a:xfrm>
            <a:off x="6132451" y="1668926"/>
            <a:ext cx="2741204"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Tree>
    <p:extLst>
      <p:ext uri="{BB962C8B-B14F-4D97-AF65-F5344CB8AC3E}">
        <p14:creationId xmlns:p14="http://schemas.microsoft.com/office/powerpoint/2010/main" val="4073905751"/>
      </p:ext>
    </p:extLst>
  </p:cSld>
  <p:clrMapOvr>
    <a:masterClrMapping/>
  </p:clrMapOvr>
  <p:extLst>
    <p:ext uri="{DCECCB84-F9BA-43D5-87BE-67443E8EF086}">
      <p15:sldGuideLst xmlns:p15="http://schemas.microsoft.com/office/powerpoint/2012/main">
        <p15:guide id="1" orient="horz" pos="1257">
          <p15:clr>
            <a:srgbClr val="E46962"/>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ositive/negative slide">
  <p:cSld name="Positive/negative slide">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a:p>
        </p:txBody>
      </p:sp>
      <p:sp>
        <p:nvSpPr>
          <p:cNvPr id="293" name="Google Shape;293;p41"/>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294" name="Google Shape;294;p41"/>
          <p:cNvSpPr txBox="1">
            <a:spLocks noGrp="1"/>
          </p:cNvSpPr>
          <p:nvPr>
            <p:ph type="body" idx="1"/>
          </p:nvPr>
        </p:nvSpPr>
        <p:spPr>
          <a:xfrm>
            <a:off x="650850" y="1916463"/>
            <a:ext cx="37767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3"/>
              </a:buClr>
              <a:buSzPts val="1100"/>
              <a:buFont typeface="Inter"/>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5" name="Google Shape;295;p41"/>
          <p:cNvSpPr txBox="1">
            <a:spLocks noGrp="1"/>
          </p:cNvSpPr>
          <p:nvPr>
            <p:ph type="body" idx="2"/>
          </p:nvPr>
        </p:nvSpPr>
        <p:spPr>
          <a:xfrm>
            <a:off x="4845450" y="1916463"/>
            <a:ext cx="37323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6" name="Google Shape;296;p41"/>
          <p:cNvSpPr txBox="1">
            <a:spLocks noGrp="1"/>
          </p:cNvSpPr>
          <p:nvPr>
            <p:ph type="subTitle" idx="3"/>
          </p:nvPr>
        </p:nvSpPr>
        <p:spPr>
          <a:xfrm>
            <a:off x="650850" y="1367825"/>
            <a:ext cx="37767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9pPr>
          </a:lstStyle>
          <a:p>
            <a:endParaRPr/>
          </a:p>
        </p:txBody>
      </p:sp>
      <p:sp>
        <p:nvSpPr>
          <p:cNvPr id="297" name="Google Shape;297;p41"/>
          <p:cNvSpPr txBox="1">
            <a:spLocks noGrp="1"/>
          </p:cNvSpPr>
          <p:nvPr>
            <p:ph type="subTitle" idx="4"/>
          </p:nvPr>
        </p:nvSpPr>
        <p:spPr>
          <a:xfrm>
            <a:off x="4845525" y="1367825"/>
            <a:ext cx="37323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9pPr>
          </a:lstStyle>
          <a:p>
            <a:endParaRPr/>
          </a:p>
        </p:txBody>
      </p:sp>
    </p:spTree>
    <p:extLst>
      <p:ext uri="{BB962C8B-B14F-4D97-AF65-F5344CB8AC3E}">
        <p14:creationId xmlns:p14="http://schemas.microsoft.com/office/powerpoint/2010/main" val="5583228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98"/>
        <p:cNvGrpSpPr/>
        <p:nvPr/>
      </p:nvGrpSpPr>
      <p:grpSpPr>
        <a:xfrm>
          <a:off x="0" y="0"/>
          <a:ext cx="0" cy="0"/>
          <a:chOff x="0" y="0"/>
          <a:chExt cx="0" cy="0"/>
        </a:xfrm>
      </p:grpSpPr>
    </p:spTree>
    <p:extLst>
      <p:ext uri="{BB962C8B-B14F-4D97-AF65-F5344CB8AC3E}">
        <p14:creationId xmlns:p14="http://schemas.microsoft.com/office/powerpoint/2010/main" val="100243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act us slide - v1">
  <p:cSld name="Contact us slide - v1">
    <p:spTree>
      <p:nvGrpSpPr>
        <p:cNvPr id="1" name="Shape 299"/>
        <p:cNvGrpSpPr/>
        <p:nvPr/>
      </p:nvGrpSpPr>
      <p:grpSpPr>
        <a:xfrm>
          <a:off x="0" y="0"/>
          <a:ext cx="0" cy="0"/>
          <a:chOff x="0" y="0"/>
          <a:chExt cx="0" cy="0"/>
        </a:xfrm>
      </p:grpSpPr>
      <p:sp>
        <p:nvSpPr>
          <p:cNvPr id="300" name="Google Shape;300;p43"/>
          <p:cNvSpPr/>
          <p:nvPr/>
        </p:nvSpPr>
        <p:spPr>
          <a:xfrm>
            <a:off x="581025" y="1857300"/>
            <a:ext cx="8011500" cy="20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3"/>
          <p:cNvSpPr txBox="1">
            <a:spLocks noGrp="1"/>
          </p:cNvSpPr>
          <p:nvPr>
            <p:ph type="title"/>
          </p:nvPr>
        </p:nvSpPr>
        <p:spPr>
          <a:xfrm>
            <a:off x="581025" y="3114750"/>
            <a:ext cx="3224700" cy="9810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02" name="Google Shape;302;p43"/>
          <p:cNvSpPr>
            <a:spLocks noGrp="1"/>
          </p:cNvSpPr>
          <p:nvPr>
            <p:ph type="pic" idx="2"/>
          </p:nvPr>
        </p:nvSpPr>
        <p:spPr>
          <a:xfrm>
            <a:off x="0" y="0"/>
            <a:ext cx="9144000" cy="1857300"/>
          </a:xfrm>
          <a:prstGeom prst="rect">
            <a:avLst/>
          </a:prstGeom>
          <a:noFill/>
          <a:ln>
            <a:noFill/>
          </a:ln>
        </p:spPr>
      </p:sp>
      <p:sp>
        <p:nvSpPr>
          <p:cNvPr id="303" name="Google Shape;303;p43"/>
          <p:cNvSpPr txBox="1">
            <a:spLocks noGrp="1"/>
          </p:cNvSpPr>
          <p:nvPr>
            <p:ph type="body" idx="1"/>
          </p:nvPr>
        </p:nvSpPr>
        <p:spPr>
          <a:xfrm>
            <a:off x="4347675" y="28385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cxnSp>
        <p:nvCxnSpPr>
          <p:cNvPr id="304" name="Google Shape;304;p43"/>
          <p:cNvCxnSpPr/>
          <p:nvPr/>
        </p:nvCxnSpPr>
        <p:spPr>
          <a:xfrm>
            <a:off x="4076700" y="2390775"/>
            <a:ext cx="0" cy="2533800"/>
          </a:xfrm>
          <a:prstGeom prst="straightConnector1">
            <a:avLst/>
          </a:prstGeom>
          <a:noFill/>
          <a:ln w="19050" cap="flat" cmpd="sng">
            <a:solidFill>
              <a:schemeClr val="accent5"/>
            </a:solidFill>
            <a:prstDash val="solid"/>
            <a:round/>
            <a:headEnd type="none" w="med" len="med"/>
            <a:tailEnd type="none" w="med" len="med"/>
          </a:ln>
        </p:spPr>
      </p:cxnSp>
      <p:sp>
        <p:nvSpPr>
          <p:cNvPr id="305" name="Google Shape;305;p43"/>
          <p:cNvSpPr txBox="1">
            <a:spLocks noGrp="1"/>
          </p:cNvSpPr>
          <p:nvPr>
            <p:ph type="body" idx="3"/>
          </p:nvPr>
        </p:nvSpPr>
        <p:spPr>
          <a:xfrm>
            <a:off x="4347675" y="366722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6" name="Google Shape;306;p43"/>
          <p:cNvSpPr txBox="1">
            <a:spLocks noGrp="1"/>
          </p:cNvSpPr>
          <p:nvPr>
            <p:ph type="body" idx="4"/>
          </p:nvPr>
        </p:nvSpPr>
        <p:spPr>
          <a:xfrm>
            <a:off x="4347675" y="44958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7" name="Google Shape;307;p43"/>
          <p:cNvSpPr txBox="1"/>
          <p:nvPr/>
        </p:nvSpPr>
        <p:spPr>
          <a:xfrm>
            <a:off x="4347675" y="24383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Number</a:t>
            </a:r>
            <a:endParaRPr>
              <a:solidFill>
                <a:schemeClr val="accent5"/>
              </a:solidFill>
              <a:latin typeface="Space Grotesk SemiBold"/>
              <a:ea typeface="Space Grotesk SemiBold"/>
              <a:cs typeface="Space Grotesk SemiBold"/>
              <a:sym typeface="Space Grotesk SemiBold"/>
            </a:endParaRPr>
          </a:p>
        </p:txBody>
      </p:sp>
      <p:sp>
        <p:nvSpPr>
          <p:cNvPr id="308" name="Google Shape;308;p43"/>
          <p:cNvSpPr txBox="1"/>
          <p:nvPr/>
        </p:nvSpPr>
        <p:spPr>
          <a:xfrm>
            <a:off x="4347675" y="3286200"/>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Email</a:t>
            </a:r>
            <a:endParaRPr>
              <a:solidFill>
                <a:schemeClr val="accent5"/>
              </a:solidFill>
              <a:latin typeface="Space Grotesk SemiBold"/>
              <a:ea typeface="Space Grotesk SemiBold"/>
              <a:cs typeface="Space Grotesk SemiBold"/>
              <a:sym typeface="Space Grotesk SemiBold"/>
            </a:endParaRPr>
          </a:p>
        </p:txBody>
      </p:sp>
      <p:sp>
        <p:nvSpPr>
          <p:cNvPr id="309" name="Google Shape;309;p43"/>
          <p:cNvSpPr txBox="1"/>
          <p:nvPr/>
        </p:nvSpPr>
        <p:spPr>
          <a:xfrm>
            <a:off x="4347675" y="41148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Site Link</a:t>
            </a:r>
            <a:endParaRPr>
              <a:solidFill>
                <a:schemeClr val="accent5"/>
              </a:solidFill>
              <a:latin typeface="Space Grotesk SemiBold"/>
              <a:ea typeface="Space Grotesk SemiBold"/>
              <a:cs typeface="Space Grotesk SemiBold"/>
              <a:sym typeface="Space Grotesk SemiBold"/>
            </a:endParaRPr>
          </a:p>
        </p:txBody>
      </p:sp>
    </p:spTree>
    <p:extLst>
      <p:ext uri="{BB962C8B-B14F-4D97-AF65-F5344CB8AC3E}">
        <p14:creationId xmlns:p14="http://schemas.microsoft.com/office/powerpoint/2010/main" val="1936734243"/>
      </p:ext>
    </p:extLst>
  </p:cSld>
  <p:clrMapOvr>
    <a:masterClrMapping/>
  </p:clrMapOvr>
  <p:extLst>
    <p:ext uri="{DCECCB84-F9BA-43D5-87BE-67443E8EF086}">
      <p15:sldGuideLst xmlns:p15="http://schemas.microsoft.com/office/powerpoint/2012/main">
        <p15:guide id="1" orient="horz" pos="1659">
          <p15:clr>
            <a:srgbClr val="E46962"/>
          </p15:clr>
        </p15:guide>
        <p15:guide id="2" orient="horz" pos="2181">
          <p15:clr>
            <a:srgbClr val="E46962"/>
          </p15:clr>
        </p15:guide>
        <p15:guide id="3" orient="horz" pos="2703">
          <p15:clr>
            <a:srgbClr val="E46962"/>
          </p15:clr>
        </p15:guide>
        <p15:guide id="4" pos="2739">
          <p15:clr>
            <a:srgbClr val="E46962"/>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ingle user slide - v1">
  <p:cSld name="Single user slide - v1">
    <p:spTree>
      <p:nvGrpSpPr>
        <p:cNvPr id="1" name="Shape 310"/>
        <p:cNvGrpSpPr/>
        <p:nvPr/>
      </p:nvGrpSpPr>
      <p:grpSpPr>
        <a:xfrm>
          <a:off x="0" y="0"/>
          <a:ext cx="0" cy="0"/>
          <a:chOff x="0" y="0"/>
          <a:chExt cx="0" cy="0"/>
        </a:xfrm>
      </p:grpSpPr>
      <p:sp>
        <p:nvSpPr>
          <p:cNvPr id="311" name="Google Shape;311;p44"/>
          <p:cNvSpPr/>
          <p:nvPr/>
        </p:nvSpPr>
        <p:spPr>
          <a:xfrm>
            <a:off x="6896100" y="-28575"/>
            <a:ext cx="2247900" cy="5172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2" name="Google Shape;312;p44"/>
          <p:cNvSpPr/>
          <p:nvPr/>
        </p:nvSpPr>
        <p:spPr>
          <a:xfrm>
            <a:off x="1652100" y="1809750"/>
            <a:ext cx="6105600" cy="2209800"/>
          </a:xfrm>
          <a:prstGeom prst="round1Rect">
            <a:avLst>
              <a:gd name="adj" fmla="val 16667"/>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4"/>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14" name="Google Shape;314;p44"/>
          <p:cNvSpPr>
            <a:spLocks noGrp="1"/>
          </p:cNvSpPr>
          <p:nvPr>
            <p:ph type="pic" idx="2"/>
          </p:nvPr>
        </p:nvSpPr>
        <p:spPr>
          <a:xfrm>
            <a:off x="566250" y="1781175"/>
            <a:ext cx="2238300" cy="2238300"/>
          </a:xfrm>
          <a:prstGeom prst="ellipse">
            <a:avLst/>
          </a:prstGeom>
          <a:noFill/>
          <a:ln>
            <a:noFill/>
          </a:ln>
        </p:spPr>
      </p:sp>
      <p:sp>
        <p:nvSpPr>
          <p:cNvPr id="315" name="Google Shape;315;p44"/>
          <p:cNvSpPr txBox="1">
            <a:spLocks noGrp="1"/>
          </p:cNvSpPr>
          <p:nvPr>
            <p:ph type="body" idx="1"/>
          </p:nvPr>
        </p:nvSpPr>
        <p:spPr>
          <a:xfrm>
            <a:off x="3201650" y="2350798"/>
            <a:ext cx="3857400" cy="321000"/>
          </a:xfrm>
          <a:prstGeom prst="rect">
            <a:avLst/>
          </a:prstGeom>
        </p:spPr>
        <p:txBody>
          <a:bodyPr spcFirstLastPara="1" wrap="square" lIns="0" tIns="91425" rIns="91425" bIns="91425" anchor="ctr" anchorCtr="0">
            <a:norm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316" name="Google Shape;316;p44"/>
          <p:cNvSpPr txBox="1">
            <a:spLocks noGrp="1"/>
          </p:cNvSpPr>
          <p:nvPr>
            <p:ph type="subTitle" idx="3"/>
          </p:nvPr>
        </p:nvSpPr>
        <p:spPr>
          <a:xfrm>
            <a:off x="3201650" y="2029802"/>
            <a:ext cx="3857400" cy="321000"/>
          </a:xfrm>
          <a:prstGeom prst="rect">
            <a:avLst/>
          </a:prstGeom>
        </p:spPr>
        <p:txBody>
          <a:bodyPr spcFirstLastPara="1" wrap="square" lIns="0" tIns="90000" rIns="91425" bIns="91425" anchor="ctr" anchorCtr="0">
            <a:noAutofit/>
          </a:bodyPr>
          <a:lstStyle>
            <a:lvl1pPr lvl="0">
              <a:lnSpc>
                <a:spcPct val="100000"/>
              </a:lnSpc>
              <a:spcBef>
                <a:spcPts val="0"/>
              </a:spcBef>
              <a:spcAft>
                <a:spcPts val="0"/>
              </a:spcAft>
              <a:buClr>
                <a:schemeClr val="accent5"/>
              </a:buClr>
              <a:buSzPts val="1400"/>
              <a:buFont typeface="Space Grotesk SemiBold"/>
              <a:buNone/>
              <a:defRPr sz="1400">
                <a:solidFill>
                  <a:schemeClr val="accent5"/>
                </a:solidFill>
                <a:latin typeface="Space Grotesk SemiBold"/>
                <a:ea typeface="Space Grotesk SemiBold"/>
                <a:cs typeface="Space Grotesk SemiBold"/>
                <a:sym typeface="Space Grotesk SemiBold"/>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7" name="Google Shape;317;p44"/>
          <p:cNvSpPr txBox="1">
            <a:spLocks noGrp="1"/>
          </p:cNvSpPr>
          <p:nvPr>
            <p:ph type="body" idx="4"/>
          </p:nvPr>
        </p:nvSpPr>
        <p:spPr>
          <a:xfrm>
            <a:off x="3201650" y="2671800"/>
            <a:ext cx="3857400" cy="12759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769230229"/>
      </p:ext>
    </p:extLst>
  </p:cSld>
  <p:clrMapOvr>
    <a:masterClrMapping/>
  </p:clrMapOvr>
  <p:extLst>
    <p:ext uri="{DCECCB84-F9BA-43D5-87BE-67443E8EF086}">
      <p15:sldGuideLst xmlns:p15="http://schemas.microsoft.com/office/powerpoint/2012/main">
        <p15:guide id="1" pos="2164">
          <p15:clr>
            <a:srgbClr val="E46962"/>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s slide - v2">
  <p:cSld name="Quotes slide - v2">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20" name="Google Shape;320;p45"/>
          <p:cNvSpPr/>
          <p:nvPr/>
        </p:nvSpPr>
        <p:spPr>
          <a:xfrm>
            <a:off x="0" y="2609850"/>
            <a:ext cx="9144000" cy="253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1" name="Google Shape;321;p45"/>
          <p:cNvSpPr/>
          <p:nvPr/>
        </p:nvSpPr>
        <p:spPr>
          <a:xfrm>
            <a:off x="1114350" y="1552500"/>
            <a:ext cx="6915300" cy="21528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5"/>
          <p:cNvSpPr txBox="1"/>
          <p:nvPr/>
        </p:nvSpPr>
        <p:spPr>
          <a:xfrm>
            <a:off x="1347300" y="1552500"/>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3" name="Google Shape;323;p45"/>
          <p:cNvSpPr txBox="1"/>
          <p:nvPr/>
        </p:nvSpPr>
        <p:spPr>
          <a:xfrm rot="10800000" flipH="1">
            <a:off x="7376625" y="3113925"/>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4" name="Google Shape;324;p45"/>
          <p:cNvSpPr txBox="1">
            <a:spLocks noGrp="1"/>
          </p:cNvSpPr>
          <p:nvPr>
            <p:ph type="body" idx="1"/>
          </p:nvPr>
        </p:nvSpPr>
        <p:spPr>
          <a:xfrm>
            <a:off x="2044800" y="1882800"/>
            <a:ext cx="5186100" cy="1408500"/>
          </a:xfrm>
          <a:prstGeom prst="rect">
            <a:avLst/>
          </a:prstGeom>
        </p:spPr>
        <p:txBody>
          <a:bodyPr spcFirstLastPara="1" wrap="square" lIns="180000" tIns="180000" rIns="180000" bIns="180000"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000143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3"/>
        <p:cNvGrpSpPr/>
        <p:nvPr/>
      </p:nvGrpSpPr>
      <p:grpSpPr>
        <a:xfrm>
          <a:off x="0" y="0"/>
          <a:ext cx="0" cy="0"/>
          <a:chOff x="0" y="0"/>
          <a:chExt cx="0" cy="0"/>
        </a:xfrm>
      </p:grpSpPr>
      <p:sp>
        <p:nvSpPr>
          <p:cNvPr id="164" name="Google Shape;164;g31486494a83_0_71"/>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500"/>
              <a:buFont typeface="Gill Sans"/>
              <a:buNone/>
              <a:defRPr sz="2625">
                <a:solidFill>
                  <a:schemeClr val="dk2"/>
                </a:solidFill>
                <a:latin typeface="Gill Sans"/>
                <a:ea typeface="Gill Sans"/>
                <a:cs typeface="Gill Sans"/>
                <a:sym typeface="Gill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5" name="Google Shape;165;g31486494a83_0_7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825"/>
              </a:spcBef>
              <a:spcAft>
                <a:spcPts val="0"/>
              </a:spcAft>
              <a:buClr>
                <a:srgbClr val="3D3D3D"/>
              </a:buClr>
              <a:buSzPts val="2800"/>
              <a:buChar char="•"/>
              <a:defRPr>
                <a:solidFill>
                  <a:srgbClr val="3D3D3D"/>
                </a:solidFill>
                <a:latin typeface="Gill Sans"/>
                <a:ea typeface="Gill Sans"/>
                <a:cs typeface="Gill Sans"/>
                <a:sym typeface="Gill Sans"/>
              </a:defRPr>
            </a:lvl1pPr>
            <a:lvl2pPr marL="685800" lvl="1" indent="-285750" algn="l">
              <a:lnSpc>
                <a:spcPct val="90000"/>
              </a:lnSpc>
              <a:spcBef>
                <a:spcPts val="375"/>
              </a:spcBef>
              <a:spcAft>
                <a:spcPts val="0"/>
              </a:spcAft>
              <a:buClr>
                <a:srgbClr val="3D3D3D"/>
              </a:buClr>
              <a:buSzPts val="2400"/>
              <a:buChar char="•"/>
              <a:defRPr>
                <a:solidFill>
                  <a:srgbClr val="3D3D3D"/>
                </a:solidFill>
                <a:latin typeface="Gill Sans"/>
                <a:ea typeface="Gill Sans"/>
                <a:cs typeface="Gill Sans"/>
                <a:sym typeface="Gill Sans"/>
              </a:defRPr>
            </a:lvl2pPr>
            <a:lvl3pPr marL="1028700" lvl="2" indent="-266700" algn="l">
              <a:lnSpc>
                <a:spcPct val="90000"/>
              </a:lnSpc>
              <a:spcBef>
                <a:spcPts val="375"/>
              </a:spcBef>
              <a:spcAft>
                <a:spcPts val="0"/>
              </a:spcAft>
              <a:buClr>
                <a:srgbClr val="3D3D3D"/>
              </a:buClr>
              <a:buSzPts val="2000"/>
              <a:buChar char="•"/>
              <a:defRPr>
                <a:solidFill>
                  <a:srgbClr val="3D3D3D"/>
                </a:solidFill>
                <a:latin typeface="Gill Sans"/>
                <a:ea typeface="Gill Sans"/>
                <a:cs typeface="Gill Sans"/>
                <a:sym typeface="Gill Sans"/>
              </a:defRPr>
            </a:lvl3pPr>
            <a:lvl4pPr marL="1371600" lvl="3" indent="-261938" algn="l">
              <a:lnSpc>
                <a:spcPct val="90000"/>
              </a:lnSpc>
              <a:spcBef>
                <a:spcPts val="375"/>
              </a:spcBef>
              <a:spcAft>
                <a:spcPts val="0"/>
              </a:spcAft>
              <a:buClr>
                <a:srgbClr val="3D3D3D"/>
              </a:buClr>
              <a:buSzPts val="1900"/>
              <a:buChar char="•"/>
              <a:defRPr>
                <a:solidFill>
                  <a:srgbClr val="3D3D3D"/>
                </a:solidFill>
                <a:latin typeface="Gill Sans"/>
                <a:ea typeface="Gill Sans"/>
                <a:cs typeface="Gill Sans"/>
                <a:sym typeface="Gill Sans"/>
              </a:defRPr>
            </a:lvl4pPr>
            <a:lvl5pPr marL="1714500" lvl="4" indent="-261938" algn="l">
              <a:lnSpc>
                <a:spcPct val="90000"/>
              </a:lnSpc>
              <a:spcBef>
                <a:spcPts val="375"/>
              </a:spcBef>
              <a:spcAft>
                <a:spcPts val="0"/>
              </a:spcAft>
              <a:buClr>
                <a:srgbClr val="3D3D3D"/>
              </a:buClr>
              <a:buSzPts val="1900"/>
              <a:buChar char="•"/>
              <a:defRPr>
                <a:solidFill>
                  <a:srgbClr val="3D3D3D"/>
                </a:solidFill>
                <a:latin typeface="Gill Sans"/>
                <a:ea typeface="Gill Sans"/>
                <a:cs typeface="Gill Sans"/>
                <a:sym typeface="Gill Sans"/>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166" name="Google Shape;166;g31486494a83_0_71"/>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18503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3"/>
        <p:cNvGrpSpPr/>
        <p:nvPr/>
      </p:nvGrpSpPr>
      <p:grpSpPr>
        <a:xfrm>
          <a:off x="0" y="0"/>
          <a:ext cx="0" cy="0"/>
          <a:chOff x="0" y="0"/>
          <a:chExt cx="0" cy="0"/>
        </a:xfrm>
      </p:grpSpPr>
      <p:sp>
        <p:nvSpPr>
          <p:cNvPr id="164" name="Google Shape;164;g31486494a83_0_71"/>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500"/>
              <a:buFont typeface="Gill Sans"/>
              <a:buNone/>
              <a:defRPr sz="2625">
                <a:solidFill>
                  <a:schemeClr val="dk2"/>
                </a:solidFill>
                <a:latin typeface="Gill Sans"/>
                <a:ea typeface="Gill Sans"/>
                <a:cs typeface="Gill Sans"/>
                <a:sym typeface="Gill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5" name="Google Shape;165;g31486494a83_0_7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825"/>
              </a:spcBef>
              <a:spcAft>
                <a:spcPts val="0"/>
              </a:spcAft>
              <a:buClr>
                <a:srgbClr val="3D3D3D"/>
              </a:buClr>
              <a:buSzPts val="2800"/>
              <a:buChar char="•"/>
              <a:defRPr>
                <a:solidFill>
                  <a:srgbClr val="3D3D3D"/>
                </a:solidFill>
                <a:latin typeface="Gill Sans"/>
                <a:ea typeface="Gill Sans"/>
                <a:cs typeface="Gill Sans"/>
                <a:sym typeface="Gill Sans"/>
              </a:defRPr>
            </a:lvl1pPr>
            <a:lvl2pPr marL="685800" lvl="1" indent="-285750" algn="l">
              <a:lnSpc>
                <a:spcPct val="90000"/>
              </a:lnSpc>
              <a:spcBef>
                <a:spcPts val="375"/>
              </a:spcBef>
              <a:spcAft>
                <a:spcPts val="0"/>
              </a:spcAft>
              <a:buClr>
                <a:srgbClr val="3D3D3D"/>
              </a:buClr>
              <a:buSzPts val="2400"/>
              <a:buChar char="•"/>
              <a:defRPr>
                <a:solidFill>
                  <a:srgbClr val="3D3D3D"/>
                </a:solidFill>
                <a:latin typeface="Gill Sans"/>
                <a:ea typeface="Gill Sans"/>
                <a:cs typeface="Gill Sans"/>
                <a:sym typeface="Gill Sans"/>
              </a:defRPr>
            </a:lvl2pPr>
            <a:lvl3pPr marL="1028700" lvl="2" indent="-266700" algn="l">
              <a:lnSpc>
                <a:spcPct val="90000"/>
              </a:lnSpc>
              <a:spcBef>
                <a:spcPts val="375"/>
              </a:spcBef>
              <a:spcAft>
                <a:spcPts val="0"/>
              </a:spcAft>
              <a:buClr>
                <a:srgbClr val="3D3D3D"/>
              </a:buClr>
              <a:buSzPts val="2000"/>
              <a:buChar char="•"/>
              <a:defRPr>
                <a:solidFill>
                  <a:srgbClr val="3D3D3D"/>
                </a:solidFill>
                <a:latin typeface="Gill Sans"/>
                <a:ea typeface="Gill Sans"/>
                <a:cs typeface="Gill Sans"/>
                <a:sym typeface="Gill Sans"/>
              </a:defRPr>
            </a:lvl3pPr>
            <a:lvl4pPr marL="1371600" lvl="3" indent="-261938" algn="l">
              <a:lnSpc>
                <a:spcPct val="90000"/>
              </a:lnSpc>
              <a:spcBef>
                <a:spcPts val="375"/>
              </a:spcBef>
              <a:spcAft>
                <a:spcPts val="0"/>
              </a:spcAft>
              <a:buClr>
                <a:srgbClr val="3D3D3D"/>
              </a:buClr>
              <a:buSzPts val="1900"/>
              <a:buChar char="•"/>
              <a:defRPr>
                <a:solidFill>
                  <a:srgbClr val="3D3D3D"/>
                </a:solidFill>
                <a:latin typeface="Gill Sans"/>
                <a:ea typeface="Gill Sans"/>
                <a:cs typeface="Gill Sans"/>
                <a:sym typeface="Gill Sans"/>
              </a:defRPr>
            </a:lvl4pPr>
            <a:lvl5pPr marL="1714500" lvl="4" indent="-261938" algn="l">
              <a:lnSpc>
                <a:spcPct val="90000"/>
              </a:lnSpc>
              <a:spcBef>
                <a:spcPts val="375"/>
              </a:spcBef>
              <a:spcAft>
                <a:spcPts val="0"/>
              </a:spcAft>
              <a:buClr>
                <a:srgbClr val="3D3D3D"/>
              </a:buClr>
              <a:buSzPts val="1900"/>
              <a:buChar char="•"/>
              <a:defRPr>
                <a:solidFill>
                  <a:srgbClr val="3D3D3D"/>
                </a:solidFill>
                <a:latin typeface="Gill Sans"/>
                <a:ea typeface="Gill Sans"/>
                <a:cs typeface="Gill Sans"/>
                <a:sym typeface="Gill Sans"/>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166" name="Google Shape;166;g31486494a83_0_71"/>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238795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21183" y="780098"/>
            <a:ext cx="8501633" cy="4175940"/>
          </a:xfrm>
          <a:prstGeom prst="rect">
            <a:avLst/>
          </a:prstGeom>
          <a:blipFill>
            <a:blip r:embed="rId2" cstate="print"/>
            <a:stretch>
              <a:fillRect/>
            </a:stretch>
          </a:blipFill>
        </p:spPr>
        <p:txBody>
          <a:bodyPr wrap="square" lIns="0" tIns="0" rIns="0" bIns="0" rtlCol="0"/>
          <a:lstStyle/>
          <a:p>
            <a:endParaRPr sz="1050"/>
          </a:p>
        </p:txBody>
      </p:sp>
      <p:sp>
        <p:nvSpPr>
          <p:cNvPr id="2" name="Holder 2"/>
          <p:cNvSpPr>
            <a:spLocks noGrp="1"/>
          </p:cNvSpPr>
          <p:nvPr>
            <p:ph type="ctrTitle"/>
          </p:nvPr>
        </p:nvSpPr>
        <p:spPr>
          <a:xfrm>
            <a:off x="198866" y="61829"/>
            <a:ext cx="8746266" cy="323165"/>
          </a:xfrm>
          <a:prstGeom prst="rect">
            <a:avLst/>
          </a:prstGeom>
        </p:spPr>
        <p:txBody>
          <a:bodyPr wrap="square" lIns="0" tIns="0" rIns="0" bIns="0">
            <a:spAutoFit/>
          </a:bodyPr>
          <a:lstStyle>
            <a:lvl1pPr>
              <a:defRPr sz="2100"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711415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7" name="Google Shape;37;p29"/>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02662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807913"/>
          </a:xfrm>
        </p:spPr>
        <p:txBody>
          <a:bodyPr lIns="0" tIns="0" rIns="0" bIns="0"/>
          <a:lstStyle>
            <a:lvl1pPr>
              <a:defRPr sz="2625"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type="body" idx="1"/>
          </p:nvPr>
        </p:nvSpPr>
        <p:spPr>
          <a:xfrm>
            <a:off x="1033835" y="2298786"/>
            <a:ext cx="3701415" cy="207749"/>
          </a:xfrm>
        </p:spPr>
        <p:txBody>
          <a:bodyPr lIns="0" tIns="0" rIns="0" bIns="0"/>
          <a:lstStyle>
            <a:lvl1pPr>
              <a:defRPr sz="1350" b="0" i="0">
                <a:solidFill>
                  <a:srgbClr val="585858"/>
                </a:solidFill>
                <a:latin typeface="Gill Sans MT"/>
                <a:cs typeface="Gill Sans MT"/>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649175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807913"/>
          </a:xfrm>
        </p:spPr>
        <p:txBody>
          <a:bodyPr lIns="0" tIns="0" rIns="0" bIns="0"/>
          <a:lstStyle>
            <a:lvl1pPr>
              <a:defRPr sz="2625"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37857118"/>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807913"/>
          </a:xfrm>
        </p:spPr>
        <p:txBody>
          <a:bodyPr lIns="0" tIns="0" rIns="0" bIns="0"/>
          <a:lstStyle>
            <a:lvl1pPr>
              <a:defRPr sz="2625"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503306"/>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17849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793469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7"/>
        <p:cNvGrpSpPr/>
        <p:nvPr/>
      </p:nvGrpSpPr>
      <p:grpSpPr>
        <a:xfrm>
          <a:off x="0" y="0"/>
          <a:ext cx="0" cy="0"/>
          <a:chOff x="0" y="0"/>
          <a:chExt cx="0" cy="0"/>
        </a:xfrm>
      </p:grpSpPr>
      <p:sp>
        <p:nvSpPr>
          <p:cNvPr id="88" name="Google Shape;88;p82"/>
          <p:cNvSpPr txBox="1">
            <a:spLocks noGrp="1"/>
          </p:cNvSpPr>
          <p:nvPr>
            <p:ph type="title"/>
          </p:nvPr>
        </p:nvSpPr>
        <p:spPr>
          <a:xfrm>
            <a:off x="629841" y="342900"/>
            <a:ext cx="2949075" cy="12001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82"/>
          <p:cNvSpPr>
            <a:spLocks noGrp="1"/>
          </p:cNvSpPr>
          <p:nvPr>
            <p:ph type="pic" idx="2"/>
          </p:nvPr>
        </p:nvSpPr>
        <p:spPr>
          <a:xfrm>
            <a:off x="3887391" y="740569"/>
            <a:ext cx="4629150" cy="3655125"/>
          </a:xfrm>
          <a:prstGeom prst="rect">
            <a:avLst/>
          </a:prstGeom>
          <a:noFill/>
          <a:ln>
            <a:noFill/>
          </a:ln>
        </p:spPr>
      </p:sp>
      <p:sp>
        <p:nvSpPr>
          <p:cNvPr id="90" name="Google Shape;90;p82"/>
          <p:cNvSpPr txBox="1">
            <a:spLocks noGrp="1"/>
          </p:cNvSpPr>
          <p:nvPr>
            <p:ph type="body" idx="1"/>
          </p:nvPr>
        </p:nvSpPr>
        <p:spPr>
          <a:xfrm>
            <a:off x="629841" y="1543050"/>
            <a:ext cx="2949075" cy="28586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3D3D3D"/>
              </a:buClr>
              <a:buSzPts val="1600"/>
              <a:buNone/>
              <a:defRPr sz="1200"/>
            </a:lvl1pPr>
            <a:lvl2pPr marL="685800" lvl="1" indent="-171450" algn="l">
              <a:lnSpc>
                <a:spcPct val="90000"/>
              </a:lnSpc>
              <a:spcBef>
                <a:spcPts val="375"/>
              </a:spcBef>
              <a:spcAft>
                <a:spcPts val="0"/>
              </a:spcAft>
              <a:buClr>
                <a:srgbClr val="3D3D3D"/>
              </a:buClr>
              <a:buSzPts val="1400"/>
              <a:buNone/>
              <a:defRPr sz="1050"/>
            </a:lvl2pPr>
            <a:lvl3pPr marL="1028700" lvl="2" indent="-171450" algn="l">
              <a:lnSpc>
                <a:spcPct val="90000"/>
              </a:lnSpc>
              <a:spcBef>
                <a:spcPts val="375"/>
              </a:spcBef>
              <a:spcAft>
                <a:spcPts val="0"/>
              </a:spcAft>
              <a:buClr>
                <a:srgbClr val="3D3D3D"/>
              </a:buClr>
              <a:buSzPts val="1200"/>
              <a:buNone/>
              <a:defRPr sz="900"/>
            </a:lvl3pPr>
            <a:lvl4pPr marL="1371600" lvl="3" indent="-171450" algn="l">
              <a:lnSpc>
                <a:spcPct val="90000"/>
              </a:lnSpc>
              <a:spcBef>
                <a:spcPts val="375"/>
              </a:spcBef>
              <a:spcAft>
                <a:spcPts val="0"/>
              </a:spcAft>
              <a:buClr>
                <a:srgbClr val="3D3D3D"/>
              </a:buClr>
              <a:buSzPts val="1000"/>
              <a:buNone/>
              <a:defRPr sz="750"/>
            </a:lvl4pPr>
            <a:lvl5pPr marL="1714500" lvl="4" indent="-171450" algn="l">
              <a:lnSpc>
                <a:spcPct val="90000"/>
              </a:lnSpc>
              <a:spcBef>
                <a:spcPts val="375"/>
              </a:spcBef>
              <a:spcAft>
                <a:spcPts val="0"/>
              </a:spcAft>
              <a:buClr>
                <a:srgbClr val="3D3D3D"/>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91" name="Google Shape;91;p82"/>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623718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2">
        <a:schemeClr val="bg1"/>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5582450" y="1381359"/>
            <a:ext cx="3561551" cy="3762140"/>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rgbClr val="7F7A9B">
              <a:alpha val="60000"/>
            </a:srgb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4410487" cy="4556353"/>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rgbClr val="8696C7">
              <a:alpha val="45000"/>
            </a:srgbClr>
          </a:solidFill>
          <a:ln w="444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3853268" cy="2792483"/>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686943" y="685800"/>
            <a:ext cx="7770114" cy="3771900"/>
          </a:xfrm>
        </p:spPr>
        <p:txBody>
          <a:bodyPr anchor="ctr"/>
          <a:lstStyle>
            <a:lvl1pPr algn="ctr">
              <a:defRPr sz="3600"/>
            </a:lvl1pPr>
          </a:lstStyle>
          <a:p>
            <a:r>
              <a:rPr lang="en-US"/>
              <a:t>click to add title</a:t>
            </a:r>
          </a:p>
        </p:txBody>
      </p:sp>
    </p:spTree>
    <p:extLst>
      <p:ext uri="{BB962C8B-B14F-4D97-AF65-F5344CB8AC3E}">
        <p14:creationId xmlns:p14="http://schemas.microsoft.com/office/powerpoint/2010/main" val="181643902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Agenda 2">
    <p:bg>
      <p:bgRef idx="1001">
        <a:schemeClr val="bg1"/>
      </p:bgRef>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843103" y="0"/>
            <a:ext cx="4918695" cy="51435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rgbClr val="7F7A9B">
              <a:alpha val="59000"/>
            </a:srgbClr>
          </a:solidFill>
          <a:ln w="3024"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302313"/>
            <a:ext cx="2991913" cy="168551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102298" y="4172746"/>
            <a:ext cx="1822586" cy="970754"/>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rgbClr val="AA417C"/>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51100" y="685800"/>
            <a:ext cx="4231386" cy="3771900"/>
          </a:xfrm>
        </p:spPr>
        <p:txBody>
          <a:bodyPr anchor="ctr" anchorCtr="0"/>
          <a:lstStyle>
            <a:lvl1pPr algn="l">
              <a:defRPr sz="2400">
                <a:solidFill>
                  <a:schemeClr val="accent1"/>
                </a:solidFill>
              </a:defRPr>
            </a:lvl1pPr>
          </a:lstStyle>
          <a:p>
            <a:r>
              <a:rPr lang="en-US"/>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5151718" y="857250"/>
            <a:ext cx="3143249" cy="3509873"/>
          </a:xfrm>
        </p:spPr>
        <p:txBody>
          <a:bodyPr/>
          <a:lstStyle>
            <a:lvl1pPr marL="0" indent="0" algn="r">
              <a:buNone/>
              <a:defRPr sz="1800" cap="all" baseline="0"/>
            </a:lvl1pPr>
            <a:lvl2pPr marL="342900" indent="0" algn="r">
              <a:buNone/>
              <a:defRPr sz="1350">
                <a:latin typeface="+mj-lt"/>
              </a:defRPr>
            </a:lvl2pPr>
            <a:lvl3pPr marL="685800" indent="0" algn="r">
              <a:buNone/>
              <a:defRPr/>
            </a:lvl3pPr>
            <a:lvl4pPr marL="1028700" indent="0" algn="r">
              <a:buNone/>
              <a:defRPr/>
            </a:lvl4pPr>
            <a:lvl5pPr marL="1371600" indent="0" algn="r">
              <a:buNone/>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825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685800" y="685800"/>
            <a:ext cx="4231386" cy="3771900"/>
          </a:xfrm>
        </p:spPr>
        <p:txBody>
          <a:bodyPr anchor="ctr"/>
          <a:lstStyle>
            <a:lvl1pPr>
              <a:lnSpc>
                <a:spcPct val="75000"/>
              </a:lnSpc>
              <a:defRPr sz="36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5076148" y="1406489"/>
            <a:ext cx="3545338" cy="3748599"/>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5150465" y="1"/>
            <a:ext cx="3993537" cy="481329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5551456" y="1"/>
            <a:ext cx="3592544" cy="4940300"/>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28690623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5189083" y="1"/>
            <a:ext cx="3966701" cy="51434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19634"/>
            <a:ext cx="3954920" cy="876885"/>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6005137" y="2400661"/>
            <a:ext cx="3150647" cy="2764270"/>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4370404" y="685800"/>
            <a:ext cx="4087368" cy="2654046"/>
          </a:xfrm>
        </p:spPr>
        <p:txBody>
          <a:bodyPr anchor="b"/>
          <a:lstStyle>
            <a:lvl1pPr>
              <a:lnSpc>
                <a:spcPct val="75000"/>
              </a:lnSpc>
              <a:defRPr sz="36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196335"/>
            <a:ext cx="3784601" cy="4947165"/>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15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4370403" y="3511296"/>
            <a:ext cx="4087368" cy="960120"/>
          </a:xfrm>
        </p:spPr>
        <p:txBody>
          <a:bodyPr>
            <a:noAutofit/>
          </a:bodyPr>
          <a:lstStyle>
            <a:lvl1pPr marL="0" indent="0">
              <a:buFont typeface="Courier New" panose="02070309020205020404" pitchFamily="49" charset="0"/>
              <a:buNone/>
              <a:defRPr sz="1800" b="0" cap="all" baseline="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1779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rot="5400000">
            <a:off x="5350050" y="1467469"/>
            <a:ext cx="4358925" cy="19716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body" idx="1"/>
          </p:nvPr>
        </p:nvSpPr>
        <p:spPr>
          <a:xfrm rot="5400000">
            <a:off x="1349550" y="-447056"/>
            <a:ext cx="4358925"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30"/>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52946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6728059" y="3907264"/>
            <a:ext cx="2415941" cy="1261853"/>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050"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685800" y="685800"/>
            <a:ext cx="5650992" cy="685800"/>
          </a:xfrm>
        </p:spPr>
        <p:txBody>
          <a:bodyPr anchor="b" anchorCtr="0"/>
          <a:lstStyle>
            <a:lvl1pPr>
              <a:defRPr sz="24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3757735"/>
            <a:ext cx="2480918" cy="1407016"/>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7045535" y="3487715"/>
            <a:ext cx="1394826" cy="1655785"/>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6609660" y="1597533"/>
            <a:ext cx="4131874" cy="936809"/>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685800" y="1529334"/>
            <a:ext cx="5362956" cy="2517432"/>
          </a:xfrm>
        </p:spPr>
        <p:txBody>
          <a:bodyPr>
            <a:norm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8515350" y="4409854"/>
            <a:ext cx="496062" cy="671924"/>
          </a:xfrm>
          <a:prstGeom prst="rect">
            <a:avLst/>
          </a:prstGeom>
        </p:spPr>
        <p:txBody>
          <a:bodyPr vert="horz" lIns="91440" tIns="45720" rIns="91440" bIns="45720" rtlCol="0" anchor="ctr"/>
          <a:lstStyle>
            <a:lvl1pPr algn="ctr">
              <a:defRPr sz="18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1058393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2412268" cy="261033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6778105" y="1214109"/>
            <a:ext cx="2365895" cy="3922364"/>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0" y="2004764"/>
            <a:ext cx="1272767" cy="1424034"/>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1" y="2"/>
            <a:ext cx="1857332" cy="2532935"/>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685800" y="685800"/>
            <a:ext cx="7770114" cy="2132838"/>
          </a:xfrm>
        </p:spPr>
        <p:txBody>
          <a:bodyPr anchor="b" anchorCtr="0"/>
          <a:lstStyle>
            <a:lvl1pPr algn="ctr">
              <a:defRPr sz="3600" cap="none" baseline="0">
                <a:latin typeface="+mj-lt"/>
              </a:defRPr>
            </a:lvl1pPr>
          </a:lstStyle>
          <a:p>
            <a:r>
              <a:rPr lang="en-US"/>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1530836" y="2869407"/>
            <a:ext cx="6082329" cy="1983581"/>
          </a:xfrm>
        </p:spPr>
        <p:txBody>
          <a:bodyPr>
            <a:normAutofit/>
          </a:bodyPr>
          <a:lstStyle>
            <a:lvl1pPr marL="0" indent="0" algn="ctr">
              <a:lnSpc>
                <a:spcPct val="100000"/>
              </a:lnSpc>
              <a:spcBef>
                <a:spcPts val="0"/>
              </a:spcBef>
              <a:buNone/>
              <a:defRPr sz="1800" cap="all" baseline="0"/>
            </a:lvl1pPr>
          </a:lstStyle>
          <a:p>
            <a:pPr lvl="0"/>
            <a:r>
              <a:rPr lang="en-US"/>
              <a:t>Click to add text</a:t>
            </a:r>
          </a:p>
        </p:txBody>
      </p:sp>
    </p:spTree>
    <p:extLst>
      <p:ext uri="{BB962C8B-B14F-4D97-AF65-F5344CB8AC3E}">
        <p14:creationId xmlns:p14="http://schemas.microsoft.com/office/powerpoint/2010/main" val="306411501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685800" y="685800"/>
            <a:ext cx="7770114" cy="685800"/>
          </a:xfrm>
        </p:spPr>
        <p:txBody>
          <a:bodyPr anchor="b" anchorCtr="0"/>
          <a:lstStyle>
            <a:lvl1pPr>
              <a:defRPr sz="24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685800" y="1529335"/>
            <a:ext cx="3432715" cy="2907791"/>
          </a:xfrm>
        </p:spPr>
        <p:txBody>
          <a:bodyPr>
            <a:normAutofit/>
          </a:bodyPr>
          <a:lstStyle>
            <a:lvl1pPr marL="0" indent="0">
              <a:buNone/>
              <a:defRPr sz="1500"/>
            </a:lvl1pPr>
            <a:lvl2pPr marL="171450" indent="-171450">
              <a:spcBef>
                <a:spcPts val="750"/>
              </a:spcBef>
              <a:buFont typeface="Courier New" panose="02070309020205020404" pitchFamily="49" charset="0"/>
              <a:buChar char="o"/>
              <a:defRPr sz="1500"/>
            </a:lvl2pPr>
            <a:lvl3pPr marL="514350" indent="-171450">
              <a:spcBef>
                <a:spcPts val="750"/>
              </a:spcBef>
              <a:buFont typeface="Courier New" panose="02070309020205020404" pitchFamily="49" charset="0"/>
              <a:buChar char="o"/>
              <a:defRPr sz="1500"/>
            </a:lvl3pPr>
            <a:lvl4pPr marL="857250" indent="-171450">
              <a:spcBef>
                <a:spcPts val="750"/>
              </a:spcBef>
              <a:buFont typeface="Courier New" panose="02070309020205020404" pitchFamily="49" charset="0"/>
              <a:buChar char="o"/>
              <a:defRPr sz="1500"/>
            </a:lvl4pPr>
            <a:lvl5pPr marL="1200150" indent="-171450">
              <a:spcBef>
                <a:spcPts val="750"/>
              </a:spcBef>
              <a:buFont typeface="Courier New" panose="02070309020205020404" pitchFamily="49" charset="0"/>
              <a:buChar char="o"/>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4768311" y="1529335"/>
            <a:ext cx="3432715" cy="2907791"/>
          </a:xfrm>
        </p:spPr>
        <p:txBody>
          <a:bodyPr>
            <a:normAutofit/>
          </a:bodyPr>
          <a:lstStyle>
            <a:lvl1pPr marL="0" indent="0">
              <a:buNone/>
              <a:defRPr sz="1500"/>
            </a:lvl1pPr>
            <a:lvl2pPr marL="171450" indent="-171450">
              <a:spcBef>
                <a:spcPts val="750"/>
              </a:spcBef>
              <a:buFont typeface="Courier New" panose="02070309020205020404" pitchFamily="49" charset="0"/>
              <a:buChar char="o"/>
              <a:defRPr sz="1500"/>
            </a:lvl2pPr>
            <a:lvl3pPr marL="514350" indent="-171450">
              <a:spcBef>
                <a:spcPts val="750"/>
              </a:spcBef>
              <a:buFont typeface="Courier New" panose="02070309020205020404" pitchFamily="49" charset="0"/>
              <a:buChar char="o"/>
              <a:defRPr sz="1500"/>
            </a:lvl3pPr>
            <a:lvl4pPr marL="857250" indent="-171450">
              <a:spcBef>
                <a:spcPts val="750"/>
              </a:spcBef>
              <a:buFont typeface="Courier New" panose="02070309020205020404" pitchFamily="49" charset="0"/>
              <a:buChar char="o"/>
              <a:defRPr sz="1500"/>
            </a:lvl4pPr>
            <a:lvl5pPr marL="1200150" indent="-171450">
              <a:spcBef>
                <a:spcPts val="750"/>
              </a:spcBef>
              <a:buFont typeface="Courier New" panose="02070309020205020404" pitchFamily="49" charset="0"/>
              <a:buChar char="o"/>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4409853"/>
            <a:ext cx="3530603" cy="733647"/>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6759373" y="1"/>
            <a:ext cx="2384627" cy="204462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8515350" y="4409854"/>
            <a:ext cx="496062" cy="671924"/>
          </a:xfrm>
          <a:prstGeom prst="rect">
            <a:avLst/>
          </a:prstGeom>
        </p:spPr>
        <p:txBody>
          <a:bodyPr vert="horz" lIns="91440" tIns="45720" rIns="91440" bIns="45720" rtlCol="0" anchor="ctr"/>
          <a:lstStyle>
            <a:lvl1pPr algn="ctr">
              <a:defRPr sz="18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77313772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9144000" cy="5100308"/>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050"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685800" y="685800"/>
            <a:ext cx="7770114" cy="685800"/>
          </a:xfrm>
        </p:spPr>
        <p:txBody>
          <a:bodyPr anchor="b"/>
          <a:lstStyle>
            <a:lvl1pPr>
              <a:defRPr sz="24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685799" y="1529334"/>
            <a:ext cx="2523744" cy="2928366"/>
          </a:xfrm>
        </p:spPr>
        <p:txBody>
          <a:bodyPr>
            <a:normAutofit/>
          </a:bodyPr>
          <a:lstStyle>
            <a:lvl1pPr marL="171450" indent="-171450">
              <a:buFont typeface="+mj-lt"/>
              <a:buAutoNum type="arabicPeriod"/>
              <a:defRPr sz="1500"/>
            </a:lvl1pPr>
            <a:lvl2pPr marL="514350" indent="-342900">
              <a:spcBef>
                <a:spcPts val="750"/>
              </a:spcBef>
              <a:buFont typeface="+mj-lt"/>
              <a:buAutoNum type="alphaLcPeriod"/>
              <a:defRPr sz="1500"/>
            </a:lvl2pPr>
            <a:lvl3pPr marL="685800" indent="-342900">
              <a:spcBef>
                <a:spcPts val="750"/>
              </a:spcBef>
              <a:buFont typeface="+mj-lt"/>
              <a:buAutoNum type="arabicParenR"/>
              <a:defRPr sz="1500"/>
            </a:lvl3pPr>
            <a:lvl4pPr marL="857250" indent="-342900">
              <a:spcBef>
                <a:spcPts val="750"/>
              </a:spcBef>
              <a:buFont typeface="+mj-lt"/>
              <a:buAutoNum type="alphaLcParenR"/>
              <a:defRPr sz="1500"/>
            </a:lvl4pPr>
            <a:lvl5pPr marL="857250" indent="-171450">
              <a:spcBef>
                <a:spcPts val="750"/>
              </a:spcBef>
              <a:buFont typeface="Courier New" panose="02070309020205020404" pitchFamily="49" charset="0"/>
              <a:buChar char="o"/>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3557588" y="1529334"/>
            <a:ext cx="4903470" cy="2928366"/>
          </a:xfrm>
        </p:spPr>
        <p:txBody>
          <a:bodyPr>
            <a:normAutofit/>
          </a:bodyPr>
          <a:lstStyle>
            <a:lvl1pPr marL="0" indent="0">
              <a:buNone/>
              <a:defRPr sz="1500"/>
            </a:lvl1pPr>
            <a:lvl2pPr marL="171450" indent="-171450">
              <a:spcBef>
                <a:spcPts val="750"/>
              </a:spcBef>
              <a:buFont typeface="Courier New" panose="02070309020205020404" pitchFamily="49" charset="0"/>
              <a:buChar char="o"/>
              <a:defRPr sz="1500"/>
            </a:lvl2pPr>
            <a:lvl3pPr marL="514350" indent="-171450">
              <a:spcBef>
                <a:spcPts val="750"/>
              </a:spcBef>
              <a:buFont typeface="Courier New" panose="02070309020205020404" pitchFamily="49" charset="0"/>
              <a:buChar char="o"/>
              <a:defRPr sz="1500"/>
            </a:lvl3pPr>
            <a:lvl4pPr marL="857250" indent="-171450">
              <a:spcBef>
                <a:spcPts val="750"/>
              </a:spcBef>
              <a:buFont typeface="Courier New" panose="02070309020205020404" pitchFamily="49" charset="0"/>
              <a:buChar char="o"/>
              <a:defRPr sz="1500"/>
            </a:lvl4pPr>
            <a:lvl5pPr marL="1200150" indent="-171450">
              <a:spcBef>
                <a:spcPts val="750"/>
              </a:spcBef>
              <a:buFont typeface="Courier New" panose="02070309020205020404" pitchFamily="49" charset="0"/>
              <a:buChar char="o"/>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8515350" y="4409854"/>
            <a:ext cx="496062" cy="671924"/>
          </a:xfrm>
          <a:prstGeom prst="rect">
            <a:avLst/>
          </a:prstGeom>
        </p:spPr>
        <p:txBody>
          <a:bodyPr vert="horz" lIns="91440" tIns="45720" rIns="91440" bIns="45720" rtlCol="0" anchor="ctr"/>
          <a:lstStyle>
            <a:lvl1pPr algn="ctr">
              <a:defRPr sz="18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12101222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3227863" cy="4575221"/>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5304097" y="2388657"/>
            <a:ext cx="2270876" cy="3254284"/>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685800" y="685800"/>
            <a:ext cx="5650992" cy="685800"/>
          </a:xfrm>
        </p:spPr>
        <p:txBody>
          <a:bodyPr anchor="b" anchorCtr="0"/>
          <a:lstStyle>
            <a:lvl1pPr>
              <a:defRPr sz="24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685799" y="1529333"/>
            <a:ext cx="4238244" cy="2928366"/>
          </a:xfrm>
        </p:spPr>
        <p:txBody>
          <a:bodyPr>
            <a:normAutofit/>
          </a:bodyPr>
          <a:lstStyle>
            <a:lvl1pPr marL="0" indent="0">
              <a:buNone/>
              <a:defRPr sz="1500"/>
            </a:lvl1pPr>
            <a:lvl2pPr marL="171450" indent="-171450">
              <a:spcBef>
                <a:spcPts val="750"/>
              </a:spcBef>
              <a:buFont typeface="Courier New" panose="02070309020205020404" pitchFamily="49" charset="0"/>
              <a:buChar char="o"/>
              <a:defRPr sz="1500"/>
            </a:lvl2pPr>
            <a:lvl3pPr marL="514350" indent="-171450">
              <a:spcBef>
                <a:spcPts val="750"/>
              </a:spcBef>
              <a:buFont typeface="Courier New" panose="02070309020205020404" pitchFamily="49" charset="0"/>
              <a:buChar char="o"/>
              <a:defRPr sz="1500"/>
            </a:lvl3pPr>
            <a:lvl4pPr marL="857250" indent="-171450">
              <a:spcBef>
                <a:spcPts val="750"/>
              </a:spcBef>
              <a:buFont typeface="Courier New" panose="02070309020205020404" pitchFamily="49" charset="0"/>
              <a:buChar char="o"/>
              <a:defRPr sz="1500"/>
            </a:lvl4pPr>
            <a:lvl5pPr marL="1200150" indent="-171450">
              <a:spcBef>
                <a:spcPts val="750"/>
              </a:spcBef>
              <a:buFont typeface="Courier New" panose="02070309020205020404" pitchFamily="49" charset="0"/>
              <a:buChar char="o"/>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5717344" y="-15568"/>
            <a:ext cx="3442133" cy="4916270"/>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15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8515350" y="4409854"/>
            <a:ext cx="496062" cy="671924"/>
          </a:xfrm>
          <a:prstGeom prst="rect">
            <a:avLst/>
          </a:prstGeom>
        </p:spPr>
        <p:txBody>
          <a:bodyPr vert="horz" lIns="91440" tIns="45720" rIns="91440" bIns="45720" rtlCol="0" anchor="ctr"/>
          <a:lstStyle>
            <a:lvl1pPr algn="ctr">
              <a:defRPr sz="18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414873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7817737" y="-70399"/>
            <a:ext cx="1273961" cy="1378565"/>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4785795" y="-18098"/>
            <a:ext cx="4028295" cy="5174933"/>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2323373" cy="1899323"/>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8204200" y="4745816"/>
            <a:ext cx="31115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685800" y="685800"/>
            <a:ext cx="7770114" cy="685800"/>
          </a:xfrm>
        </p:spPr>
        <p:txBody>
          <a:bodyPr anchor="b" anchorCtr="0"/>
          <a:lstStyle>
            <a:lvl1pPr>
              <a:defRPr sz="24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685799" y="1529333"/>
            <a:ext cx="2112264" cy="2880360"/>
          </a:xfrm>
        </p:spPr>
        <p:txBody>
          <a:bodyPr>
            <a:normAutofit/>
          </a:bodyPr>
          <a:lstStyle>
            <a:lvl1pPr marL="0" indent="0">
              <a:buNone/>
              <a:defRPr sz="1500"/>
            </a:lvl1pPr>
            <a:lvl2pPr marL="171450" indent="-171450">
              <a:spcBef>
                <a:spcPts val="750"/>
              </a:spcBef>
              <a:buFont typeface="Courier New" panose="02070309020205020404" pitchFamily="49" charset="0"/>
              <a:buChar char="o"/>
              <a:defRPr sz="1500"/>
            </a:lvl2pPr>
            <a:lvl3pPr marL="514350" indent="-171450">
              <a:spcBef>
                <a:spcPts val="750"/>
              </a:spcBef>
              <a:buFont typeface="Courier New" panose="02070309020205020404" pitchFamily="49" charset="0"/>
              <a:buChar char="o"/>
              <a:defRPr sz="1500"/>
            </a:lvl3pPr>
            <a:lvl4pPr marL="857250" indent="-171450">
              <a:spcBef>
                <a:spcPts val="750"/>
              </a:spcBef>
              <a:buFont typeface="Courier New" panose="02070309020205020404" pitchFamily="49" charset="0"/>
              <a:buChar char="o"/>
              <a:defRPr sz="1500"/>
            </a:lvl4pPr>
            <a:lvl5pPr marL="1200150" indent="-171450">
              <a:spcBef>
                <a:spcPts val="750"/>
              </a:spcBef>
              <a:buFont typeface="Courier New" panose="02070309020205020404" pitchFamily="49" charset="0"/>
              <a:buChar char="o"/>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3073350" y="1529333"/>
            <a:ext cx="5212080" cy="2880360"/>
          </a:xfrm>
        </p:spPr>
        <p:txBody>
          <a:bodyPr>
            <a:normAutofit/>
          </a:bodyPr>
          <a:lstStyle>
            <a:lvl1pPr marL="171450" indent="-171450">
              <a:buFont typeface="Courier New" panose="02070309020205020404" pitchFamily="49" charset="0"/>
              <a:buChar char="o"/>
              <a:defRPr sz="1500"/>
            </a:lvl1pPr>
            <a:lvl2pPr marL="514350" indent="-171450">
              <a:spcBef>
                <a:spcPts val="750"/>
              </a:spcBef>
              <a:buFont typeface="Courier New" panose="02070309020205020404" pitchFamily="49" charset="0"/>
              <a:buChar char="o"/>
              <a:defRPr sz="1500"/>
            </a:lvl2pPr>
            <a:lvl3pPr marL="857250" indent="-171450">
              <a:spcBef>
                <a:spcPts val="750"/>
              </a:spcBef>
              <a:buFont typeface="Courier New" panose="02070309020205020404" pitchFamily="49" charset="0"/>
              <a:buChar char="o"/>
              <a:defRPr sz="1500"/>
            </a:lvl3pPr>
            <a:lvl4pPr marL="1200150" indent="-171450">
              <a:spcBef>
                <a:spcPts val="750"/>
              </a:spcBef>
              <a:buFont typeface="Courier New" panose="02070309020205020404" pitchFamily="49" charset="0"/>
              <a:buChar char="o"/>
              <a:defRPr sz="1500"/>
            </a:lvl4pPr>
            <a:lvl5pPr marL="1543050" indent="-171450">
              <a:spcBef>
                <a:spcPts val="750"/>
              </a:spcBef>
              <a:buFont typeface="Courier New" panose="02070309020205020404" pitchFamily="49" charset="0"/>
              <a:buChar char="o"/>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8515350" y="4409854"/>
            <a:ext cx="496062" cy="671924"/>
          </a:xfrm>
          <a:prstGeom prst="rect">
            <a:avLst/>
          </a:prstGeom>
        </p:spPr>
        <p:txBody>
          <a:bodyPr vert="horz" lIns="91440" tIns="45720" rIns="91440" bIns="45720" rtlCol="0" anchor="ctr"/>
          <a:lstStyle>
            <a:lvl1pPr algn="ctr">
              <a:defRPr sz="18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62831671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3450608" y="0"/>
            <a:ext cx="5693392" cy="51435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4600500" y="-22942"/>
            <a:ext cx="3785611" cy="5186444"/>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685800" y="685800"/>
            <a:ext cx="7770114" cy="685800"/>
          </a:xfrm>
        </p:spPr>
        <p:txBody>
          <a:bodyPr anchor="b" anchorCtr="0"/>
          <a:lstStyle>
            <a:lvl1pPr>
              <a:defRPr sz="24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685799" y="1529333"/>
            <a:ext cx="5047488" cy="2880360"/>
          </a:xfrm>
        </p:spPr>
        <p:txBody>
          <a:bodyPr>
            <a:normAutofit/>
          </a:bodyPr>
          <a:lstStyle>
            <a:lvl1pPr marL="171450" indent="-171450">
              <a:buFont typeface="Courier New" panose="02070309020205020404" pitchFamily="49" charset="0"/>
              <a:buChar char="o"/>
              <a:defRPr sz="1500" cap="all" baseline="0"/>
            </a:lvl1pPr>
            <a:lvl2pPr marL="514350" indent="-171450">
              <a:spcBef>
                <a:spcPts val="750"/>
              </a:spcBef>
              <a:buFont typeface="Courier New" panose="02070309020205020404" pitchFamily="49" charset="0"/>
              <a:buChar char="o"/>
              <a:defRPr sz="1500"/>
            </a:lvl2pPr>
            <a:lvl3pPr marL="857250" indent="-171450">
              <a:spcBef>
                <a:spcPts val="750"/>
              </a:spcBef>
              <a:buFont typeface="Courier New" panose="02070309020205020404" pitchFamily="49" charset="0"/>
              <a:buChar char="o"/>
              <a:defRPr sz="1500"/>
            </a:lvl3pPr>
            <a:lvl4pPr marL="1200150" indent="-171450">
              <a:spcBef>
                <a:spcPts val="750"/>
              </a:spcBef>
              <a:buFont typeface="Courier New" panose="02070309020205020404" pitchFamily="49" charset="0"/>
              <a:buChar char="o"/>
              <a:defRPr sz="1500"/>
            </a:lvl4pPr>
            <a:lvl5pPr marL="1543050" indent="-171450">
              <a:spcBef>
                <a:spcPts val="750"/>
              </a:spcBef>
              <a:buFont typeface="Courier New" panose="02070309020205020404" pitchFamily="49" charset="0"/>
              <a:buChar char="o"/>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6085104" y="1529333"/>
            <a:ext cx="2372868" cy="2880360"/>
          </a:xfrm>
        </p:spPr>
        <p:txBody>
          <a:bodyPr>
            <a:normAutofit/>
          </a:bodyPr>
          <a:lstStyle>
            <a:lvl1pPr marL="0" indent="0">
              <a:buNone/>
              <a:defRPr sz="1500"/>
            </a:lvl1pPr>
            <a:lvl2pPr marL="171450" indent="-171450">
              <a:spcBef>
                <a:spcPts val="750"/>
              </a:spcBef>
              <a:buFont typeface="Courier New" panose="02070309020205020404" pitchFamily="49" charset="0"/>
              <a:buChar char="o"/>
              <a:defRPr sz="1500"/>
            </a:lvl2pPr>
            <a:lvl3pPr marL="514350" indent="-171450">
              <a:spcBef>
                <a:spcPts val="750"/>
              </a:spcBef>
              <a:buFont typeface="Courier New" panose="02070309020205020404" pitchFamily="49" charset="0"/>
              <a:buChar char="o"/>
              <a:defRPr sz="1500"/>
            </a:lvl3pPr>
            <a:lvl4pPr marL="857250" indent="-171450">
              <a:spcBef>
                <a:spcPts val="750"/>
              </a:spcBef>
              <a:buFont typeface="Courier New" panose="02070309020205020404" pitchFamily="49" charset="0"/>
              <a:buChar char="o"/>
              <a:defRPr sz="1500"/>
            </a:lvl4pPr>
            <a:lvl5pPr marL="1200150" indent="-171450">
              <a:spcBef>
                <a:spcPts val="750"/>
              </a:spcBef>
              <a:buFont typeface="Courier New" panose="02070309020205020404" pitchFamily="49" charset="0"/>
              <a:buChar char="o"/>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8515350" y="4409854"/>
            <a:ext cx="496062" cy="671924"/>
          </a:xfrm>
          <a:prstGeom prst="rect">
            <a:avLst/>
          </a:prstGeom>
        </p:spPr>
        <p:txBody>
          <a:bodyPr vert="horz" lIns="91440" tIns="45720" rIns="91440" bIns="45720" rtlCol="0" anchor="ctr"/>
          <a:lstStyle>
            <a:lvl1pPr algn="ctr">
              <a:defRPr sz="18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1127386951"/>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2453568"/>
            <a:ext cx="9144000" cy="2689933"/>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4193355" y="1"/>
            <a:ext cx="4022008" cy="442549"/>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685800" y="685800"/>
            <a:ext cx="7770114" cy="685800"/>
          </a:xfrm>
        </p:spPr>
        <p:txBody>
          <a:bodyPr anchor="b" anchorCtr="0"/>
          <a:lstStyle>
            <a:lvl1pPr>
              <a:defRPr sz="24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685800" y="1529333"/>
            <a:ext cx="7770019" cy="2530602"/>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8515350" y="4409854"/>
            <a:ext cx="496062" cy="671924"/>
          </a:xfrm>
          <a:prstGeom prst="rect">
            <a:avLst/>
          </a:prstGeom>
        </p:spPr>
        <p:txBody>
          <a:bodyPr vert="horz" lIns="91440" tIns="45720" rIns="91440" bIns="45720" rtlCol="0" anchor="ctr"/>
          <a:lstStyle>
            <a:lvl1pPr algn="ctr">
              <a:defRPr sz="18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162539391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2859" y="2251055"/>
            <a:ext cx="2899427" cy="2892446"/>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3200693" cy="2162061"/>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7897926" y="890851"/>
            <a:ext cx="1258934" cy="409542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685800" y="685800"/>
            <a:ext cx="4231386" cy="3771900"/>
          </a:xfrm>
        </p:spPr>
        <p:txBody>
          <a:bodyPr anchor="ctr"/>
          <a:lstStyle>
            <a:lvl1pPr algn="l">
              <a:defRPr sz="36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5136642" y="685800"/>
            <a:ext cx="2900934" cy="3771900"/>
          </a:xfrm>
        </p:spPr>
        <p:txBody>
          <a:bodyPr anchor="ctr">
            <a:normAutofit/>
          </a:bodyPr>
          <a:lstStyle>
            <a:lvl1pPr marL="0" indent="0">
              <a:buFont typeface="Courier New" panose="02070309020205020404" pitchFamily="49" charset="0"/>
              <a:buNone/>
              <a:defRPr sz="1500" cap="all" baseline="0"/>
            </a:lvl1pPr>
            <a:lvl2pPr marL="0" indent="0">
              <a:spcBef>
                <a:spcPts val="750"/>
              </a:spcBef>
              <a:buFont typeface="Courier New" panose="02070309020205020404" pitchFamily="49" charset="0"/>
              <a:buNone/>
              <a:defRPr sz="1500"/>
            </a:lvl2pPr>
            <a:lvl3pPr marL="514350" indent="-171450">
              <a:spcBef>
                <a:spcPts val="750"/>
              </a:spcBef>
              <a:buFont typeface="Courier New" panose="02070309020205020404" pitchFamily="49" charset="0"/>
              <a:buChar char="o"/>
              <a:defRPr sz="1500"/>
            </a:lvl3pPr>
            <a:lvl4pPr marL="857250" indent="-171450">
              <a:spcBef>
                <a:spcPts val="750"/>
              </a:spcBef>
              <a:buFont typeface="Courier New" panose="02070309020205020404" pitchFamily="49" charset="0"/>
              <a:buChar char="o"/>
              <a:defRPr sz="1500"/>
            </a:lvl4pPr>
            <a:lvl5pPr marL="1200150" indent="-171450">
              <a:spcBef>
                <a:spcPts val="750"/>
              </a:spcBef>
              <a:buFont typeface="Courier New" panose="02070309020205020404" pitchFamily="49" charset="0"/>
              <a:buChar char="o"/>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97825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6728059" y="3907264"/>
            <a:ext cx="2415941" cy="1261853"/>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050"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7749173" y="3241307"/>
            <a:ext cx="1394826" cy="1902193"/>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8515350" y="4409854"/>
            <a:ext cx="496062" cy="671924"/>
          </a:xfrm>
          <a:prstGeom prst="rect">
            <a:avLst/>
          </a:prstGeom>
        </p:spPr>
        <p:txBody>
          <a:bodyPr vert="horz" lIns="91440" tIns="45720" rIns="91440" bIns="45720" rtlCol="0" anchor="ctr"/>
          <a:lstStyle>
            <a:lvl1pPr algn="l">
              <a:defRPr sz="18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58690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C142384-EBFB-47BD-8356-B7D5CDF0265C}" type="slidenum">
              <a:rPr lang="en-US" smtClean="0"/>
              <a:t>‹#›</a:t>
            </a:fld>
            <a:endParaRPr lang="en-US"/>
          </a:p>
        </p:txBody>
      </p:sp>
    </p:spTree>
    <p:extLst>
      <p:ext uri="{BB962C8B-B14F-4D97-AF65-F5344CB8AC3E}">
        <p14:creationId xmlns:p14="http://schemas.microsoft.com/office/powerpoint/2010/main" val="155801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326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3.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6.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89000">
              <a:schemeClr val="lt1"/>
            </a:gs>
            <a:gs pos="100000">
              <a:schemeClr val="accent1"/>
            </a:gs>
          </a:gsLst>
          <a:lin ang="5400012" scaled="0"/>
        </a:gra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ill Sans"/>
                <a:ea typeface="Gill Sans"/>
                <a:cs typeface="Gill Sans"/>
                <a:sym typeface="Gill Sans"/>
              </a:defRPr>
            </a:lvl1pPr>
            <a:lvl2pPr marL="914400" marR="0" lvl="1"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Gill Sans"/>
                <a:ea typeface="Gill Sans"/>
                <a:cs typeface="Gill Sans"/>
                <a:sym typeface="Gill Sans"/>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Gill Sans"/>
                <a:ea typeface="Gill Sans"/>
                <a:cs typeface="Gill Sans"/>
                <a:sym typeface="Gill Sans"/>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Gill Sans"/>
                <a:ea typeface="Gill Sans"/>
                <a:cs typeface="Gill Sans"/>
                <a:sym typeface="Gill Sans"/>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Gill Sans"/>
                <a:ea typeface="Gill Sans"/>
                <a:cs typeface="Gill Sans"/>
                <a:sym typeface="Gill Sans"/>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9" name="Google Shape;9;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271933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2845951" y="528855"/>
            <a:ext cx="3452098" cy="538609"/>
          </a:xfrm>
          <a:prstGeom prst="rect">
            <a:avLst/>
          </a:prstGeom>
        </p:spPr>
        <p:txBody>
          <a:bodyPr wrap="square" lIns="0" tIns="0" rIns="0" bIns="0">
            <a:spAutoFit/>
          </a:bodyPr>
          <a:lstStyle>
            <a:lvl1pPr>
              <a:defRPr sz="3500" b="1" i="0">
                <a:solidFill>
                  <a:srgbClr val="635DC6"/>
                </a:solidFill>
                <a:latin typeface="Gill Sans MT"/>
                <a:cs typeface="Gill Sans MT"/>
              </a:defRPr>
            </a:lvl1pPr>
          </a:lstStyle>
          <a:p>
            <a:endParaRPr/>
          </a:p>
        </p:txBody>
      </p:sp>
      <p:sp>
        <p:nvSpPr>
          <p:cNvPr id="3" name="Holder 3"/>
          <p:cNvSpPr>
            <a:spLocks noGrp="1"/>
          </p:cNvSpPr>
          <p:nvPr>
            <p:ph type="body" idx="1"/>
          </p:nvPr>
        </p:nvSpPr>
        <p:spPr>
          <a:xfrm>
            <a:off x="1033835" y="2298786"/>
            <a:ext cx="3701415" cy="276999"/>
          </a:xfrm>
          <a:prstGeom prst="rect">
            <a:avLst/>
          </a:prstGeom>
        </p:spPr>
        <p:txBody>
          <a:bodyPr wrap="square" lIns="0" tIns="0" rIns="0" bIns="0">
            <a:spAutoFit/>
          </a:bodyPr>
          <a:lstStyle>
            <a:lvl1pPr>
              <a:defRPr sz="1800" b="0" i="0">
                <a:solidFill>
                  <a:srgbClr val="585858"/>
                </a:solidFill>
                <a:latin typeface="Gill Sans MT"/>
                <a:cs typeface="Gill Sans MT"/>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a:xfrm>
            <a:off x="6583680"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390444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566250" y="445025"/>
            <a:ext cx="80115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000"/>
              <a:buFont typeface="Space Grotesk"/>
              <a:buNone/>
              <a:defRPr sz="2000" b="1">
                <a:solidFill>
                  <a:schemeClr val="dk2"/>
                </a:solidFill>
                <a:latin typeface="Space Grotesk"/>
                <a:ea typeface="Space Grotesk"/>
                <a:cs typeface="Space Grotesk"/>
                <a:sym typeface="Space Grotesk"/>
              </a:defRPr>
            </a:lvl1pPr>
            <a:lvl2pPr lvl="1">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2pPr>
            <a:lvl3pPr lvl="2">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3pPr>
            <a:lvl4pPr lvl="3">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4pPr>
            <a:lvl5pPr lvl="4">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5pPr>
            <a:lvl6pPr lvl="5">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6pPr>
            <a:lvl7pPr lvl="6">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7pPr>
            <a:lvl8pPr lvl="7">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8pPr>
            <a:lvl9pPr lvl="8">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9pPr>
          </a:lstStyle>
          <a:p>
            <a:endParaRPr/>
          </a:p>
        </p:txBody>
      </p:sp>
      <p:sp>
        <p:nvSpPr>
          <p:cNvPr id="74" name="Google Shape;74;p17"/>
          <p:cNvSpPr txBox="1">
            <a:spLocks noGrp="1"/>
          </p:cNvSpPr>
          <p:nvPr>
            <p:ph type="body" idx="1"/>
          </p:nvPr>
        </p:nvSpPr>
        <p:spPr>
          <a:xfrm>
            <a:off x="566250" y="1377275"/>
            <a:ext cx="8011500" cy="3191700"/>
          </a:xfrm>
          <a:prstGeom prst="rect">
            <a:avLst/>
          </a:prstGeom>
          <a:noFill/>
          <a:ln>
            <a:noFill/>
          </a:ln>
        </p:spPr>
        <p:txBody>
          <a:bodyPr spcFirstLastPara="1" wrap="square" lIns="91425" tIns="91425" rIns="91425" bIns="91425" anchor="t" anchorCtr="0">
            <a:normAutofit/>
          </a:bodyPr>
          <a:lstStyle>
            <a:lvl1pPr marL="457200" lvl="0"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1pPr>
            <a:lvl2pPr marL="914400" lvl="1"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2pPr>
            <a:lvl3pPr marL="1371600" lvl="2"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3pPr>
            <a:lvl4pPr marL="1828800" lvl="3"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4pPr>
            <a:lvl5pPr marL="2286000" lvl="4"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5pPr>
            <a:lvl6pPr marL="2743200" lvl="5"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6pPr>
            <a:lvl7pPr marL="3200400" lvl="6"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7pPr>
            <a:lvl8pPr marL="3657600" lvl="7"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8pPr>
            <a:lvl9pPr marL="4114800" lvl="8"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9pPr>
          </a:lstStyle>
          <a:p>
            <a:endParaRPr/>
          </a:p>
        </p:txBody>
      </p:sp>
      <p:sp>
        <p:nvSpPr>
          <p:cNvPr id="75" name="Google Shape;75;p17"/>
          <p:cNvSpPr txBox="1">
            <a:spLocks noGrp="1"/>
          </p:cNvSpPr>
          <p:nvPr>
            <p:ph type="sldNum" idx="12"/>
          </p:nvPr>
        </p:nvSpPr>
        <p:spPr>
          <a:xfrm>
            <a:off x="80290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1376402"/>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5" r:id="rId8"/>
    <p:sldLayoutId id="2147483718" r:id="rId9"/>
    <p:sldLayoutId id="2147483719" r:id="rId10"/>
    <p:sldLayoutId id="2147483722" r:id="rId11"/>
    <p:sldLayoutId id="2147483724" r:id="rId12"/>
    <p:sldLayoutId id="2147483725" r:id="rId13"/>
    <p:sldLayoutId id="2147483726" r:id="rId14"/>
    <p:sldLayoutId id="2147483727" r:id="rId15"/>
    <p:sldLayoutId id="2147483728" r:id="rId16"/>
    <p:sldLayoutId id="2147483729" r:id="rId17"/>
    <p:sldLayoutId id="2147483730" r:id="rId18"/>
    <p:sldLayoutId id="2147483765" r:id="rId19"/>
    <p:sldLayoutId id="214748379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57">
          <p15:clr>
            <a:srgbClr val="E46962"/>
          </p15:clr>
        </p15:guide>
        <p15:guide id="2" pos="5403">
          <p15:clr>
            <a:srgbClr val="E46962"/>
          </p15:clr>
        </p15:guide>
        <p15:guide id="3" orient="horz" pos="280">
          <p15:clr>
            <a:srgbClr val="E46962"/>
          </p15:clr>
        </p15:guide>
        <p15:guide id="4" orient="horz" pos="2878">
          <p15:clr>
            <a:srgbClr val="E46962"/>
          </p15:clr>
        </p15:guide>
        <p15:guide id="5" orient="horz" pos="868">
          <p15:clr>
            <a:srgbClr val="E46962"/>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566250" y="445025"/>
            <a:ext cx="80115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000"/>
              <a:buFont typeface="Space Grotesk"/>
              <a:buNone/>
              <a:defRPr sz="2000" b="1">
                <a:solidFill>
                  <a:schemeClr val="dk2"/>
                </a:solidFill>
                <a:latin typeface="Space Grotesk"/>
                <a:ea typeface="Space Grotesk"/>
                <a:cs typeface="Space Grotesk"/>
                <a:sym typeface="Space Grotesk"/>
              </a:defRPr>
            </a:lvl1pPr>
            <a:lvl2pPr lvl="1">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2pPr>
            <a:lvl3pPr lvl="2">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3pPr>
            <a:lvl4pPr lvl="3">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4pPr>
            <a:lvl5pPr lvl="4">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5pPr>
            <a:lvl6pPr lvl="5">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6pPr>
            <a:lvl7pPr lvl="6">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7pPr>
            <a:lvl8pPr lvl="7">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8pPr>
            <a:lvl9pPr lvl="8">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9pPr>
          </a:lstStyle>
          <a:p>
            <a:endParaRPr/>
          </a:p>
        </p:txBody>
      </p:sp>
      <p:sp>
        <p:nvSpPr>
          <p:cNvPr id="74" name="Google Shape;74;p17"/>
          <p:cNvSpPr txBox="1">
            <a:spLocks noGrp="1"/>
          </p:cNvSpPr>
          <p:nvPr>
            <p:ph type="body" idx="1"/>
          </p:nvPr>
        </p:nvSpPr>
        <p:spPr>
          <a:xfrm>
            <a:off x="566250" y="1377275"/>
            <a:ext cx="8011500" cy="3191700"/>
          </a:xfrm>
          <a:prstGeom prst="rect">
            <a:avLst/>
          </a:prstGeom>
          <a:noFill/>
          <a:ln>
            <a:noFill/>
          </a:ln>
        </p:spPr>
        <p:txBody>
          <a:bodyPr spcFirstLastPara="1" wrap="square" lIns="91425" tIns="91425" rIns="91425" bIns="91425" anchor="t" anchorCtr="0">
            <a:normAutofit/>
          </a:bodyPr>
          <a:lstStyle>
            <a:lvl1pPr marL="457200" lvl="0"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1pPr>
            <a:lvl2pPr marL="914400" lvl="1"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2pPr>
            <a:lvl3pPr marL="1371600" lvl="2"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3pPr>
            <a:lvl4pPr marL="1828800" lvl="3"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4pPr>
            <a:lvl5pPr marL="2286000" lvl="4"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5pPr>
            <a:lvl6pPr marL="2743200" lvl="5"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6pPr>
            <a:lvl7pPr marL="3200400" lvl="6"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7pPr>
            <a:lvl8pPr marL="3657600" lvl="7"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8pPr>
            <a:lvl9pPr marL="4114800" lvl="8"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9pPr>
          </a:lstStyle>
          <a:p>
            <a:endParaRPr/>
          </a:p>
        </p:txBody>
      </p:sp>
      <p:sp>
        <p:nvSpPr>
          <p:cNvPr id="75" name="Google Shape;75;p17"/>
          <p:cNvSpPr txBox="1">
            <a:spLocks noGrp="1"/>
          </p:cNvSpPr>
          <p:nvPr>
            <p:ph type="sldNum" idx="12"/>
          </p:nvPr>
        </p:nvSpPr>
        <p:spPr>
          <a:xfrm>
            <a:off x="80290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8424089"/>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3" r:id="rId10"/>
    <p:sldLayoutId id="2147483744" r:id="rId11"/>
    <p:sldLayoutId id="2147483745" r:id="rId12"/>
    <p:sldLayoutId id="2147483746"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95" r:id="rId23"/>
    <p:sldLayoutId id="214748379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57">
          <p15:clr>
            <a:srgbClr val="E46962"/>
          </p15:clr>
        </p15:guide>
        <p15:guide id="2" pos="5403">
          <p15:clr>
            <a:srgbClr val="E46962"/>
          </p15:clr>
        </p15:guide>
        <p15:guide id="3" orient="horz" pos="280">
          <p15:clr>
            <a:srgbClr val="E46962"/>
          </p15:clr>
        </p15:guide>
        <p15:guide id="4" orient="horz" pos="2878">
          <p15:clr>
            <a:srgbClr val="E46962"/>
          </p15:clr>
        </p15:guide>
        <p15:guide id="5" orient="horz" pos="868">
          <p15:clr>
            <a:srgbClr val="E46962"/>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56199"/>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2845951" y="528855"/>
            <a:ext cx="3452098" cy="538609"/>
          </a:xfrm>
          <a:prstGeom prst="rect">
            <a:avLst/>
          </a:prstGeom>
        </p:spPr>
        <p:txBody>
          <a:bodyPr wrap="square" lIns="0" tIns="0" rIns="0" bIns="0">
            <a:spAutoFit/>
          </a:bodyPr>
          <a:lstStyle>
            <a:lvl1pPr>
              <a:defRPr sz="3500" b="1" i="0">
                <a:solidFill>
                  <a:srgbClr val="635DC6"/>
                </a:solidFill>
                <a:latin typeface="Gill Sans MT"/>
                <a:cs typeface="Gill Sans MT"/>
              </a:defRPr>
            </a:lvl1pPr>
          </a:lstStyle>
          <a:p>
            <a:endParaRPr/>
          </a:p>
        </p:txBody>
      </p:sp>
      <p:sp>
        <p:nvSpPr>
          <p:cNvPr id="3" name="Holder 3"/>
          <p:cNvSpPr>
            <a:spLocks noGrp="1"/>
          </p:cNvSpPr>
          <p:nvPr>
            <p:ph type="body" idx="1"/>
          </p:nvPr>
        </p:nvSpPr>
        <p:spPr>
          <a:xfrm>
            <a:off x="1033835" y="2298786"/>
            <a:ext cx="3701415" cy="276999"/>
          </a:xfrm>
          <a:prstGeom prst="rect">
            <a:avLst/>
          </a:prstGeom>
        </p:spPr>
        <p:txBody>
          <a:bodyPr wrap="square" lIns="0" tIns="0" rIns="0" bIns="0">
            <a:spAutoFit/>
          </a:bodyPr>
          <a:lstStyle>
            <a:lvl1pPr>
              <a:defRPr sz="1800" b="0" i="0">
                <a:solidFill>
                  <a:srgbClr val="585858"/>
                </a:solidFill>
                <a:latin typeface="Gill Sans MT"/>
                <a:cs typeface="Gill Sans MT"/>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a:xfrm>
            <a:off x="6583680"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7030102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Lst>
  <p:hf sldNum="0"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274320" y="4848606"/>
            <a:ext cx="740664" cy="233172"/>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3284982" y="4848606"/>
            <a:ext cx="2578608" cy="233172"/>
          </a:xfrm>
          <a:prstGeom prst="rect">
            <a:avLst/>
          </a:prstGeom>
        </p:spPr>
        <p:txBody>
          <a:bodyPr vert="horz" lIns="91440" tIns="45720" rIns="91440" bIns="45720" rtlCol="0" anchor="ctr"/>
          <a:lstStyle>
            <a:lvl1pPr algn="ctr">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8515350" y="4409854"/>
            <a:ext cx="496062" cy="671924"/>
          </a:xfrm>
          <a:prstGeom prst="rect">
            <a:avLst/>
          </a:prstGeom>
        </p:spPr>
        <p:txBody>
          <a:bodyPr vert="horz" lIns="91440" tIns="45720" rIns="91440" bIns="45720" rtlCol="0" anchor="ctr"/>
          <a:lstStyle>
            <a:lvl1pPr algn="ctr">
              <a:defRPr sz="18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8204200" y="4745816"/>
            <a:ext cx="31115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686232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hf hdr="0" ftr="0" dt="0"/>
  <p:txStyles>
    <p:titleStyle>
      <a:lvl1pPr algn="l" defTabSz="6858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microsoft.com/office/2018/10/relationships/comments" Target="../comments/modernComment_1B9_39F8AA52.xml"/><Relationship Id="rId1" Type="http://schemas.openxmlformats.org/officeDocument/2006/relationships/slideLayout" Target="../slideLayouts/slideLayout3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5.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9A_26C54E31.xm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hyperlink" Target="https://childmortality.org/?indicator=MRM1T59" TargetMode="External"/><Relationship Id="rId5" Type="http://schemas.openxmlformats.org/officeDocument/2006/relationships/hyperlink" Target="https://childmortality.org/wp-content/uploads/2024/03/UNIGME-2023-Child-Mortality-Report.pdf" TargetMode="External"/><Relationship Id="rId4" Type="http://schemas.openxmlformats.org/officeDocument/2006/relationships/hyperlink" Target="https://www.who.int/data/gho/data/indicators/indicator-details/GHO/under-five-mortality-rate-(probability-of-dying-by-age-5-per-1000-live-birth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who.int/data/nutrition/nlis/gnmf" TargetMode="External"/><Relationship Id="rId3" Type="http://schemas.openxmlformats.org/officeDocument/2006/relationships/hyperlink" Target="https://www.who.int/publications/i/item/9789241513609" TargetMode="External"/><Relationship Id="rId7" Type="http://schemas.openxmlformats.org/officeDocument/2006/relationships/hyperlink" Target="https://data.unicef.org/resources/who-unicef-discussion-paper-nutrition-targets/"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hyperlink" Target="https://www.who.int/publications/i/item/the-integrated-global-action-plan-for-prevention-and-control-of-pneumonia-and-diarrhoea-(gappd)" TargetMode="External"/><Relationship Id="rId5" Type="http://schemas.openxmlformats.org/officeDocument/2006/relationships/hyperlink" Target="https://www.childwasting.org/_files/ugd/2b7a06_643a6617b6a54190933d860b7b2c769b.pdf" TargetMode="External"/><Relationship Id="rId4" Type="http://schemas.openxmlformats.org/officeDocument/2006/relationships/hyperlink" Target="https://www.who.int/publications/i/item/WHO-NMH-NHD-14.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9270792/" TargetMode="External"/><Relationship Id="rId2" Type="http://schemas.openxmlformats.org/officeDocument/2006/relationships/hyperlink" Target="https://www.who.int/publications/i/item/9789241565554" TargetMode="External"/><Relationship Id="rId1" Type="http://schemas.openxmlformats.org/officeDocument/2006/relationships/slideLayout" Target="../slideLayouts/slideLayout45.xml"/><Relationship Id="rId6" Type="http://schemas.openxmlformats.org/officeDocument/2006/relationships/hyperlink" Target="https://cdn.who.int/media/docs/default-source/mca-documents/qoc/qed-quality-of-care-for-maternal-and-newborn-health-a-monitoring-framework-for-network-countries.pdf" TargetMode="External"/><Relationship Id="rId5" Type="http://schemas.openxmlformats.org/officeDocument/2006/relationships/hyperlink" Target="https://platform.who.int/docs/default-source/mca-documents/rmncah/global-strategy/gs-indicator-and-monitoring-framework.pdf" TargetMode="External"/><Relationship Id="rId4" Type="http://schemas.openxmlformats.org/officeDocument/2006/relationships/hyperlink" Target="https://iris.who.int/bitstream/handle/10665/373826/9789240080331-eng.pdf?sequence=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8" Type="http://schemas.openxmlformats.org/officeDocument/2006/relationships/hyperlink" Target="https://bmchealthservres.biomedcentral.com/articles/10.1186/s12913-022-08234-5" TargetMode="External"/><Relationship Id="rId3" Type="http://schemas.openxmlformats.org/officeDocument/2006/relationships/hyperlink" Target="https://www.who.int/publications/i/item/9789240100176" TargetMode="External"/><Relationship Id="rId7" Type="http://schemas.openxmlformats.org/officeDocument/2006/relationships/hyperlink" Target="https://platform.who.int/docs/default-source/mca-documents/rmncah/global-strategy/gs-indicator-and-monitoring-framework.pdf" TargetMode="External"/><Relationship Id="rId2" Type="http://schemas.openxmlformats.org/officeDocument/2006/relationships/hyperlink" Target="https://chat.srhr.org/" TargetMode="External"/><Relationship Id="rId1" Type="http://schemas.openxmlformats.org/officeDocument/2006/relationships/slideLayout" Target="../slideLayouts/slideLayout36.xml"/><Relationship Id="rId6" Type="http://schemas.openxmlformats.org/officeDocument/2006/relationships/hyperlink" Target="https://www.who.int/publications/i/item/9789240044210" TargetMode="External"/><Relationship Id="rId5" Type="http://schemas.openxmlformats.org/officeDocument/2006/relationships/hyperlink" Target="https://www.who.int/publications/i/item/9789240088221" TargetMode="External"/><Relationship Id="rId10" Type="http://schemas.openxmlformats.org/officeDocument/2006/relationships/image" Target="../media/image27.png"/><Relationship Id="rId4" Type="http://schemas.openxmlformats.org/officeDocument/2006/relationships/hyperlink" Target="https://platform.who.int/data/maternal-newborn-child-adolescent-ageing/national-policies?selectedTabName=2023+SRMNCAH+policy+survey+data" TargetMode="External"/><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6.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hildhealthtaskforce.org/hubs/child-survival-action" TargetMode="External"/><Relationship Id="rId1" Type="http://schemas.openxmlformats.org/officeDocument/2006/relationships/slideLayout" Target="../slideLayouts/slideLayout35.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5.xml"/><Relationship Id="rId6" Type="http://schemas.openxmlformats.org/officeDocument/2006/relationships/image" Target="../media/image17.jpeg"/><Relationship Id="rId11"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40923" y="313228"/>
            <a:ext cx="1408183" cy="2788419"/>
          </a:xfrm>
          <a:custGeom>
            <a:avLst/>
            <a:gdLst/>
            <a:ahLst/>
            <a:cxnLst/>
            <a:rect l="l" t="t" r="r" b="b"/>
            <a:pathLst>
              <a:path w="1868170" h="3489325">
                <a:moveTo>
                  <a:pt x="0" y="3489198"/>
                </a:moveTo>
                <a:lnTo>
                  <a:pt x="1867661" y="3489198"/>
                </a:lnTo>
                <a:lnTo>
                  <a:pt x="1867661" y="0"/>
                </a:lnTo>
                <a:lnTo>
                  <a:pt x="0" y="0"/>
                </a:lnTo>
                <a:lnTo>
                  <a:pt x="0" y="3489198"/>
                </a:lnTo>
                <a:close/>
              </a:path>
            </a:pathLst>
          </a:custGeom>
          <a:solidFill>
            <a:srgbClr val="B1AEC3"/>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3" name="object 3"/>
          <p:cNvSpPr/>
          <p:nvPr/>
        </p:nvSpPr>
        <p:spPr>
          <a:xfrm>
            <a:off x="0" y="313229"/>
            <a:ext cx="7701915" cy="2789061"/>
          </a:xfrm>
          <a:custGeom>
            <a:avLst/>
            <a:gdLst/>
            <a:ahLst/>
            <a:cxnLst/>
            <a:rect l="l" t="t" r="r" b="b"/>
            <a:pathLst>
              <a:path w="10269220" h="3657600">
                <a:moveTo>
                  <a:pt x="0" y="3657600"/>
                </a:moveTo>
                <a:lnTo>
                  <a:pt x="10268712" y="3657600"/>
                </a:lnTo>
                <a:lnTo>
                  <a:pt x="10268712" y="0"/>
                </a:lnTo>
                <a:lnTo>
                  <a:pt x="0" y="0"/>
                </a:lnTo>
                <a:lnTo>
                  <a:pt x="0" y="3657600"/>
                </a:lnTo>
                <a:close/>
              </a:path>
            </a:pathLst>
          </a:custGeom>
          <a:solidFill>
            <a:srgbClr val="2A246C"/>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4" name="object 4"/>
          <p:cNvSpPr txBox="1">
            <a:spLocks noGrp="1"/>
          </p:cNvSpPr>
          <p:nvPr>
            <p:ph type="title"/>
          </p:nvPr>
        </p:nvSpPr>
        <p:spPr>
          <a:xfrm>
            <a:off x="616116" y="1244638"/>
            <a:ext cx="6541523" cy="563616"/>
          </a:xfrm>
          <a:prstGeom prst="rect">
            <a:avLst/>
          </a:prstGeom>
        </p:spPr>
        <p:txBody>
          <a:bodyPr vert="horz" wrap="square" lIns="0" tIns="9525" rIns="0" bIns="0" rtlCol="0" anchor="t">
            <a:spAutoFit/>
          </a:bodyPr>
          <a:lstStyle/>
          <a:p>
            <a:pPr marL="9525">
              <a:spcBef>
                <a:spcPts val="75"/>
              </a:spcBef>
            </a:pPr>
            <a:r>
              <a:rPr lang="fr-FR" sz="3600" spc="-4">
                <a:solidFill>
                  <a:srgbClr val="FFFFFF"/>
                </a:solidFill>
              </a:rPr>
              <a:t>CHILD </a:t>
            </a:r>
            <a:r>
              <a:rPr lang="fr-FR" sz="3600">
                <a:solidFill>
                  <a:srgbClr val="FFFFFF"/>
                </a:solidFill>
              </a:rPr>
              <a:t>SURVIVAL</a:t>
            </a:r>
            <a:r>
              <a:rPr lang="fr-FR" sz="3600" spc="-38">
                <a:solidFill>
                  <a:srgbClr val="FFFFFF"/>
                </a:solidFill>
              </a:rPr>
              <a:t> </a:t>
            </a:r>
            <a:r>
              <a:rPr lang="fr-FR" sz="3600">
                <a:solidFill>
                  <a:srgbClr val="FFFFFF"/>
                </a:solidFill>
              </a:rPr>
              <a:t>ACTION</a:t>
            </a:r>
            <a:endParaRPr lang="fr-FR" sz="3600"/>
          </a:p>
        </p:txBody>
      </p:sp>
      <p:sp>
        <p:nvSpPr>
          <p:cNvPr id="5" name="object 5"/>
          <p:cNvSpPr/>
          <p:nvPr/>
        </p:nvSpPr>
        <p:spPr>
          <a:xfrm>
            <a:off x="7144729" y="3142971"/>
            <a:ext cx="2001448" cy="242306"/>
          </a:xfrm>
          <a:custGeom>
            <a:avLst/>
            <a:gdLst/>
            <a:ahLst/>
            <a:cxnLst/>
            <a:rect l="l" t="t" r="r" b="b"/>
            <a:pathLst>
              <a:path w="2593340" h="337185">
                <a:moveTo>
                  <a:pt x="0" y="0"/>
                </a:moveTo>
                <a:lnTo>
                  <a:pt x="2593085" y="0"/>
                </a:lnTo>
                <a:lnTo>
                  <a:pt x="2593085" y="336804"/>
                </a:lnTo>
                <a:lnTo>
                  <a:pt x="0" y="336804"/>
                </a:lnTo>
                <a:lnTo>
                  <a:pt x="0" y="0"/>
                </a:lnTo>
                <a:close/>
              </a:path>
            </a:pathLst>
          </a:custGeom>
          <a:solidFill>
            <a:srgbClr val="7E2F5D"/>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6" name="object 6"/>
          <p:cNvSpPr txBox="1"/>
          <p:nvPr/>
        </p:nvSpPr>
        <p:spPr>
          <a:xfrm>
            <a:off x="7322052" y="3173234"/>
            <a:ext cx="1173878" cy="193803"/>
          </a:xfrm>
          <a:prstGeom prst="rect">
            <a:avLst/>
          </a:prstGeom>
        </p:spPr>
        <p:txBody>
          <a:bodyPr vert="horz" wrap="square" lIns="0" tIns="9049" rIns="0" bIns="0" rtlCol="0" anchor="t">
            <a:spAutoFit/>
          </a:bodyPr>
          <a:lstStyle/>
          <a:p>
            <a:pPr marL="9525" defTabSz="685800">
              <a:spcBef>
                <a:spcPts val="71"/>
              </a:spcBef>
              <a:buClrTx/>
            </a:pPr>
            <a:r>
              <a:rPr lang="en-US" sz="1200" kern="1200" spc="-4" dirty="0">
                <a:solidFill>
                  <a:srgbClr val="FFFFFF"/>
                </a:solidFill>
                <a:latin typeface="Gill Sans MT"/>
                <a:ea typeface="+mn-ea"/>
                <a:cs typeface="Gill Sans MT"/>
              </a:rPr>
              <a:t>January 22, 2025</a:t>
            </a:r>
            <a:endParaRPr lang="en-US" sz="1200" kern="1200" dirty="0">
              <a:solidFill>
                <a:prstClr val="black"/>
              </a:solidFill>
              <a:latin typeface="Gill Sans MT"/>
              <a:ea typeface="+mn-ea"/>
              <a:cs typeface="Gill Sans MT"/>
            </a:endParaRPr>
          </a:p>
        </p:txBody>
      </p:sp>
      <p:sp>
        <p:nvSpPr>
          <p:cNvPr id="7" name="object 7"/>
          <p:cNvSpPr txBox="1"/>
          <p:nvPr/>
        </p:nvSpPr>
        <p:spPr>
          <a:xfrm>
            <a:off x="616116" y="1915403"/>
            <a:ext cx="5673464" cy="655949"/>
          </a:xfrm>
          <a:prstGeom prst="rect">
            <a:avLst/>
          </a:prstGeom>
        </p:spPr>
        <p:txBody>
          <a:bodyPr vert="horz" wrap="square" lIns="0" tIns="9525" rIns="0" bIns="0" rtlCol="0" anchor="t">
            <a:spAutoFit/>
          </a:bodyPr>
          <a:lstStyle/>
          <a:p>
            <a:pPr defTabSz="685800">
              <a:buSzPts val="2800"/>
            </a:pPr>
            <a:r>
              <a:rPr lang="en-US" sz="2100" b="1" i="1">
                <a:solidFill>
                  <a:srgbClr val="B2AFC3"/>
                </a:solidFill>
                <a:latin typeface="Gill Sans MT"/>
                <a:ea typeface="Gill Sans"/>
                <a:cs typeface="Gill Sans"/>
                <a:sym typeface="Gill Sans"/>
              </a:rPr>
              <a:t>A Results Framework for Accountability, Advocacy and Action</a:t>
            </a:r>
            <a:endParaRPr lang="en-US" sz="1050">
              <a:solidFill>
                <a:srgbClr val="B2AFC3"/>
              </a:solidFill>
              <a:latin typeface="Gill Sans MT"/>
              <a:ea typeface="Gill Sans"/>
              <a:cs typeface="Gill Sans"/>
              <a:sym typeface="Gill Sans"/>
            </a:endParaRPr>
          </a:p>
        </p:txBody>
      </p:sp>
      <p:sp>
        <p:nvSpPr>
          <p:cNvPr id="9" name="object 9"/>
          <p:cNvSpPr/>
          <p:nvPr/>
        </p:nvSpPr>
        <p:spPr>
          <a:xfrm>
            <a:off x="456091" y="3471316"/>
            <a:ext cx="990677" cy="97402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15" name="TextBox 14">
            <a:extLst>
              <a:ext uri="{FF2B5EF4-FFF2-40B4-BE49-F238E27FC236}">
                <a16:creationId xmlns:a16="http://schemas.microsoft.com/office/drawing/2014/main" id="{A29FF61A-E2E3-44F5-B0A1-E48F1041A5B3}"/>
              </a:ext>
            </a:extLst>
          </p:cNvPr>
          <p:cNvSpPr txBox="1"/>
          <p:nvPr/>
        </p:nvSpPr>
        <p:spPr>
          <a:xfrm>
            <a:off x="1604068" y="3743466"/>
            <a:ext cx="7059881" cy="430887"/>
          </a:xfrm>
          <a:prstGeom prst="rect">
            <a:avLst/>
          </a:prstGeom>
          <a:noFill/>
        </p:spPr>
        <p:txBody>
          <a:bodyPr wrap="square" lIns="91440" tIns="45720" rIns="91440" bIns="45720" rtlCol="0" anchor="t">
            <a:spAutoFit/>
          </a:bodyPr>
          <a:lstStyle/>
          <a:p>
            <a:r>
              <a:rPr lang="en-US" sz="1100" i="1">
                <a:latin typeface="Gill Sans MT"/>
              </a:rPr>
              <a:t>Acknowledgements to: Countdown to 2030, Global Financing Facility, JSI, London School of Hygiene &amp; Tropical Medicine, MOMENTUM, PRB, Save the Children, UNICEF, USAID, and WHO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a:xfrm>
            <a:off x="553551" y="251370"/>
            <a:ext cx="8011500" cy="572700"/>
          </a:xfrm>
        </p:spPr>
        <p:txBody>
          <a:bodyPr>
            <a:normAutofit/>
          </a:bodyPr>
          <a:lstStyle/>
          <a:p>
            <a:r>
              <a:rPr lang="en-US" sz="2400" dirty="0">
                <a:solidFill>
                  <a:schemeClr val="bg2"/>
                </a:solidFill>
                <a:latin typeface="Gill Sans MT" panose="020B0502020104020203" pitchFamily="34" charset="0"/>
              </a:rPr>
              <a:t>Principles in results framework development</a:t>
            </a:r>
          </a:p>
        </p:txBody>
      </p:sp>
      <p:grpSp>
        <p:nvGrpSpPr>
          <p:cNvPr id="12" name="Group 11">
            <a:extLst>
              <a:ext uri="{FF2B5EF4-FFF2-40B4-BE49-F238E27FC236}">
                <a16:creationId xmlns:a16="http://schemas.microsoft.com/office/drawing/2014/main" id="{7D345239-E152-4726-B8AD-3758C32A6A20}"/>
              </a:ext>
            </a:extLst>
          </p:cNvPr>
          <p:cNvGrpSpPr/>
          <p:nvPr/>
        </p:nvGrpSpPr>
        <p:grpSpPr>
          <a:xfrm>
            <a:off x="566250" y="2083032"/>
            <a:ext cx="1640625" cy="2282400"/>
            <a:chOff x="566250" y="1454400"/>
            <a:chExt cx="2109600" cy="2037600"/>
          </a:xfrm>
        </p:grpSpPr>
        <p:sp>
          <p:nvSpPr>
            <p:cNvPr id="6" name="Rectangle 5">
              <a:extLst>
                <a:ext uri="{FF2B5EF4-FFF2-40B4-BE49-F238E27FC236}">
                  <a16:creationId xmlns:a16="http://schemas.microsoft.com/office/drawing/2014/main" id="{F8D51EA4-7667-4133-A792-8CBFB6ADB766}"/>
                </a:ext>
              </a:extLst>
            </p:cNvPr>
            <p:cNvSpPr/>
            <p:nvPr/>
          </p:nvSpPr>
          <p:spPr>
            <a:xfrm>
              <a:off x="566250" y="1454400"/>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Build on other global tracking initiatives (e.g., </a:t>
              </a:r>
              <a:r>
                <a:rPr kumimoji="0" lang="en-US" sz="1200" b="0" i="0" u="none" strike="noStrike" kern="0" cap="none" spc="0" normalizeH="0" baseline="0" noProof="0" dirty="0">
                  <a:ln>
                    <a:noFill/>
                  </a:ln>
                  <a:solidFill>
                    <a:srgbClr val="2A256C"/>
                  </a:solidFill>
                  <a:effectLst/>
                  <a:uLnTx/>
                  <a:uFillTx/>
                  <a:latin typeface="Calibri" panose="020F0502020204030204"/>
                  <a:ea typeface="Gill Sans"/>
                  <a:cs typeface="Gill Sans"/>
                  <a:sym typeface="Gill Sans"/>
                </a:rPr>
                <a:t>SDGs, Countdown to 2030) </a:t>
              </a:r>
              <a:r>
                <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to highlight and advocate rather than recreate and duplicate</a:t>
              </a: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87EC6EE8-4FC8-4D19-BD71-B23AB53BCDF1}"/>
                </a:ext>
              </a:extLst>
            </p:cNvPr>
            <p:cNvSpPr/>
            <p:nvPr/>
          </p:nvSpPr>
          <p:spPr>
            <a:xfrm>
              <a:off x="645450" y="3391200"/>
              <a:ext cx="1951200" cy="1008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3" name="Group 12">
            <a:extLst>
              <a:ext uri="{FF2B5EF4-FFF2-40B4-BE49-F238E27FC236}">
                <a16:creationId xmlns:a16="http://schemas.microsoft.com/office/drawing/2014/main" id="{17A5302C-5CAC-48B5-910F-ABD6FD16CC53}"/>
              </a:ext>
            </a:extLst>
          </p:cNvPr>
          <p:cNvGrpSpPr/>
          <p:nvPr/>
        </p:nvGrpSpPr>
        <p:grpSpPr>
          <a:xfrm>
            <a:off x="2667019" y="2083032"/>
            <a:ext cx="1640625" cy="2282400"/>
            <a:chOff x="566250" y="1454400"/>
            <a:chExt cx="2109600" cy="2037600"/>
          </a:xfrm>
        </p:grpSpPr>
        <p:sp>
          <p:nvSpPr>
            <p:cNvPr id="14" name="Rectangle 13">
              <a:extLst>
                <a:ext uri="{FF2B5EF4-FFF2-40B4-BE49-F238E27FC236}">
                  <a16:creationId xmlns:a16="http://schemas.microsoft.com/office/drawing/2014/main" id="{EA3965EE-C098-4172-A1AC-BF77EB7A6834}"/>
                </a:ext>
              </a:extLst>
            </p:cNvPr>
            <p:cNvSpPr/>
            <p:nvPr/>
          </p:nvSpPr>
          <p:spPr>
            <a:xfrm>
              <a:off x="566250" y="1454400"/>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Leverage existing country data in to reduce data collection and reporting burden</a:t>
              </a: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E90506B0-1D2F-44DF-B298-2543EDBA9CB1}"/>
                </a:ext>
              </a:extLst>
            </p:cNvPr>
            <p:cNvSpPr/>
            <p:nvPr/>
          </p:nvSpPr>
          <p:spPr>
            <a:xfrm>
              <a:off x="645450" y="3391200"/>
              <a:ext cx="1951200" cy="1008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7" name="Group 16">
            <a:extLst>
              <a:ext uri="{FF2B5EF4-FFF2-40B4-BE49-F238E27FC236}">
                <a16:creationId xmlns:a16="http://schemas.microsoft.com/office/drawing/2014/main" id="{11D66397-90F4-4957-9FE3-CBA3C0A4F73A}"/>
              </a:ext>
            </a:extLst>
          </p:cNvPr>
          <p:cNvGrpSpPr/>
          <p:nvPr/>
        </p:nvGrpSpPr>
        <p:grpSpPr>
          <a:xfrm>
            <a:off x="4767787" y="2083032"/>
            <a:ext cx="1640625" cy="2282400"/>
            <a:chOff x="566250" y="1454400"/>
            <a:chExt cx="2109600" cy="2037600"/>
          </a:xfrm>
        </p:grpSpPr>
        <p:sp>
          <p:nvSpPr>
            <p:cNvPr id="18" name="Rectangle 17">
              <a:extLst>
                <a:ext uri="{FF2B5EF4-FFF2-40B4-BE49-F238E27FC236}">
                  <a16:creationId xmlns:a16="http://schemas.microsoft.com/office/drawing/2014/main" id="{3F80E15A-B9FD-40C1-92B2-BAFD207FB393}"/>
                </a:ext>
              </a:extLst>
            </p:cNvPr>
            <p:cNvSpPr/>
            <p:nvPr/>
          </p:nvSpPr>
          <p:spPr>
            <a:xfrm>
              <a:off x="566250" y="1454400"/>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Focus on main causes of mortality in children 1-59 months of age in countries off-track to reach SDG 3.2.1</a:t>
              </a: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19" name="Rectangle 18">
              <a:extLst>
                <a:ext uri="{FF2B5EF4-FFF2-40B4-BE49-F238E27FC236}">
                  <a16:creationId xmlns:a16="http://schemas.microsoft.com/office/drawing/2014/main" id="{683A1134-FD14-4D84-B6ED-36A157B6A041}"/>
                </a:ext>
              </a:extLst>
            </p:cNvPr>
            <p:cNvSpPr/>
            <p:nvPr/>
          </p:nvSpPr>
          <p:spPr>
            <a:xfrm>
              <a:off x="645450" y="3391200"/>
              <a:ext cx="1951200" cy="1008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0" name="Group 19">
            <a:extLst>
              <a:ext uri="{FF2B5EF4-FFF2-40B4-BE49-F238E27FC236}">
                <a16:creationId xmlns:a16="http://schemas.microsoft.com/office/drawing/2014/main" id="{4CAE4A74-86E0-40A1-9698-E967B74BCF5C}"/>
              </a:ext>
            </a:extLst>
          </p:cNvPr>
          <p:cNvGrpSpPr/>
          <p:nvPr/>
        </p:nvGrpSpPr>
        <p:grpSpPr>
          <a:xfrm>
            <a:off x="6930148" y="2083032"/>
            <a:ext cx="1640625" cy="2282402"/>
            <a:chOff x="566251" y="1454399"/>
            <a:chExt cx="2109600" cy="2037601"/>
          </a:xfrm>
        </p:grpSpPr>
        <p:sp>
          <p:nvSpPr>
            <p:cNvPr id="21" name="Rectangle 20">
              <a:extLst>
                <a:ext uri="{FF2B5EF4-FFF2-40B4-BE49-F238E27FC236}">
                  <a16:creationId xmlns:a16="http://schemas.microsoft.com/office/drawing/2014/main" id="{B24AEA4F-228F-416E-9513-E0A81EED7501}"/>
                </a:ext>
              </a:extLst>
            </p:cNvPr>
            <p:cNvSpPr/>
            <p:nvPr/>
          </p:nvSpPr>
          <p:spPr>
            <a:xfrm>
              <a:off x="566251" y="1454399"/>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Select validated and recommended indicators (e.g., Child Health Accountability and Tracking technical advisory group)</a:t>
              </a: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22" name="Rectangle 21">
              <a:extLst>
                <a:ext uri="{FF2B5EF4-FFF2-40B4-BE49-F238E27FC236}">
                  <a16:creationId xmlns:a16="http://schemas.microsoft.com/office/drawing/2014/main" id="{2519B5F3-F31D-475D-98AC-CB760C376DDE}"/>
                </a:ext>
              </a:extLst>
            </p:cNvPr>
            <p:cNvSpPr/>
            <p:nvPr/>
          </p:nvSpPr>
          <p:spPr>
            <a:xfrm>
              <a:off x="645450" y="3391200"/>
              <a:ext cx="1951200" cy="1008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5" name="TextBox 4">
            <a:extLst>
              <a:ext uri="{FF2B5EF4-FFF2-40B4-BE49-F238E27FC236}">
                <a16:creationId xmlns:a16="http://schemas.microsoft.com/office/drawing/2014/main" id="{5E0787EA-D45E-C53C-E44E-DC43E4E71EF2}"/>
              </a:ext>
            </a:extLst>
          </p:cNvPr>
          <p:cNvSpPr txBox="1"/>
          <p:nvPr/>
        </p:nvSpPr>
        <p:spPr>
          <a:xfrm>
            <a:off x="1079495" y="1050229"/>
            <a:ext cx="7558768" cy="497548"/>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non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Arial"/>
              </a:rPr>
              <a:t>Overarching principles of CSA</a:t>
            </a:r>
            <a:endParaRPr kumimoji="0" lang="en-US" sz="11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Gill Sans"/>
              </a:rPr>
              <a:t>Child’s rights to survive and thrive ● Leave no child behind ●  Family- and child- centered care ● Whole-of-government action ● Accountability  </a:t>
            </a:r>
            <a:endParaRPr kumimoji="0" lang="en-US" sz="10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Arial"/>
            </a:endParaRPr>
          </a:p>
        </p:txBody>
      </p:sp>
      <p:pic>
        <p:nvPicPr>
          <p:cNvPr id="8" name="Picture 2" descr="Check list ">
            <a:extLst>
              <a:ext uri="{FF2B5EF4-FFF2-40B4-BE49-F238E27FC236}">
                <a16:creationId xmlns:a16="http://schemas.microsoft.com/office/drawing/2014/main" id="{4CB8EFCB-CD13-BFC7-64FC-126017DABD0A}"/>
              </a:ext>
            </a:extLst>
          </p:cNvPr>
          <p:cNvPicPr>
            <a:picLocks noChangeAspect="1" noChangeArrowheads="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6250" y="1094215"/>
            <a:ext cx="40957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FF6B3D-3F99-4948-B5AA-4C01BA3A0A1C}"/>
              </a:ext>
            </a:extLst>
          </p:cNvPr>
          <p:cNvSpPr/>
          <p:nvPr/>
        </p:nvSpPr>
        <p:spPr>
          <a:xfrm>
            <a:off x="0" y="0"/>
            <a:ext cx="9144000" cy="84028"/>
          </a:xfrm>
          <a:prstGeom prst="rect">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9497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75186" y="173994"/>
            <a:ext cx="7954981" cy="572700"/>
          </a:xfrm>
        </p:spPr>
        <p:txBody>
          <a:bodyPr>
            <a:noAutofit/>
          </a:bodyPr>
          <a:lstStyle/>
          <a:p>
            <a:r>
              <a:rPr lang="en-US" dirty="0">
                <a:latin typeface="Gill Sans MT" panose="020B0502020104020203" pitchFamily="34" charset="0"/>
                <a:sym typeface="Gill Sans"/>
              </a:rPr>
              <a:t>CSA</a:t>
            </a:r>
            <a:r>
              <a:rPr lang="en-US" sz="2400" dirty="0">
                <a:latin typeface="Gill Sans MT" panose="020B0502020104020203" pitchFamily="34" charset="0"/>
                <a:sym typeface="Gill Sans"/>
              </a:rPr>
              <a:t> f</a:t>
            </a:r>
            <a:r>
              <a:rPr lang="en-US" sz="2400" dirty="0">
                <a:latin typeface="Gill Sans MT" panose="020B0502020104020203" pitchFamily="34" charset="0"/>
                <a:ea typeface="Gill Sans"/>
                <a:cs typeface="Gill Sans"/>
                <a:sym typeface="Gill Sans"/>
              </a:rPr>
              <a:t>ollows EWENE approach to a global results framework and has two main components</a:t>
            </a:r>
            <a:endParaRPr lang="en-US" sz="1600" i="1" dirty="0">
              <a:latin typeface="Gill Sans MT" panose="020B0502020104020203" pitchFamily="34" charset="0"/>
            </a:endParaRPr>
          </a:p>
        </p:txBody>
      </p:sp>
      <p:graphicFrame>
        <p:nvGraphicFramePr>
          <p:cNvPr id="3" name="Diagram 2">
            <a:extLst>
              <a:ext uri="{FF2B5EF4-FFF2-40B4-BE49-F238E27FC236}">
                <a16:creationId xmlns:a16="http://schemas.microsoft.com/office/drawing/2014/main" id="{4AA7C537-F4C5-4BC7-AA5D-B3593143ACC0}"/>
              </a:ext>
            </a:extLst>
          </p:cNvPr>
          <p:cNvGraphicFramePr/>
          <p:nvPr/>
        </p:nvGraphicFramePr>
        <p:xfrm>
          <a:off x="-401540" y="1500646"/>
          <a:ext cx="6151200" cy="2514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085BFC73-A17B-483A-84A0-6B380976ACEE}"/>
              </a:ext>
            </a:extLst>
          </p:cNvPr>
          <p:cNvGraphicFramePr/>
          <p:nvPr/>
        </p:nvGraphicFramePr>
        <p:xfrm>
          <a:off x="4680926" y="1500646"/>
          <a:ext cx="4337385" cy="26387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Arrow: Left-Right 3">
            <a:extLst>
              <a:ext uri="{FF2B5EF4-FFF2-40B4-BE49-F238E27FC236}">
                <a16:creationId xmlns:a16="http://schemas.microsoft.com/office/drawing/2014/main" id="{1802AF72-5039-45D3-A935-E095161EE5FD}"/>
              </a:ext>
            </a:extLst>
          </p:cNvPr>
          <p:cNvSpPr/>
          <p:nvPr/>
        </p:nvSpPr>
        <p:spPr>
          <a:xfrm>
            <a:off x="575186" y="4223870"/>
            <a:ext cx="7852935" cy="545690"/>
          </a:xfrm>
          <a:prstGeom prst="leftRightArrow">
            <a:avLst/>
          </a:prstGeom>
          <a:solidFill>
            <a:srgbClr val="AA4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rPr>
              <a:t>Coverage ● Quality ●  Equity</a:t>
            </a: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972597842"/>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5" name="Google Shape;357;p34">
            <a:extLst>
              <a:ext uri="{FF2B5EF4-FFF2-40B4-BE49-F238E27FC236}">
                <a16:creationId xmlns:a16="http://schemas.microsoft.com/office/drawing/2014/main" id="{DF39DA01-335B-4A28-9907-14837774BB09}"/>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6" name="Google Shape;106;p4">
            <a:extLst>
              <a:ext uri="{FF2B5EF4-FFF2-40B4-BE49-F238E27FC236}">
                <a16:creationId xmlns:a16="http://schemas.microsoft.com/office/drawing/2014/main" id="{A045C25F-03E3-46D1-9D42-28CCB223332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lnSpcReduction="10000"/>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3.1</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CSA Results Framework:</a:t>
            </a:r>
            <a:b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Core Set of Indicators for Global Advocacy</a:t>
            </a:r>
          </a:p>
        </p:txBody>
      </p:sp>
      <p:pic>
        <p:nvPicPr>
          <p:cNvPr id="442" name="Google Shape;442;p61"/>
          <p:cNvPicPr preferRelativeResize="0">
            <a:picLocks noGrp="1"/>
          </p:cNvPicPr>
          <p:nvPr>
            <p:ph type="pic" idx="2"/>
          </p:nvPr>
        </p:nvPicPr>
        <p:blipFill rotWithShape="1">
          <a:blip r:embed="rId4" cstate="screen">
            <a:extLst>
              <a:ext uri="{28A0092B-C50C-407E-A947-70E740481C1C}">
                <a14:useLocalDpi xmlns:a14="http://schemas.microsoft.com/office/drawing/2010/main"/>
              </a:ext>
            </a:extLst>
          </a:blip>
          <a:srcRect/>
          <a:stretch/>
        </p:blipFill>
        <p:spPr>
          <a:xfrm>
            <a:off x="3570514" y="0"/>
            <a:ext cx="5573486" cy="5143500"/>
          </a:xfrm>
          <a:prstGeom prst="rect">
            <a:avLst/>
          </a:prstGeom>
        </p:spPr>
      </p:pic>
      <p:sp>
        <p:nvSpPr>
          <p:cNvPr id="443" name="Google Shape;443;p61"/>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MOMENTUM;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111814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A1CE-1DD3-44B6-98ED-B40B57979523}"/>
              </a:ext>
            </a:extLst>
          </p:cNvPr>
          <p:cNvSpPr>
            <a:spLocks noGrp="1"/>
          </p:cNvSpPr>
          <p:nvPr>
            <p:ph type="title"/>
          </p:nvPr>
        </p:nvSpPr>
        <p:spPr/>
        <p:txBody>
          <a:bodyPr>
            <a:normAutofit fontScale="90000"/>
          </a:bodyPr>
          <a:lstStyle/>
          <a:p>
            <a:r>
              <a:rPr lang="en-US" sz="2400" dirty="0">
                <a:solidFill>
                  <a:srgbClr val="645DC7"/>
                </a:solidFill>
                <a:latin typeface="+mj-lt"/>
                <a:sym typeface="Arial"/>
              </a:rPr>
              <a:t>Process for selecting the core set of indicators for global advocacy</a:t>
            </a:r>
            <a:endParaRPr lang="en-US" sz="2400" dirty="0">
              <a:solidFill>
                <a:srgbClr val="645DC7"/>
              </a:solidFill>
            </a:endParaRPr>
          </a:p>
        </p:txBody>
      </p:sp>
      <p:grpSp>
        <p:nvGrpSpPr>
          <p:cNvPr id="4" name="Group 3">
            <a:extLst>
              <a:ext uri="{FF2B5EF4-FFF2-40B4-BE49-F238E27FC236}">
                <a16:creationId xmlns:a16="http://schemas.microsoft.com/office/drawing/2014/main" id="{7E2E1993-BAF9-44F4-8C78-6A5AEBF79109}"/>
              </a:ext>
            </a:extLst>
          </p:cNvPr>
          <p:cNvGrpSpPr/>
          <p:nvPr/>
        </p:nvGrpSpPr>
        <p:grpSpPr>
          <a:xfrm>
            <a:off x="6185444" y="980850"/>
            <a:ext cx="2142369" cy="1803216"/>
            <a:chOff x="645450" y="1573584"/>
            <a:chExt cx="1126569" cy="1428816"/>
          </a:xfrm>
        </p:grpSpPr>
        <p:cxnSp>
          <p:nvCxnSpPr>
            <p:cNvPr id="5" name="Straight Arrow Connector 4">
              <a:extLst>
                <a:ext uri="{FF2B5EF4-FFF2-40B4-BE49-F238E27FC236}">
                  <a16:creationId xmlns:a16="http://schemas.microsoft.com/office/drawing/2014/main" id="{1EEEB665-F62C-4D58-AE56-1135BE8EF432}"/>
                </a:ext>
              </a:extLst>
            </p:cNvPr>
            <p:cNvCxnSpPr>
              <a:cxnSpLocks/>
              <a:endCxn id="9" idx="1"/>
            </p:cNvCxnSpPr>
            <p:nvPr/>
          </p:nvCxnSpPr>
          <p:spPr>
            <a:xfrm>
              <a:off x="645450" y="1763629"/>
              <a:ext cx="835453" cy="17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8789479-3501-45C2-8C3F-7CAA71D2696D}"/>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91F0EF2-E721-4293-B12F-F3478165919E}"/>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D48A1A-9437-437B-851F-B45175F929EA}"/>
                </a:ext>
              </a:extLst>
            </p:cNvPr>
            <p:cNvCxnSpPr>
              <a:cxnSpLocks/>
              <a:stCxn id="9" idx="2"/>
            </p:cNvCxnSpPr>
            <p:nvPr/>
          </p:nvCxnSpPr>
          <p:spPr>
            <a:xfrm>
              <a:off x="1626461" y="1988168"/>
              <a:ext cx="0" cy="101423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F8C5441-0FEF-41EF-82AF-52AC7CB835A6}"/>
                </a:ext>
              </a:extLst>
            </p:cNvPr>
            <p:cNvSpPr txBox="1"/>
            <p:nvPr/>
          </p:nvSpPr>
          <p:spPr>
            <a:xfrm>
              <a:off x="1480903" y="1573584"/>
              <a:ext cx="291116" cy="414584"/>
            </a:xfrm>
            <a:prstGeom prst="rect">
              <a:avLst/>
            </a:prstGeom>
            <a:noFill/>
          </p:spPr>
          <p:txBody>
            <a:bodyPr wrap="square" rtlCol="0">
              <a:spAutoFit/>
            </a:bodyPr>
            <a:lstStyle/>
            <a:p>
              <a:pPr algn="ctr"/>
              <a:r>
                <a:rPr lang="en-US" sz="2800" b="1" dirty="0">
                  <a:solidFill>
                    <a:srgbClr val="AA417C"/>
                  </a:solidFill>
                  <a:latin typeface="Calibri" panose="020F0502020204030204"/>
                </a:rPr>
                <a:t>2</a:t>
              </a:r>
            </a:p>
          </p:txBody>
        </p:sp>
      </p:grpSp>
      <p:grpSp>
        <p:nvGrpSpPr>
          <p:cNvPr id="10" name="Group 9">
            <a:extLst>
              <a:ext uri="{FF2B5EF4-FFF2-40B4-BE49-F238E27FC236}">
                <a16:creationId xmlns:a16="http://schemas.microsoft.com/office/drawing/2014/main" id="{B67CBFF0-195C-4264-8DF1-52556BD6CBFE}"/>
              </a:ext>
            </a:extLst>
          </p:cNvPr>
          <p:cNvGrpSpPr/>
          <p:nvPr/>
        </p:nvGrpSpPr>
        <p:grpSpPr>
          <a:xfrm>
            <a:off x="699531" y="980850"/>
            <a:ext cx="5311875" cy="1803216"/>
            <a:chOff x="645450" y="1573584"/>
            <a:chExt cx="1042959" cy="1428816"/>
          </a:xfrm>
        </p:grpSpPr>
        <p:cxnSp>
          <p:nvCxnSpPr>
            <p:cNvPr id="11" name="Straight Arrow Connector 10">
              <a:extLst>
                <a:ext uri="{FF2B5EF4-FFF2-40B4-BE49-F238E27FC236}">
                  <a16:creationId xmlns:a16="http://schemas.microsoft.com/office/drawing/2014/main" id="{3DE0E984-EC64-4B4F-8A37-E49A1E0F17D4}"/>
                </a:ext>
              </a:extLst>
            </p:cNvPr>
            <p:cNvCxnSpPr>
              <a:cxnSpLocks/>
              <a:endCxn id="15" idx="1"/>
            </p:cNvCxnSpPr>
            <p:nvPr/>
          </p:nvCxnSpPr>
          <p:spPr>
            <a:xfrm>
              <a:off x="645450" y="1763629"/>
              <a:ext cx="923995" cy="17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C84FF2-CC3A-4FCD-9114-1D92A750852B}"/>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A0A259B-2369-47C7-8611-061111F8B894}"/>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68DD67-A760-4D28-8AD7-C42F56EA7A9E}"/>
                </a:ext>
              </a:extLst>
            </p:cNvPr>
            <p:cNvCxnSpPr>
              <a:cxnSpLocks/>
              <a:stCxn id="15" idx="2"/>
            </p:cNvCxnSpPr>
            <p:nvPr/>
          </p:nvCxnSpPr>
          <p:spPr>
            <a:xfrm flipH="1">
              <a:off x="1626461" y="1988168"/>
              <a:ext cx="2466" cy="101423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056356-14CB-4EF4-B79D-DD6816A1FDB9}"/>
                </a:ext>
              </a:extLst>
            </p:cNvPr>
            <p:cNvSpPr txBox="1"/>
            <p:nvPr/>
          </p:nvSpPr>
          <p:spPr>
            <a:xfrm>
              <a:off x="1569445" y="1573584"/>
              <a:ext cx="118964" cy="4145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AA417C"/>
                  </a:solidFill>
                  <a:effectLst/>
                  <a:uLnTx/>
                  <a:uFillTx/>
                  <a:latin typeface="Calibri" panose="020F0502020204030204"/>
                  <a:cs typeface="Arial"/>
                  <a:sym typeface="Arial"/>
                </a:rPr>
                <a:t>1</a:t>
              </a:r>
              <a:endParaRPr kumimoji="0" lang="en-US" sz="1400" b="1" i="0" u="none" strike="noStrike" kern="0" cap="none" spc="0" normalizeH="0" baseline="0" noProof="0" dirty="0">
                <a:ln>
                  <a:noFill/>
                </a:ln>
                <a:solidFill>
                  <a:srgbClr val="AA417C"/>
                </a:solidFill>
                <a:effectLst/>
                <a:uLnTx/>
                <a:uFillTx/>
                <a:latin typeface="Calibri" panose="020F0502020204030204"/>
                <a:cs typeface="Arial"/>
                <a:sym typeface="Arial"/>
              </a:endParaRPr>
            </a:p>
          </p:txBody>
        </p:sp>
      </p:grpSp>
      <p:grpSp>
        <p:nvGrpSpPr>
          <p:cNvPr id="22" name="Group 21">
            <a:extLst>
              <a:ext uri="{FF2B5EF4-FFF2-40B4-BE49-F238E27FC236}">
                <a16:creationId xmlns:a16="http://schemas.microsoft.com/office/drawing/2014/main" id="{F7973A7E-206F-49BA-8D28-0C9C1F8CCFC4}"/>
              </a:ext>
            </a:extLst>
          </p:cNvPr>
          <p:cNvGrpSpPr/>
          <p:nvPr/>
        </p:nvGrpSpPr>
        <p:grpSpPr>
          <a:xfrm>
            <a:off x="6471499" y="2854897"/>
            <a:ext cx="1781840" cy="1137959"/>
            <a:chOff x="645450" y="1528088"/>
            <a:chExt cx="1081372" cy="1474312"/>
          </a:xfrm>
        </p:grpSpPr>
        <p:cxnSp>
          <p:nvCxnSpPr>
            <p:cNvPr id="23" name="Straight Arrow Connector 22">
              <a:extLst>
                <a:ext uri="{FF2B5EF4-FFF2-40B4-BE49-F238E27FC236}">
                  <a16:creationId xmlns:a16="http://schemas.microsoft.com/office/drawing/2014/main" id="{B05F6777-8D1C-4D7B-B85E-492A2FA57E2B}"/>
                </a:ext>
              </a:extLst>
            </p:cNvPr>
            <p:cNvCxnSpPr>
              <a:cxnSpLocks/>
            </p:cNvCxnSpPr>
            <p:nvPr/>
          </p:nvCxnSpPr>
          <p:spPr>
            <a:xfrm>
              <a:off x="645450" y="1763628"/>
              <a:ext cx="7905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068DE76-A0D4-40D6-8AB6-B63050734EC5}"/>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11928F-33A7-4843-9A80-434D8381B467}"/>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14E5DC0-7D63-4874-B2FF-AE5D9A8565A4}"/>
                </a:ext>
              </a:extLst>
            </p:cNvPr>
            <p:cNvCxnSpPr>
              <a:cxnSpLocks/>
            </p:cNvCxnSpPr>
            <p:nvPr/>
          </p:nvCxnSpPr>
          <p:spPr>
            <a:xfrm>
              <a:off x="1626461" y="2219796"/>
              <a:ext cx="0" cy="782604"/>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7ED0E34-21D1-4A56-9B1C-1882EC76744E}"/>
                </a:ext>
              </a:extLst>
            </p:cNvPr>
            <p:cNvSpPr txBox="1"/>
            <p:nvPr/>
          </p:nvSpPr>
          <p:spPr>
            <a:xfrm>
              <a:off x="1435706" y="1528088"/>
              <a:ext cx="291116" cy="677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AA417C"/>
                  </a:solidFill>
                  <a:effectLst/>
                  <a:uLnTx/>
                  <a:uFillTx/>
                  <a:latin typeface="Calibri" panose="020F0502020204030204"/>
                  <a:cs typeface="Arial"/>
                  <a:sym typeface="Arial"/>
                </a:rPr>
                <a:t>4</a:t>
              </a:r>
              <a:endParaRPr kumimoji="0" lang="en-US" sz="1400" b="1" i="0" u="none" strike="noStrike" kern="0" cap="none" spc="0" normalizeH="0" baseline="0" noProof="0" dirty="0">
                <a:ln>
                  <a:noFill/>
                </a:ln>
                <a:solidFill>
                  <a:srgbClr val="AA417C"/>
                </a:solidFill>
                <a:effectLst/>
                <a:uLnTx/>
                <a:uFillTx/>
                <a:latin typeface="Calibri" panose="020F0502020204030204"/>
                <a:cs typeface="Arial"/>
                <a:sym typeface="Arial"/>
              </a:endParaRPr>
            </a:p>
          </p:txBody>
        </p:sp>
      </p:grpSp>
      <p:sp>
        <p:nvSpPr>
          <p:cNvPr id="29" name="TextBox 28">
            <a:extLst>
              <a:ext uri="{FF2B5EF4-FFF2-40B4-BE49-F238E27FC236}">
                <a16:creationId xmlns:a16="http://schemas.microsoft.com/office/drawing/2014/main" id="{A0BABDDB-C51A-4F87-98D8-5667B8C2016F}"/>
              </a:ext>
            </a:extLst>
          </p:cNvPr>
          <p:cNvSpPr txBox="1"/>
          <p:nvPr/>
        </p:nvSpPr>
        <p:spPr>
          <a:xfrm>
            <a:off x="699527" y="1293040"/>
            <a:ext cx="47059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a:cs typeface="Arial"/>
                <a:sym typeface="Arial"/>
              </a:rPr>
              <a:t>Mapping of indicators on child survival from all major global and regional initiatives</a:t>
            </a:r>
          </a:p>
        </p:txBody>
      </p:sp>
      <p:sp>
        <p:nvSpPr>
          <p:cNvPr id="30" name="TextBox 29">
            <a:extLst>
              <a:ext uri="{FF2B5EF4-FFF2-40B4-BE49-F238E27FC236}">
                <a16:creationId xmlns:a16="http://schemas.microsoft.com/office/drawing/2014/main" id="{F5D43326-DAB8-40C2-9A44-7A00BA9F1484}"/>
              </a:ext>
            </a:extLst>
          </p:cNvPr>
          <p:cNvSpPr txBox="1"/>
          <p:nvPr/>
        </p:nvSpPr>
        <p:spPr>
          <a:xfrm>
            <a:off x="709653" y="1756748"/>
            <a:ext cx="4970412" cy="1015663"/>
          </a:xfrm>
          <a:prstGeom prst="rect">
            <a:avLst/>
          </a:prstGeom>
          <a:noFill/>
        </p:spPr>
        <p:txBody>
          <a:bodyPr wrap="square" lIns="91440" tIns="45720" rIns="91440" bIns="45720" anchor="t">
            <a:spAutoFit/>
          </a:bodyPr>
          <a:lstStyle/>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rPr>
              <a:t>CHAT, Countdown to 2030, WHO 100 indicators, Nurturing Care Framework, CAP 2030 Child Health and Well-being Dashboards, JMP indicators, Monitoring guide for HMIS/Pink Book, QED catalogue, WHO Pediatric quality of care metrics, PHC measurement framework, TEAM for nutrition, IA2030 for immunization, Global Action Plan for the Prevention and Control of Pneumonia and Diarrhea</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rPr>
              <a:t>Reference to ENAP-EPMM to ensure continuity</a:t>
            </a:r>
          </a:p>
        </p:txBody>
      </p:sp>
      <p:grpSp>
        <p:nvGrpSpPr>
          <p:cNvPr id="31" name="Group 30">
            <a:extLst>
              <a:ext uri="{FF2B5EF4-FFF2-40B4-BE49-F238E27FC236}">
                <a16:creationId xmlns:a16="http://schemas.microsoft.com/office/drawing/2014/main" id="{4DDA3FE9-A8EC-4A5F-AE22-F74FFCA640BA}"/>
              </a:ext>
            </a:extLst>
          </p:cNvPr>
          <p:cNvGrpSpPr/>
          <p:nvPr/>
        </p:nvGrpSpPr>
        <p:grpSpPr>
          <a:xfrm>
            <a:off x="6471499" y="3979994"/>
            <a:ext cx="1802648" cy="892001"/>
            <a:chOff x="645450" y="1468692"/>
            <a:chExt cx="1094000" cy="1533708"/>
          </a:xfrm>
        </p:grpSpPr>
        <p:cxnSp>
          <p:nvCxnSpPr>
            <p:cNvPr id="32" name="Straight Arrow Connector 31">
              <a:extLst>
                <a:ext uri="{FF2B5EF4-FFF2-40B4-BE49-F238E27FC236}">
                  <a16:creationId xmlns:a16="http://schemas.microsoft.com/office/drawing/2014/main" id="{FD563A12-8F13-4CD8-9E06-2F33F4ED7CE6}"/>
                </a:ext>
              </a:extLst>
            </p:cNvPr>
            <p:cNvCxnSpPr>
              <a:cxnSpLocks/>
            </p:cNvCxnSpPr>
            <p:nvPr/>
          </p:nvCxnSpPr>
          <p:spPr>
            <a:xfrm>
              <a:off x="645450" y="1763629"/>
              <a:ext cx="835453" cy="8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E9CD4FE-0DDD-4C44-980C-B852C1179046}"/>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FA9760B-48EB-41C1-9803-D98C7B76CED6}"/>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618315-DE43-4445-9C70-7A8700DF5C9C}"/>
                </a:ext>
              </a:extLst>
            </p:cNvPr>
            <p:cNvCxnSpPr>
              <a:cxnSpLocks/>
            </p:cNvCxnSpPr>
            <p:nvPr/>
          </p:nvCxnSpPr>
          <p:spPr>
            <a:xfrm>
              <a:off x="1626461" y="2319620"/>
              <a:ext cx="1" cy="68278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07E2AF3-C3EA-45F2-8733-2E83C58FC938}"/>
                </a:ext>
              </a:extLst>
            </p:cNvPr>
            <p:cNvSpPr txBox="1"/>
            <p:nvPr/>
          </p:nvSpPr>
          <p:spPr>
            <a:xfrm>
              <a:off x="1448334" y="1468692"/>
              <a:ext cx="291116" cy="8996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AA417C"/>
                  </a:solidFill>
                  <a:effectLst/>
                  <a:uLnTx/>
                  <a:uFillTx/>
                  <a:latin typeface="Calibri" panose="020F0502020204030204"/>
                  <a:cs typeface="Arial"/>
                  <a:sym typeface="Arial"/>
                </a:rPr>
                <a:t>5</a:t>
              </a:r>
              <a:endParaRPr kumimoji="0" lang="en-US" sz="1400" b="1" i="0" u="none" strike="noStrike" kern="0" cap="none" spc="0" normalizeH="0" baseline="0" noProof="0" dirty="0">
                <a:ln>
                  <a:noFill/>
                </a:ln>
                <a:solidFill>
                  <a:srgbClr val="AA417C"/>
                </a:solidFill>
                <a:effectLst/>
                <a:uLnTx/>
                <a:uFillTx/>
                <a:latin typeface="Calibri" panose="020F0502020204030204"/>
                <a:cs typeface="Arial"/>
                <a:sym typeface="Arial"/>
              </a:endParaRPr>
            </a:p>
          </p:txBody>
        </p:sp>
      </p:grpSp>
      <p:sp>
        <p:nvSpPr>
          <p:cNvPr id="39" name="TextBox 38">
            <a:extLst>
              <a:ext uri="{FF2B5EF4-FFF2-40B4-BE49-F238E27FC236}">
                <a16:creationId xmlns:a16="http://schemas.microsoft.com/office/drawing/2014/main" id="{CA9AFDD1-FC07-44D9-9F7A-0A4F5DFEE9FB}"/>
              </a:ext>
            </a:extLst>
          </p:cNvPr>
          <p:cNvSpPr txBox="1"/>
          <p:nvPr/>
        </p:nvSpPr>
        <p:spPr>
          <a:xfrm>
            <a:off x="6494077" y="3166842"/>
            <a:ext cx="159388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a:cs typeface="Arial"/>
                <a:sym typeface="Arial"/>
              </a:rPr>
              <a:t>Presentation to Child Health community </a:t>
            </a:r>
            <a:r>
              <a:rPr kumimoji="0" lang="en-US" sz="1200" b="0" i="0" u="none" strike="noStrike" kern="0" cap="none" spc="0" normalizeH="0" baseline="0" noProof="0">
                <a:ln>
                  <a:noFill/>
                </a:ln>
                <a:solidFill>
                  <a:srgbClr val="000000"/>
                </a:solidFill>
                <a:effectLst/>
                <a:uLnTx/>
                <a:uFillTx/>
                <a:latin typeface="Calibri" panose="020F0502020204030204"/>
                <a:cs typeface="Arial"/>
                <a:sym typeface="Arial"/>
              </a:rPr>
              <a:t>at the CHTF event in June 2023</a:t>
            </a:r>
          </a:p>
        </p:txBody>
      </p:sp>
      <p:sp>
        <p:nvSpPr>
          <p:cNvPr id="40" name="TextBox 39">
            <a:extLst>
              <a:ext uri="{FF2B5EF4-FFF2-40B4-BE49-F238E27FC236}">
                <a16:creationId xmlns:a16="http://schemas.microsoft.com/office/drawing/2014/main" id="{C9D28D4F-A7FF-4A2C-9245-BB37A09CEB22}"/>
              </a:ext>
            </a:extLst>
          </p:cNvPr>
          <p:cNvSpPr txBox="1"/>
          <p:nvPr/>
        </p:nvSpPr>
        <p:spPr>
          <a:xfrm>
            <a:off x="6490958" y="4339253"/>
            <a:ext cx="159701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a:cs typeface="Arial"/>
                <a:sym typeface="Arial"/>
              </a:rPr>
              <a:t>Finalization</a:t>
            </a:r>
            <a:r>
              <a:rPr kumimoji="0" lang="en-US" sz="1200" b="0" i="0" u="none" strike="noStrike" kern="0" cap="none" spc="0" normalizeH="0" baseline="0" noProof="0">
                <a:ln>
                  <a:noFill/>
                </a:ln>
                <a:solidFill>
                  <a:srgbClr val="000000"/>
                </a:solidFill>
                <a:effectLst/>
                <a:uLnTx/>
                <a:uFillTx/>
                <a:latin typeface="Calibri" panose="020F0502020204030204"/>
                <a:cs typeface="Arial"/>
                <a:sym typeface="Arial"/>
              </a:rPr>
              <a:t> of list</a:t>
            </a:r>
          </a:p>
        </p:txBody>
      </p:sp>
      <p:sp>
        <p:nvSpPr>
          <p:cNvPr id="42" name="TextBox 41">
            <a:extLst>
              <a:ext uri="{FF2B5EF4-FFF2-40B4-BE49-F238E27FC236}">
                <a16:creationId xmlns:a16="http://schemas.microsoft.com/office/drawing/2014/main" id="{3ECCC535-51C3-43FD-AB5B-8D514F99053A}"/>
              </a:ext>
            </a:extLst>
          </p:cNvPr>
          <p:cNvSpPr txBox="1"/>
          <p:nvPr/>
        </p:nvSpPr>
        <p:spPr>
          <a:xfrm>
            <a:off x="6195566" y="1496603"/>
            <a:ext cx="16986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panose="020F0502020204030204"/>
                <a:cs typeface="Arial"/>
                <a:sym typeface="Arial"/>
              </a:rPr>
              <a:t>Develop Criteria for selecting core indicators </a:t>
            </a:r>
          </a:p>
        </p:txBody>
      </p:sp>
      <p:grpSp>
        <p:nvGrpSpPr>
          <p:cNvPr id="43" name="Group 42">
            <a:extLst>
              <a:ext uri="{FF2B5EF4-FFF2-40B4-BE49-F238E27FC236}">
                <a16:creationId xmlns:a16="http://schemas.microsoft.com/office/drawing/2014/main" id="{153BF365-CDE0-45A1-97C8-C1948071B26D}"/>
              </a:ext>
            </a:extLst>
          </p:cNvPr>
          <p:cNvGrpSpPr/>
          <p:nvPr/>
        </p:nvGrpSpPr>
        <p:grpSpPr>
          <a:xfrm>
            <a:off x="660022" y="2784066"/>
            <a:ext cx="5684246" cy="2087337"/>
            <a:chOff x="638201" y="1573584"/>
            <a:chExt cx="1042960" cy="1428816"/>
          </a:xfrm>
        </p:grpSpPr>
        <p:cxnSp>
          <p:nvCxnSpPr>
            <p:cNvPr id="44" name="Straight Arrow Connector 43">
              <a:extLst>
                <a:ext uri="{FF2B5EF4-FFF2-40B4-BE49-F238E27FC236}">
                  <a16:creationId xmlns:a16="http://schemas.microsoft.com/office/drawing/2014/main" id="{31A95FB1-89A4-47BD-8A7C-61A5C11E033B}"/>
                </a:ext>
              </a:extLst>
            </p:cNvPr>
            <p:cNvCxnSpPr>
              <a:cxnSpLocks/>
              <a:endCxn id="48" idx="1"/>
            </p:cNvCxnSpPr>
            <p:nvPr/>
          </p:nvCxnSpPr>
          <p:spPr>
            <a:xfrm flipV="1">
              <a:off x="638201" y="1752661"/>
              <a:ext cx="923996" cy="10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4084C9-FFBA-4E01-BC4C-8AC083C28756}"/>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64EE64-3E5E-48D3-9955-AF7E0770FFE0}"/>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5561514-8EA0-499C-90A4-234CEB26FAC3}"/>
                </a:ext>
              </a:extLst>
            </p:cNvPr>
            <p:cNvCxnSpPr>
              <a:cxnSpLocks/>
              <a:stCxn id="48" idx="2"/>
            </p:cNvCxnSpPr>
            <p:nvPr/>
          </p:nvCxnSpPr>
          <p:spPr>
            <a:xfrm flipH="1">
              <a:off x="1619213" y="1931737"/>
              <a:ext cx="2466" cy="1070663"/>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DD7914C-CF3C-4A55-916D-30050283A2CB}"/>
                </a:ext>
              </a:extLst>
            </p:cNvPr>
            <p:cNvSpPr txBox="1"/>
            <p:nvPr/>
          </p:nvSpPr>
          <p:spPr>
            <a:xfrm>
              <a:off x="1562197" y="1573584"/>
              <a:ext cx="118964" cy="358153"/>
            </a:xfrm>
            <a:prstGeom prst="rect">
              <a:avLst/>
            </a:prstGeom>
            <a:noFill/>
          </p:spPr>
          <p:txBody>
            <a:bodyPr wrap="square" rtlCol="0">
              <a:spAutoFit/>
            </a:bodyPr>
            <a:lstStyle/>
            <a:p>
              <a:pPr marL="0" lvl="0" indent="0" algn="ctr" defTabSz="914400" eaLnBrk="1" fontAlgn="auto" latinLnBrk="0" hangingPunct="1">
                <a:buSzTx/>
                <a:buFont typeface="Arial"/>
                <a:buNone/>
                <a:tabLst/>
                <a:defRPr/>
              </a:pPr>
              <a:r>
                <a:rPr lang="en-US" sz="2800" b="1" dirty="0">
                  <a:solidFill>
                    <a:srgbClr val="AA417C"/>
                  </a:solidFill>
                  <a:latin typeface="Calibri" panose="020F0502020204030204"/>
                </a:rPr>
                <a:t>3</a:t>
              </a:r>
            </a:p>
          </p:txBody>
        </p:sp>
      </p:grpSp>
      <p:sp>
        <p:nvSpPr>
          <p:cNvPr id="49" name="TextBox 48">
            <a:extLst>
              <a:ext uri="{FF2B5EF4-FFF2-40B4-BE49-F238E27FC236}">
                <a16:creationId xmlns:a16="http://schemas.microsoft.com/office/drawing/2014/main" id="{382E007E-1185-4EDC-B58B-D5DC1A081C9F}"/>
              </a:ext>
            </a:extLst>
          </p:cNvPr>
          <p:cNvSpPr txBox="1"/>
          <p:nvPr/>
        </p:nvSpPr>
        <p:spPr>
          <a:xfrm>
            <a:off x="699527" y="3152791"/>
            <a:ext cx="47059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a:cs typeface="Arial"/>
                <a:sym typeface="Arial"/>
              </a:rPr>
              <a:t>Iterative process for consensus on core indicators</a:t>
            </a:r>
          </a:p>
        </p:txBody>
      </p:sp>
      <p:sp>
        <p:nvSpPr>
          <p:cNvPr id="50" name="TextBox 49">
            <a:extLst>
              <a:ext uri="{FF2B5EF4-FFF2-40B4-BE49-F238E27FC236}">
                <a16:creationId xmlns:a16="http://schemas.microsoft.com/office/drawing/2014/main" id="{C87B4FC3-AAFA-4845-AA5D-918B0F8D6C67}"/>
              </a:ext>
            </a:extLst>
          </p:cNvPr>
          <p:cNvSpPr txBox="1"/>
          <p:nvPr/>
        </p:nvSpPr>
        <p:spPr>
          <a:xfrm>
            <a:off x="709652" y="3388796"/>
            <a:ext cx="5346617" cy="1938992"/>
          </a:xfrm>
          <a:prstGeom prst="rect">
            <a:avLst/>
          </a:prstGeom>
          <a:noFill/>
        </p:spPr>
        <p:txBody>
          <a:bodyPr wrap="square" lIns="91440" tIns="45720" rIns="91440" bIns="45720" numCol="2" anchor="t">
            <a:spAutoFit/>
          </a:bodyPr>
          <a:lstStyle/>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Regular convenings of the Results and Accountability WG</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Consultations with other groups in the CSA governance structure (face to face meeting in the spring 2023, discussions with the CSA partner group and with the Steering Committee)</a:t>
            </a: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Consultations with expert groups</a:t>
            </a:r>
          </a:p>
          <a:p>
            <a:pPr marL="339725" marR="0" lvl="8"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Nutrition (WHO, UNICEF, TEAM, Data Dent)</a:t>
            </a:r>
          </a:p>
          <a:p>
            <a:pPr marL="339725" marR="0" lvl="7"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Immunization (WHO, UNICEF, GAVI, IA2030)</a:t>
            </a:r>
          </a:p>
          <a:p>
            <a:pPr marL="339725" marR="0" lvl="7"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Malaria (WHO, UNICEF)</a:t>
            </a:r>
          </a:p>
          <a:p>
            <a:pPr marL="339725" marR="0" lvl="7"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WASH (WHO, UNICEF, JMP)</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GFF Results team</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Countdown to 2030</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2 consultations with CHAT to finalize list</a:t>
            </a:r>
          </a:p>
        </p:txBody>
      </p:sp>
    </p:spTree>
    <p:extLst>
      <p:ext uri="{BB962C8B-B14F-4D97-AF65-F5344CB8AC3E}">
        <p14:creationId xmlns:p14="http://schemas.microsoft.com/office/powerpoint/2010/main" val="189008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en-US" sz="2400" dirty="0">
                <a:solidFill>
                  <a:schemeClr val="bg2"/>
                </a:solidFill>
                <a:latin typeface="Gill Sans MT" panose="020B0502020104020203" pitchFamily="34" charset="0"/>
              </a:rPr>
              <a:t>Four types of Core Indicators</a:t>
            </a:r>
          </a:p>
        </p:txBody>
      </p:sp>
      <p:grpSp>
        <p:nvGrpSpPr>
          <p:cNvPr id="3" name="Group 2">
            <a:extLst>
              <a:ext uri="{FF2B5EF4-FFF2-40B4-BE49-F238E27FC236}">
                <a16:creationId xmlns:a16="http://schemas.microsoft.com/office/drawing/2014/main" id="{70B58797-80B6-4B23-8253-9536E828F1F5}"/>
              </a:ext>
            </a:extLst>
          </p:cNvPr>
          <p:cNvGrpSpPr/>
          <p:nvPr/>
        </p:nvGrpSpPr>
        <p:grpSpPr>
          <a:xfrm>
            <a:off x="605230" y="2414022"/>
            <a:ext cx="7722256" cy="389609"/>
            <a:chOff x="509219" y="1212000"/>
            <a:chExt cx="7281181" cy="861600"/>
          </a:xfrm>
        </p:grpSpPr>
        <p:sp>
          <p:nvSpPr>
            <p:cNvPr id="6" name="Rectangle 5">
              <a:extLst>
                <a:ext uri="{FF2B5EF4-FFF2-40B4-BE49-F238E27FC236}">
                  <a16:creationId xmlns:a16="http://schemas.microsoft.com/office/drawing/2014/main" id="{F8D51EA4-7667-4133-A792-8CBFB6ADB766}"/>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6797F"/>
                  </a:solidFill>
                  <a:effectLst/>
                  <a:uLnTx/>
                  <a:uFillTx/>
                  <a:latin typeface="Calibri" panose="020F0502020204030204"/>
                  <a:ea typeface="+mn-ea"/>
                  <a:cs typeface="+mn-cs"/>
                  <a:sym typeface="Arial"/>
                </a:rPr>
                <a:t>Outcome: Illness Prevention (</a:t>
              </a:r>
              <a:r>
                <a:rPr kumimoji="0" lang="en-US" sz="1400" b="1" i="1" u="none" strike="noStrike" kern="0" cap="none" spc="0" normalizeH="0" baseline="0" noProof="0" dirty="0">
                  <a:ln>
                    <a:noFill/>
                  </a:ln>
                  <a:solidFill>
                    <a:srgbClr val="26797F"/>
                  </a:solidFill>
                  <a:effectLst/>
                  <a:uLnTx/>
                  <a:uFillTx/>
                  <a:latin typeface="Calibri" panose="020F0502020204030204"/>
                  <a:ea typeface="+mn-ea"/>
                  <a:cs typeface="+mn-cs"/>
                  <a:sym typeface="Arial"/>
                </a:rPr>
                <a:t>Prevent</a:t>
              </a:r>
              <a:r>
                <a:rPr kumimoji="0" lang="en-US" sz="1400" b="1" i="0" u="none" strike="noStrike" kern="0" cap="none" spc="0" normalizeH="0" baseline="0" noProof="0" dirty="0">
                  <a:ln>
                    <a:noFill/>
                  </a:ln>
                  <a:solidFill>
                    <a:srgbClr val="26797F"/>
                  </a:solidFill>
                  <a:effectLst/>
                  <a:uLnTx/>
                  <a:uFillTx/>
                  <a:latin typeface="Calibri" panose="020F0502020204030204"/>
                  <a:ea typeface="+mn-ea"/>
                  <a:cs typeface="+mn-cs"/>
                  <a:sym typeface="Arial"/>
                </a:rPr>
                <a:t>)</a:t>
              </a:r>
            </a:p>
          </p:txBody>
        </p:sp>
        <p:sp>
          <p:nvSpPr>
            <p:cNvPr id="11" name="Rectangle 10">
              <a:extLst>
                <a:ext uri="{FF2B5EF4-FFF2-40B4-BE49-F238E27FC236}">
                  <a16:creationId xmlns:a16="http://schemas.microsoft.com/office/drawing/2014/main" id="{87EC6EE8-4FC8-4D19-BD71-B23AB53BCDF1}"/>
                </a:ext>
              </a:extLst>
            </p:cNvPr>
            <p:cNvSpPr/>
            <p:nvPr/>
          </p:nvSpPr>
          <p:spPr>
            <a:xfrm rot="5400000">
              <a:off x="129743" y="1610796"/>
              <a:ext cx="822960" cy="6400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6" name="Group 15">
            <a:extLst>
              <a:ext uri="{FF2B5EF4-FFF2-40B4-BE49-F238E27FC236}">
                <a16:creationId xmlns:a16="http://schemas.microsoft.com/office/drawing/2014/main" id="{EF97EBFD-6614-44D2-94C1-52DCB9A2D44C}"/>
              </a:ext>
            </a:extLst>
          </p:cNvPr>
          <p:cNvGrpSpPr/>
          <p:nvPr/>
        </p:nvGrpSpPr>
        <p:grpSpPr>
          <a:xfrm>
            <a:off x="605230" y="1876640"/>
            <a:ext cx="7722256" cy="389609"/>
            <a:chOff x="509219" y="1212000"/>
            <a:chExt cx="7281181" cy="861600"/>
          </a:xfrm>
        </p:grpSpPr>
        <p:sp>
          <p:nvSpPr>
            <p:cNvPr id="23" name="Rectangle 22">
              <a:extLst>
                <a:ext uri="{FF2B5EF4-FFF2-40B4-BE49-F238E27FC236}">
                  <a16:creationId xmlns:a16="http://schemas.microsoft.com/office/drawing/2014/main" id="{7FFF7F23-4E2E-4099-AE48-6604E99B9BAB}"/>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6797F"/>
                  </a:solidFill>
                  <a:effectLst/>
                  <a:uLnTx/>
                  <a:uFillTx/>
                  <a:latin typeface="Calibri" panose="020F0502020204030204"/>
                  <a:ea typeface="Gill Sans"/>
                  <a:cs typeface="Gill Sans"/>
                  <a:sym typeface="Gill Sans"/>
                </a:rPr>
                <a:t>Outcome: Nutrition (</a:t>
              </a:r>
              <a:r>
                <a:rPr kumimoji="0" lang="en-US" sz="1400" b="1" i="1" u="none" strike="noStrike" kern="0" cap="none" spc="0" normalizeH="0" baseline="0" noProof="0" dirty="0">
                  <a:ln>
                    <a:noFill/>
                  </a:ln>
                  <a:solidFill>
                    <a:srgbClr val="26797F"/>
                  </a:solidFill>
                  <a:effectLst/>
                  <a:uLnTx/>
                  <a:uFillTx/>
                  <a:latin typeface="Calibri" panose="020F0502020204030204"/>
                  <a:ea typeface="Gill Sans"/>
                  <a:cs typeface="Gill Sans"/>
                  <a:sym typeface="Gill Sans"/>
                </a:rPr>
                <a:t>Promote</a:t>
              </a:r>
              <a:r>
                <a:rPr kumimoji="0" lang="en-US" sz="1400" b="1" i="0" u="none" strike="noStrike" kern="0" cap="none" spc="0" normalizeH="0" baseline="0" noProof="0" dirty="0">
                  <a:ln>
                    <a:noFill/>
                  </a:ln>
                  <a:solidFill>
                    <a:srgbClr val="26797F"/>
                  </a:solidFill>
                  <a:effectLst/>
                  <a:uLnTx/>
                  <a:uFillTx/>
                  <a:latin typeface="Calibri" panose="020F0502020204030204"/>
                  <a:ea typeface="Gill Sans"/>
                  <a:cs typeface="Gill Sans"/>
                  <a:sym typeface="Gill Sans"/>
                </a:rPr>
                <a:t>)</a:t>
              </a:r>
              <a:endParaRPr kumimoji="0" lang="en-US" sz="1400" b="1" i="0" u="none" strike="noStrike" kern="0" cap="none" spc="0" normalizeH="0" baseline="0" noProof="0" dirty="0">
                <a:ln>
                  <a:noFill/>
                </a:ln>
                <a:solidFill>
                  <a:srgbClr val="26797F"/>
                </a:solidFill>
                <a:effectLst/>
                <a:uLnTx/>
                <a:uFillTx/>
                <a:latin typeface="Calibri" panose="020F0502020204030204"/>
                <a:ea typeface="+mn-ea"/>
                <a:cs typeface="+mn-cs"/>
                <a:sym typeface="Arial"/>
              </a:endParaRPr>
            </a:p>
          </p:txBody>
        </p:sp>
        <p:sp>
          <p:nvSpPr>
            <p:cNvPr id="24" name="Rectangle 23">
              <a:extLst>
                <a:ext uri="{FF2B5EF4-FFF2-40B4-BE49-F238E27FC236}">
                  <a16:creationId xmlns:a16="http://schemas.microsoft.com/office/drawing/2014/main" id="{68F3DC46-9F4D-4311-9762-ECD43444F200}"/>
                </a:ext>
              </a:extLst>
            </p:cNvPr>
            <p:cNvSpPr/>
            <p:nvPr/>
          </p:nvSpPr>
          <p:spPr>
            <a:xfrm rot="5400000">
              <a:off x="129743" y="1610796"/>
              <a:ext cx="822960" cy="6400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5" name="Group 24">
            <a:extLst>
              <a:ext uri="{FF2B5EF4-FFF2-40B4-BE49-F238E27FC236}">
                <a16:creationId xmlns:a16="http://schemas.microsoft.com/office/drawing/2014/main" id="{FF09E660-E99B-4E33-A4E9-3E2BDD4DF9E1}"/>
              </a:ext>
            </a:extLst>
          </p:cNvPr>
          <p:cNvGrpSpPr/>
          <p:nvPr/>
        </p:nvGrpSpPr>
        <p:grpSpPr>
          <a:xfrm>
            <a:off x="605230" y="2968134"/>
            <a:ext cx="7722256" cy="389609"/>
            <a:chOff x="509219" y="1212000"/>
            <a:chExt cx="7281181" cy="861600"/>
          </a:xfrm>
        </p:grpSpPr>
        <p:sp>
          <p:nvSpPr>
            <p:cNvPr id="26" name="Rectangle 25">
              <a:extLst>
                <a:ext uri="{FF2B5EF4-FFF2-40B4-BE49-F238E27FC236}">
                  <a16:creationId xmlns:a16="http://schemas.microsoft.com/office/drawing/2014/main" id="{1F9491BB-61B2-4A67-8B69-100583709DAE}"/>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6797F"/>
                  </a:solidFill>
                  <a:effectLst/>
                  <a:uLnTx/>
                  <a:uFillTx/>
                  <a:latin typeface="Calibri" panose="020F0502020204030204"/>
                  <a:ea typeface="+mn-ea"/>
                  <a:cs typeface="+mn-cs"/>
                  <a:sym typeface="Arial"/>
                </a:rPr>
                <a:t>Outcome: Illness Management (</a:t>
              </a:r>
              <a:r>
                <a:rPr kumimoji="0" lang="en-US" sz="1400" b="1" i="1" u="none" strike="noStrike" kern="0" cap="none" spc="0" normalizeH="0" baseline="0" noProof="0" dirty="0">
                  <a:ln>
                    <a:noFill/>
                  </a:ln>
                  <a:solidFill>
                    <a:srgbClr val="26797F"/>
                  </a:solidFill>
                  <a:effectLst/>
                  <a:uLnTx/>
                  <a:uFillTx/>
                  <a:latin typeface="Calibri" panose="020F0502020204030204"/>
                  <a:ea typeface="+mn-ea"/>
                  <a:cs typeface="+mn-cs"/>
                  <a:sym typeface="Arial"/>
                </a:rPr>
                <a:t>Treat</a:t>
              </a:r>
              <a:r>
                <a:rPr kumimoji="0" lang="en-US" sz="1400" b="1" i="0" u="none" strike="noStrike" kern="0" cap="none" spc="0" normalizeH="0" baseline="0" noProof="0" dirty="0">
                  <a:ln>
                    <a:noFill/>
                  </a:ln>
                  <a:solidFill>
                    <a:srgbClr val="26797F"/>
                  </a:solidFill>
                  <a:effectLst/>
                  <a:uLnTx/>
                  <a:uFillTx/>
                  <a:latin typeface="Calibri" panose="020F0502020204030204"/>
                  <a:ea typeface="+mn-ea"/>
                  <a:cs typeface="+mn-cs"/>
                  <a:sym typeface="Arial"/>
                </a:rPr>
                <a:t>)</a:t>
              </a:r>
            </a:p>
          </p:txBody>
        </p:sp>
        <p:sp>
          <p:nvSpPr>
            <p:cNvPr id="27" name="Rectangle 26">
              <a:extLst>
                <a:ext uri="{FF2B5EF4-FFF2-40B4-BE49-F238E27FC236}">
                  <a16:creationId xmlns:a16="http://schemas.microsoft.com/office/drawing/2014/main" id="{16A20A45-7D42-4249-8511-8A83630D9ECF}"/>
                </a:ext>
              </a:extLst>
            </p:cNvPr>
            <p:cNvSpPr/>
            <p:nvPr/>
          </p:nvSpPr>
          <p:spPr>
            <a:xfrm rot="5400000">
              <a:off x="129743" y="1610796"/>
              <a:ext cx="822960" cy="6400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8" name="Group 27">
            <a:extLst>
              <a:ext uri="{FF2B5EF4-FFF2-40B4-BE49-F238E27FC236}">
                <a16:creationId xmlns:a16="http://schemas.microsoft.com/office/drawing/2014/main" id="{5CCAAA9C-6C22-44AF-9588-42A7B45E826A}"/>
              </a:ext>
            </a:extLst>
          </p:cNvPr>
          <p:cNvGrpSpPr/>
          <p:nvPr/>
        </p:nvGrpSpPr>
        <p:grpSpPr>
          <a:xfrm>
            <a:off x="605230" y="3569115"/>
            <a:ext cx="7722256" cy="389609"/>
            <a:chOff x="509219" y="1212000"/>
            <a:chExt cx="7281181" cy="861600"/>
          </a:xfrm>
        </p:grpSpPr>
        <p:sp>
          <p:nvSpPr>
            <p:cNvPr id="29" name="Rectangle 28">
              <a:extLst>
                <a:ext uri="{FF2B5EF4-FFF2-40B4-BE49-F238E27FC236}">
                  <a16:creationId xmlns:a16="http://schemas.microsoft.com/office/drawing/2014/main" id="{10A5B293-94EC-4746-A9DA-DE4E2B5B30BC}"/>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AA417C"/>
                  </a:solidFill>
                  <a:effectLst/>
                  <a:uLnTx/>
                  <a:uFillTx/>
                  <a:latin typeface="Calibri" panose="020F0502020204030204"/>
                  <a:ea typeface="+mn-ea"/>
                  <a:cs typeface="+mn-cs"/>
                  <a:sym typeface="Arial"/>
                </a:rPr>
                <a:t>Contextual Factors</a:t>
              </a:r>
            </a:p>
          </p:txBody>
        </p:sp>
        <p:sp>
          <p:nvSpPr>
            <p:cNvPr id="30" name="Rectangle 29">
              <a:extLst>
                <a:ext uri="{FF2B5EF4-FFF2-40B4-BE49-F238E27FC236}">
                  <a16:creationId xmlns:a16="http://schemas.microsoft.com/office/drawing/2014/main" id="{04349A61-8469-423C-9902-286BE83D7656}"/>
                </a:ext>
              </a:extLst>
            </p:cNvPr>
            <p:cNvSpPr/>
            <p:nvPr/>
          </p:nvSpPr>
          <p:spPr>
            <a:xfrm rot="5400000">
              <a:off x="129743" y="1610796"/>
              <a:ext cx="822960" cy="6400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34" name="Group 33">
            <a:extLst>
              <a:ext uri="{FF2B5EF4-FFF2-40B4-BE49-F238E27FC236}">
                <a16:creationId xmlns:a16="http://schemas.microsoft.com/office/drawing/2014/main" id="{A470856F-24CB-4E02-9997-04A1A96DF9E1}"/>
              </a:ext>
            </a:extLst>
          </p:cNvPr>
          <p:cNvGrpSpPr/>
          <p:nvPr/>
        </p:nvGrpSpPr>
        <p:grpSpPr>
          <a:xfrm>
            <a:off x="605230" y="1271219"/>
            <a:ext cx="7722256" cy="389609"/>
            <a:chOff x="509219" y="1211999"/>
            <a:chExt cx="7281181" cy="861599"/>
          </a:xfrm>
        </p:grpSpPr>
        <p:sp>
          <p:nvSpPr>
            <p:cNvPr id="35" name="Rectangle 34">
              <a:extLst>
                <a:ext uri="{FF2B5EF4-FFF2-40B4-BE49-F238E27FC236}">
                  <a16:creationId xmlns:a16="http://schemas.microsoft.com/office/drawing/2014/main" id="{BF1F9CB8-1A6C-4D7C-BA0B-E6F534F6C25E}"/>
                </a:ext>
              </a:extLst>
            </p:cNvPr>
            <p:cNvSpPr/>
            <p:nvPr/>
          </p:nvSpPr>
          <p:spPr>
            <a:xfrm>
              <a:off x="573227" y="1211999"/>
              <a:ext cx="7217173" cy="8615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3BFC8"/>
                  </a:solidFill>
                  <a:effectLst/>
                  <a:uLnTx/>
                  <a:uFillTx/>
                  <a:latin typeface="Calibri" panose="020F0502020204030204"/>
                  <a:ea typeface="+mn-ea"/>
                  <a:cs typeface="+mn-cs"/>
                  <a:sym typeface="Arial"/>
                </a:rPr>
                <a:t>Impact (Mortality and Nutrition)</a:t>
              </a:r>
            </a:p>
          </p:txBody>
        </p:sp>
        <p:sp>
          <p:nvSpPr>
            <p:cNvPr id="36" name="Rectangle 35">
              <a:extLst>
                <a:ext uri="{FF2B5EF4-FFF2-40B4-BE49-F238E27FC236}">
                  <a16:creationId xmlns:a16="http://schemas.microsoft.com/office/drawing/2014/main" id="{B0CC5555-C25F-468C-A418-93C86A147CFD}"/>
                </a:ext>
              </a:extLst>
            </p:cNvPr>
            <p:cNvSpPr/>
            <p:nvPr/>
          </p:nvSpPr>
          <p:spPr>
            <a:xfrm rot="5400000">
              <a:off x="129743" y="1610796"/>
              <a:ext cx="822960" cy="64008"/>
            </a:xfrm>
            <a:prstGeom prst="rect">
              <a:avLst/>
            </a:prstGeom>
            <a:solidFill>
              <a:srgbClr val="53BF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5" name="TextBox 4">
            <a:extLst>
              <a:ext uri="{FF2B5EF4-FFF2-40B4-BE49-F238E27FC236}">
                <a16:creationId xmlns:a16="http://schemas.microsoft.com/office/drawing/2014/main" id="{D22A79F3-1E7E-4796-8285-94E3C6A99B29}"/>
              </a:ext>
            </a:extLst>
          </p:cNvPr>
          <p:cNvSpPr txBox="1"/>
          <p:nvPr/>
        </p:nvSpPr>
        <p:spPr>
          <a:xfrm>
            <a:off x="675658" y="907412"/>
            <a:ext cx="15192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none" strike="noStrike" kern="0" cap="none" spc="0" normalizeH="0" baseline="0" noProof="0" dirty="0">
                <a:ln>
                  <a:noFill/>
                </a:ln>
                <a:solidFill>
                  <a:srgbClr val="000000"/>
                </a:solidFill>
                <a:effectLst/>
                <a:uLnTx/>
                <a:uFillTx/>
                <a:latin typeface="Calibri" panose="020F0502020204030204"/>
                <a:cs typeface="Arial"/>
                <a:sym typeface="Arial"/>
              </a:rPr>
              <a:t>Indicator Type</a:t>
            </a:r>
          </a:p>
        </p:txBody>
      </p:sp>
    </p:spTree>
    <p:extLst>
      <p:ext uri="{BB962C8B-B14F-4D97-AF65-F5344CB8AC3E}">
        <p14:creationId xmlns:p14="http://schemas.microsoft.com/office/powerpoint/2010/main" val="99855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628650" y="-179614"/>
            <a:ext cx="7886700" cy="9942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None/>
            </a:pPr>
            <a:r>
              <a:rPr lang="en" sz="2700" b="1" dirty="0">
                <a:solidFill>
                  <a:srgbClr val="645DC7"/>
                </a:solidFill>
              </a:rPr>
              <a:t>Impact and outcome </a:t>
            </a:r>
            <a:r>
              <a:rPr lang="en" sz="2700" dirty="0">
                <a:solidFill>
                  <a:srgbClr val="645DC7"/>
                </a:solidFill>
              </a:rPr>
              <a:t>i</a:t>
            </a:r>
            <a:r>
              <a:rPr lang="en" sz="2700" b="1" dirty="0">
                <a:solidFill>
                  <a:srgbClr val="645DC7"/>
                </a:solidFill>
              </a:rPr>
              <a:t>ndicators</a:t>
            </a:r>
            <a:endParaRPr sz="2700" b="1" dirty="0">
              <a:solidFill>
                <a:srgbClr val="645DC7"/>
              </a:solidFill>
            </a:endParaRPr>
          </a:p>
        </p:txBody>
      </p:sp>
      <p:graphicFrame>
        <p:nvGraphicFramePr>
          <p:cNvPr id="10" name="Google Shape;68;p15">
            <a:extLst>
              <a:ext uri="{FF2B5EF4-FFF2-40B4-BE49-F238E27FC236}">
                <a16:creationId xmlns:a16="http://schemas.microsoft.com/office/drawing/2014/main" id="{27C4613E-AE50-4F98-A159-CDE5CCE73D83}"/>
              </a:ext>
            </a:extLst>
          </p:cNvPr>
          <p:cNvGraphicFramePr/>
          <p:nvPr>
            <p:extLst>
              <p:ext uri="{D42A27DB-BD31-4B8C-83A1-F6EECF244321}">
                <p14:modId xmlns:p14="http://schemas.microsoft.com/office/powerpoint/2010/main" val="2522742217"/>
              </p:ext>
            </p:extLst>
          </p:nvPr>
        </p:nvGraphicFramePr>
        <p:xfrm>
          <a:off x="710292" y="517072"/>
          <a:ext cx="7723415" cy="4528820"/>
        </p:xfrm>
        <a:graphic>
          <a:graphicData uri="http://schemas.openxmlformats.org/drawingml/2006/table">
            <a:tbl>
              <a:tblPr>
                <a:noFill/>
              </a:tblPr>
              <a:tblGrid>
                <a:gridCol w="1290895">
                  <a:extLst>
                    <a:ext uri="{9D8B030D-6E8A-4147-A177-3AD203B41FA5}">
                      <a16:colId xmlns:a16="http://schemas.microsoft.com/office/drawing/2014/main" val="20000"/>
                    </a:ext>
                  </a:extLst>
                </a:gridCol>
                <a:gridCol w="6432520">
                  <a:extLst>
                    <a:ext uri="{9D8B030D-6E8A-4147-A177-3AD203B41FA5}">
                      <a16:colId xmlns:a16="http://schemas.microsoft.com/office/drawing/2014/main" val="20001"/>
                    </a:ext>
                  </a:extLst>
                </a:gridCol>
              </a:tblGrid>
              <a:tr h="334182">
                <a:tc>
                  <a:txBody>
                    <a:bodyPr/>
                    <a:lstStyle/>
                    <a:p>
                      <a:pPr marL="0" lvl="0" indent="0" algn="l" rtl="0">
                        <a:spcBef>
                          <a:spcPts val="0"/>
                        </a:spcBef>
                        <a:spcAft>
                          <a:spcPts val="0"/>
                        </a:spcAft>
                        <a:buNone/>
                      </a:pPr>
                      <a:r>
                        <a:rPr lang="en" sz="1050" b="1" dirty="0">
                          <a:solidFill>
                            <a:schemeClr val="bg1"/>
                          </a:solidFill>
                          <a:latin typeface="Calibri"/>
                          <a:ea typeface="Calibri"/>
                          <a:cs typeface="Calibri"/>
                          <a:sym typeface="Calibri"/>
                        </a:rPr>
                        <a:t>Indicator Type</a:t>
                      </a:r>
                      <a:endParaRPr sz="1050" b="1" dirty="0">
                        <a:solidFill>
                          <a:schemeClr val="bg1"/>
                        </a:solidFill>
                        <a:latin typeface="Calibri"/>
                        <a:ea typeface="Calibri"/>
                        <a:cs typeface="Calibri"/>
                        <a:sym typeface="Calibri"/>
                      </a:endParaRPr>
                    </a:p>
                  </a:txBody>
                  <a:tcPr marL="88900" marR="88900" marT="88900" marB="88900">
                    <a:lnL w="12700" cap="flat" cmpd="sng">
                      <a:noFill/>
                      <a:prstDash val="solid"/>
                      <a:round/>
                      <a:headEnd type="none" w="sm" len="sm"/>
                      <a:tailEnd type="none" w="sm" len="sm"/>
                    </a:lnL>
                    <a:lnR w="12700" cap="flat" cmpd="sng">
                      <a:no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28600" lvl="0" indent="-228600" algn="l" rtl="0">
                        <a:spcBef>
                          <a:spcPts val="0"/>
                        </a:spcBef>
                        <a:spcAft>
                          <a:spcPts val="0"/>
                        </a:spcAft>
                        <a:buNone/>
                      </a:pPr>
                      <a:r>
                        <a:rPr lang="en" sz="1050" b="1" dirty="0">
                          <a:solidFill>
                            <a:schemeClr val="bg1"/>
                          </a:solidFill>
                          <a:latin typeface="Calibri"/>
                          <a:ea typeface="Calibri"/>
                          <a:cs typeface="Calibri"/>
                          <a:sym typeface="Calibri"/>
                        </a:rPr>
                        <a:t>Indicator</a:t>
                      </a:r>
                      <a:endParaRPr sz="1050" b="1" dirty="0">
                        <a:solidFill>
                          <a:schemeClr val="bg1"/>
                        </a:solidFill>
                        <a:latin typeface="Calibri"/>
                        <a:ea typeface="Calibri"/>
                        <a:cs typeface="Calibri"/>
                        <a:sym typeface="Calibri"/>
                      </a:endParaRPr>
                    </a:p>
                  </a:txBody>
                  <a:tcPr marL="88900" marR="88900" marT="88900" marB="88900">
                    <a:lnL w="12700" cap="flat" cmpd="sng">
                      <a:noFill/>
                      <a:prstDash val="solid"/>
                      <a:round/>
                      <a:headEnd type="none" w="sm" len="sm"/>
                      <a:tailEnd type="none" w="sm" len="sm"/>
                    </a:lnL>
                    <a:lnR w="12700" cap="flat" cmpd="sng">
                      <a:no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727184">
                <a:tc>
                  <a:txBody>
                    <a:bodyPr/>
                    <a:lstStyle/>
                    <a:p>
                      <a:pPr marL="0" lvl="0" indent="0" algn="l" rtl="0">
                        <a:spcBef>
                          <a:spcPts val="0"/>
                        </a:spcBef>
                        <a:spcAft>
                          <a:spcPts val="0"/>
                        </a:spcAft>
                        <a:buNone/>
                      </a:pPr>
                      <a:r>
                        <a:rPr lang="en" sz="1000" b="1">
                          <a:latin typeface="Calibri"/>
                          <a:ea typeface="Calibri"/>
                          <a:cs typeface="Calibri"/>
                          <a:sym typeface="Calibri"/>
                        </a:rPr>
                        <a:t>Impact</a:t>
                      </a:r>
                      <a:endParaRPr sz="1000" b="1">
                        <a:latin typeface="Calibri"/>
                        <a:ea typeface="Calibri"/>
                        <a:cs typeface="Calibri"/>
                        <a:sym typeface="Calibri"/>
                      </a:endParaRPr>
                    </a:p>
                  </a:txBody>
                  <a:tcPr marL="88900" marR="88900" marT="88900" marB="88900">
                    <a:lnL w="12700" cap="flat" cmpd="sng">
                      <a:noFill/>
                      <a:prstDash val="solid"/>
                      <a:round/>
                      <a:headEnd type="none" w="sm" len="sm"/>
                      <a:tailEnd type="none" w="sm" len="sm"/>
                    </a:lnL>
                    <a:lnR w="12700" cap="flat" cmpd="sng">
                      <a:no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lvl="0" indent="-292100" algn="l" rtl="0">
                        <a:spcBef>
                          <a:spcPts val="0"/>
                        </a:spcBef>
                        <a:spcAft>
                          <a:spcPts val="0"/>
                        </a:spcAft>
                        <a:buSzPts val="1000"/>
                        <a:buFont typeface="Calibri"/>
                        <a:buChar char="●"/>
                      </a:pPr>
                      <a:r>
                        <a:rPr lang="en-US" sz="1000">
                          <a:solidFill>
                            <a:schemeClr val="tx1"/>
                          </a:solidFill>
                          <a:latin typeface="Calibri"/>
                          <a:ea typeface="Calibri"/>
                          <a:cs typeface="Calibri"/>
                          <a:sym typeface="Calibri"/>
                        </a:rPr>
                        <a:t>Under-five Mortality</a:t>
                      </a:r>
                    </a:p>
                    <a:p>
                      <a:pPr marL="457200" lvl="0" indent="-292100" algn="l" rtl="0">
                        <a:spcBef>
                          <a:spcPts val="0"/>
                        </a:spcBef>
                        <a:spcAft>
                          <a:spcPts val="0"/>
                        </a:spcAft>
                        <a:buSzPts val="1000"/>
                        <a:buFont typeface="Calibri"/>
                        <a:buChar char="●"/>
                      </a:pPr>
                      <a:r>
                        <a:rPr lang="en-US" sz="1000">
                          <a:solidFill>
                            <a:schemeClr val="tx1"/>
                          </a:solidFill>
                          <a:latin typeface="Calibri"/>
                          <a:ea typeface="Calibri"/>
                          <a:cs typeface="Calibri"/>
                          <a:sym typeface="Calibri"/>
                        </a:rPr>
                        <a:t>Mortality 1 month-59 months</a:t>
                      </a:r>
                    </a:p>
                    <a:p>
                      <a:pPr marL="457200" lvl="0" indent="-292100" algn="l" rtl="0">
                        <a:spcBef>
                          <a:spcPts val="0"/>
                        </a:spcBef>
                        <a:spcAft>
                          <a:spcPts val="0"/>
                        </a:spcAft>
                        <a:buSzPts val="1000"/>
                        <a:buFont typeface="Calibri"/>
                        <a:buChar char="●"/>
                      </a:pPr>
                      <a:r>
                        <a:rPr lang="en-US" sz="1000">
                          <a:solidFill>
                            <a:schemeClr val="tx1"/>
                          </a:solidFill>
                          <a:latin typeface="Calibri"/>
                          <a:ea typeface="Calibri"/>
                          <a:cs typeface="Calibri"/>
                          <a:sym typeface="Calibri"/>
                        </a:rPr>
                        <a:t>Wasting prevalence (moderate/severe)</a:t>
                      </a:r>
                      <a:endParaRPr lang="en-US" sz="1000" b="1">
                        <a:solidFill>
                          <a:schemeClr val="tx1"/>
                        </a:solidFill>
                        <a:highlight>
                          <a:srgbClr val="FFFF00"/>
                        </a:highlight>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solidFill>
                            <a:schemeClr val="tx1"/>
                          </a:solidFill>
                          <a:latin typeface="Calibri"/>
                          <a:ea typeface="Calibri"/>
                          <a:cs typeface="Calibri"/>
                          <a:sym typeface="Calibri"/>
                        </a:rPr>
                        <a:t>Stunting prevalence (moderate/severe)</a:t>
                      </a:r>
                      <a:endParaRPr lang="en-US" sz="1000" dirty="0">
                        <a:solidFill>
                          <a:schemeClr val="tx1"/>
                        </a:solidFill>
                        <a:latin typeface="Calibri"/>
                        <a:ea typeface="Calibri"/>
                        <a:cs typeface="Calibri"/>
                        <a:sym typeface="Calibri"/>
                      </a:endParaRPr>
                    </a:p>
                  </a:txBody>
                  <a:tcPr marL="88900" marR="88900" marT="88900" marB="88900">
                    <a:lnL w="12700" cap="flat" cmpd="sng">
                      <a:noFill/>
                      <a:prstDash val="solid"/>
                      <a:round/>
                      <a:headEnd type="none" w="sm" len="sm"/>
                      <a:tailEnd type="none" w="sm" len="sm"/>
                    </a:lnL>
                    <a:lnR w="12700" cap="flat" cmpd="sng">
                      <a:no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2108604">
                <a:tc>
                  <a:txBody>
                    <a:bodyPr/>
                    <a:lstStyle/>
                    <a:p>
                      <a:pPr marL="0" lvl="0" indent="0" algn="l" rtl="0">
                        <a:spcBef>
                          <a:spcPts val="0"/>
                        </a:spcBef>
                        <a:spcAft>
                          <a:spcPts val="0"/>
                        </a:spcAft>
                        <a:buNone/>
                      </a:pPr>
                      <a:r>
                        <a:rPr lang="en" sz="1000" b="1" dirty="0">
                          <a:latin typeface="Calibri"/>
                          <a:ea typeface="Calibri"/>
                          <a:cs typeface="Calibri"/>
                          <a:sym typeface="Calibri"/>
                        </a:rPr>
                        <a:t>Outcome/ Coverage</a:t>
                      </a:r>
                      <a:endParaRPr sz="1000" b="1" dirty="0">
                        <a:latin typeface="Calibri"/>
                        <a:ea typeface="Calibri"/>
                        <a:cs typeface="Calibri"/>
                        <a:sym typeface="Calibri"/>
                      </a:endParaRPr>
                    </a:p>
                  </a:txBody>
                  <a:tcPr marL="88900" marR="88900" marT="88900" marB="88900">
                    <a:lnL w="12700" cap="flat" cmpd="sng">
                      <a:noFill/>
                      <a:prstDash val="solid"/>
                      <a:round/>
                      <a:headEnd type="none" w="sm" len="sm"/>
                      <a:tailEnd type="none" w="sm" len="sm"/>
                    </a:lnL>
                    <a:lnR w="12700" cap="flat" cmpd="sng">
                      <a:no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rtl="0">
                        <a:spcBef>
                          <a:spcPts val="0"/>
                        </a:spcBef>
                        <a:spcAft>
                          <a:spcPts val="0"/>
                        </a:spcAft>
                        <a:buNone/>
                      </a:pPr>
                      <a:r>
                        <a:rPr lang="fr-FR" sz="1000" b="1">
                          <a:latin typeface="Calibri"/>
                          <a:ea typeface="Calibri"/>
                          <a:cs typeface="Calibri"/>
                          <a:sym typeface="Calibri"/>
                        </a:rPr>
                        <a:t>Nutrition</a:t>
                      </a:r>
                    </a:p>
                    <a:p>
                      <a:pPr marL="457200" lvl="0" indent="-292100" algn="l" rtl="0">
                        <a:spcBef>
                          <a:spcPts val="0"/>
                        </a:spcBef>
                        <a:spcAft>
                          <a:spcPts val="0"/>
                        </a:spcAft>
                        <a:buSzPts val="1000"/>
                        <a:buFont typeface="Calibri"/>
                        <a:buChar char="●"/>
                      </a:pPr>
                      <a:r>
                        <a:rPr lang="fr-FR" sz="1000">
                          <a:solidFill>
                            <a:schemeClr val="tx1"/>
                          </a:solidFill>
                          <a:latin typeface="Calibri"/>
                          <a:ea typeface="Calibri"/>
                          <a:cs typeface="Calibri"/>
                          <a:sym typeface="Calibri"/>
                        </a:rPr>
                        <a:t>Exclusive breastfeeding</a:t>
                      </a:r>
                    </a:p>
                    <a:p>
                      <a:pPr marL="457200" lvl="0" indent="-292100" algn="l" rtl="0">
                        <a:spcBef>
                          <a:spcPts val="0"/>
                        </a:spcBef>
                        <a:spcAft>
                          <a:spcPts val="0"/>
                        </a:spcAft>
                        <a:buSzPts val="1000"/>
                        <a:buFont typeface="Calibri"/>
                        <a:buChar char="●"/>
                      </a:pPr>
                      <a:r>
                        <a:rPr lang="fr-FR" sz="1000">
                          <a:solidFill>
                            <a:schemeClr val="tx1"/>
                          </a:solidFill>
                          <a:latin typeface="Calibri"/>
                          <a:ea typeface="Calibri"/>
                          <a:cs typeface="Calibri"/>
                          <a:sym typeface="Calibri"/>
                        </a:rPr>
                        <a:t>Minimum Dietary Diversity (component that drives MAD)</a:t>
                      </a:r>
                      <a:endParaRPr lang="fr-FR" sz="1000" b="1">
                        <a:solidFill>
                          <a:schemeClr val="tx1"/>
                        </a:solidFill>
                        <a:highlight>
                          <a:srgbClr val="FFFF00"/>
                        </a:highlight>
                        <a:latin typeface="Calibri"/>
                        <a:ea typeface="Calibri"/>
                        <a:cs typeface="Calibri"/>
                        <a:sym typeface="Calibri"/>
                      </a:endParaRPr>
                    </a:p>
                    <a:p>
                      <a:pPr marL="457200" lvl="0" indent="-292100" algn="l" rtl="0">
                        <a:spcBef>
                          <a:spcPts val="0"/>
                        </a:spcBef>
                        <a:spcAft>
                          <a:spcPts val="0"/>
                        </a:spcAft>
                        <a:buSzPts val="1000"/>
                        <a:buFont typeface="Calibri"/>
                        <a:buChar char="●"/>
                      </a:pPr>
                      <a:r>
                        <a:rPr lang="fr-FR" sz="1000">
                          <a:solidFill>
                            <a:schemeClr val="tx1"/>
                          </a:solidFill>
                          <a:latin typeface="Calibri"/>
                          <a:ea typeface="Calibri"/>
                          <a:cs typeface="Calibri"/>
                          <a:sym typeface="Calibri"/>
                        </a:rPr>
                        <a:t>Vitamin A supplementation  (2 dose)</a:t>
                      </a:r>
                    </a:p>
                    <a:p>
                      <a:pPr marL="0" lvl="0" indent="0" algn="l" rtl="0">
                        <a:spcBef>
                          <a:spcPts val="0"/>
                        </a:spcBef>
                        <a:spcAft>
                          <a:spcPts val="0"/>
                        </a:spcAft>
                        <a:buNone/>
                      </a:pPr>
                      <a:r>
                        <a:rPr lang="fr-FR" sz="1000" b="1">
                          <a:latin typeface="Calibri"/>
                          <a:ea typeface="Calibri"/>
                          <a:cs typeface="Calibri"/>
                          <a:sym typeface="Calibri"/>
                        </a:rPr>
                        <a:t>Illness prevention</a:t>
                      </a:r>
                      <a:endParaRPr lang="fr-FR" sz="1000" b="1">
                        <a:highlight>
                          <a:srgbClr val="FFFF00"/>
                        </a:highlight>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lang="fr-FR" sz="1000">
                          <a:solidFill>
                            <a:schemeClr val="tx1"/>
                          </a:solidFill>
                          <a:latin typeface="+mn-lt"/>
                          <a:ea typeface="Calibri"/>
                          <a:cs typeface="Calibri"/>
                          <a:sym typeface="Calibri"/>
                        </a:rPr>
                        <a:t>ITN use in children under the age of 5</a:t>
                      </a:r>
                      <a:endParaRPr lang="fr-FR" sz="1000">
                        <a:solidFill>
                          <a:schemeClr val="tx1"/>
                        </a:solidFill>
                        <a:latin typeface="Calibri"/>
                        <a:ea typeface="Calibri"/>
                        <a:cs typeface="Calibri"/>
                        <a:sym typeface="Calibri"/>
                      </a:endParaRPr>
                    </a:p>
                    <a:p>
                      <a:pPr marL="457200" lvl="0" indent="-292100" algn="l" rtl="0">
                        <a:spcBef>
                          <a:spcPts val="0"/>
                        </a:spcBef>
                        <a:spcAft>
                          <a:spcPts val="0"/>
                        </a:spcAft>
                        <a:buSzPts val="1000"/>
                        <a:buFont typeface="Calibri"/>
                        <a:buChar char="●"/>
                      </a:pPr>
                      <a:r>
                        <a:rPr lang="fr-FR" sz="1000">
                          <a:solidFill>
                            <a:schemeClr val="tx1"/>
                          </a:solidFill>
                          <a:latin typeface="Calibri"/>
                          <a:ea typeface="Calibri"/>
                          <a:cs typeface="Calibri"/>
                          <a:sym typeface="Calibri"/>
                        </a:rPr>
                        <a:t>Diphtheria, tetanus and pertussis (DTP3) immunization coverage</a:t>
                      </a:r>
                    </a:p>
                    <a:p>
                      <a:pPr marL="457200" lvl="0" indent="-292100" algn="l" rtl="0">
                        <a:spcBef>
                          <a:spcPts val="0"/>
                        </a:spcBef>
                        <a:spcAft>
                          <a:spcPts val="0"/>
                        </a:spcAft>
                        <a:buSzPts val="1000"/>
                        <a:buFont typeface="Calibri"/>
                        <a:buChar char="●"/>
                      </a:pPr>
                      <a:r>
                        <a:rPr lang="fr-FR" sz="1000">
                          <a:solidFill>
                            <a:schemeClr val="tx1"/>
                          </a:solidFill>
                          <a:latin typeface="Calibri"/>
                          <a:ea typeface="Calibri"/>
                          <a:cs typeface="Calibri"/>
                          <a:sym typeface="Calibri"/>
                        </a:rPr>
                        <a:t>Measles immunization coverage (second dose)</a:t>
                      </a:r>
                    </a:p>
                    <a:p>
                      <a:pPr marL="457200" lvl="0" indent="-292100" algn="l" rtl="0">
                        <a:spcBef>
                          <a:spcPts val="0"/>
                        </a:spcBef>
                        <a:spcAft>
                          <a:spcPts val="0"/>
                        </a:spcAft>
                        <a:buSzPts val="1000"/>
                        <a:buFont typeface="Calibri"/>
                        <a:buChar char="●"/>
                      </a:pPr>
                      <a:r>
                        <a:rPr lang="fr-FR" sz="1000">
                          <a:solidFill>
                            <a:schemeClr val="tx1"/>
                          </a:solidFill>
                          <a:latin typeface="Calibri"/>
                          <a:ea typeface="Calibri"/>
                          <a:cs typeface="Calibri"/>
                          <a:sym typeface="Calibri"/>
                        </a:rPr>
                        <a:t>Zero dose (absolute number)</a:t>
                      </a:r>
                    </a:p>
                    <a:p>
                      <a:pPr marL="0" lvl="0" indent="0" algn="l" rtl="0">
                        <a:spcBef>
                          <a:spcPts val="0"/>
                        </a:spcBef>
                        <a:spcAft>
                          <a:spcPts val="0"/>
                        </a:spcAft>
                        <a:buNone/>
                      </a:pPr>
                      <a:r>
                        <a:rPr lang="fr-FR" sz="1000" b="1">
                          <a:latin typeface="Calibri"/>
                          <a:ea typeface="Calibri"/>
                          <a:cs typeface="Calibri"/>
                          <a:sym typeface="Calibri"/>
                        </a:rPr>
                        <a:t>Illness management</a:t>
                      </a:r>
                    </a:p>
                    <a:p>
                      <a:pPr marL="457200" lvl="0" indent="-292100" algn="l" rtl="0">
                        <a:spcBef>
                          <a:spcPts val="0"/>
                        </a:spcBef>
                        <a:spcAft>
                          <a:spcPts val="0"/>
                        </a:spcAft>
                        <a:buSzPts val="1000"/>
                        <a:buFont typeface="Calibri"/>
                        <a:buChar char="●"/>
                      </a:pPr>
                      <a:r>
                        <a:rPr lang="fr-FR" sz="1000">
                          <a:solidFill>
                            <a:schemeClr val="tx1"/>
                          </a:solidFill>
                          <a:latin typeface="Calibri"/>
                          <a:ea typeface="Calibri"/>
                          <a:cs typeface="Calibri"/>
                          <a:sym typeface="Calibri"/>
                        </a:rPr>
                        <a:t>Diarrhea treatment with oral rehydration salt solution (ORS) and zinc</a:t>
                      </a:r>
                    </a:p>
                    <a:p>
                      <a:pPr marL="457200" lvl="0" indent="-292100" algn="l" rtl="0">
                        <a:spcBef>
                          <a:spcPts val="0"/>
                        </a:spcBef>
                        <a:spcAft>
                          <a:spcPts val="0"/>
                        </a:spcAft>
                        <a:buSzPts val="1000"/>
                        <a:buFont typeface="Calibri"/>
                        <a:buChar char="●"/>
                      </a:pPr>
                      <a:r>
                        <a:rPr lang="fr-FR" sz="1000">
                          <a:solidFill>
                            <a:schemeClr val="tx1"/>
                          </a:solidFill>
                          <a:latin typeface="Calibri"/>
                          <a:ea typeface="Calibri"/>
                          <a:cs typeface="Calibri"/>
                          <a:sym typeface="Calibri"/>
                        </a:rPr>
                        <a:t>Malaria diagnostics usage</a:t>
                      </a:r>
                    </a:p>
                    <a:p>
                      <a:pPr marL="457200" lvl="0" indent="-292100" algn="l" rtl="0">
                        <a:spcBef>
                          <a:spcPts val="0"/>
                        </a:spcBef>
                        <a:spcAft>
                          <a:spcPts val="0"/>
                        </a:spcAft>
                        <a:buSzPts val="1000"/>
                        <a:buFont typeface="Calibri"/>
                        <a:buChar char="●"/>
                      </a:pPr>
                      <a:r>
                        <a:rPr lang="fr-FR" sz="1000">
                          <a:solidFill>
                            <a:schemeClr val="tx1"/>
                          </a:solidFill>
                          <a:latin typeface="Calibri"/>
                          <a:ea typeface="Calibri"/>
                          <a:cs typeface="Calibri"/>
                          <a:sym typeface="Calibri"/>
                        </a:rPr>
                        <a:t>Care Seeking for symptoms of ARI </a:t>
                      </a:r>
                      <a:endParaRPr lang="fr-FR" sz="1000" b="1">
                        <a:solidFill>
                          <a:schemeClr val="tx1"/>
                        </a:solidFill>
                        <a:highlight>
                          <a:srgbClr val="FFFF00"/>
                        </a:highlight>
                        <a:latin typeface="Calibri"/>
                        <a:ea typeface="Calibri"/>
                        <a:cs typeface="Calibri"/>
                        <a:sym typeface="Calibri"/>
                      </a:endParaRPr>
                    </a:p>
                    <a:p>
                      <a:pPr marL="457200" lvl="0" indent="-292100" algn="l" rtl="0">
                        <a:spcBef>
                          <a:spcPts val="0"/>
                        </a:spcBef>
                        <a:spcAft>
                          <a:spcPts val="0"/>
                        </a:spcAft>
                        <a:buSzPts val="1000"/>
                        <a:buFont typeface="Calibri"/>
                        <a:buChar char="●"/>
                      </a:pPr>
                      <a:r>
                        <a:rPr lang="fr-FR" sz="1000">
                          <a:solidFill>
                            <a:schemeClr val="tx1"/>
                          </a:solidFill>
                          <a:latin typeface="Calibri"/>
                          <a:ea typeface="Calibri"/>
                          <a:cs typeface="Calibri"/>
                          <a:sym typeface="Calibri"/>
                        </a:rPr>
                        <a:t>Care-seeking for fever</a:t>
                      </a:r>
                    </a:p>
                    <a:p>
                      <a:pPr marL="457200" lvl="0" indent="-292100" algn="l" rtl="0">
                        <a:spcBef>
                          <a:spcPts val="0"/>
                        </a:spcBef>
                        <a:spcAft>
                          <a:spcPts val="0"/>
                        </a:spcAft>
                        <a:buSzPts val="1000"/>
                        <a:buFont typeface="Calibri"/>
                        <a:buChar char="●"/>
                      </a:pPr>
                      <a:r>
                        <a:rPr lang="fr-FR" sz="1000">
                          <a:solidFill>
                            <a:schemeClr val="tx1"/>
                          </a:solidFill>
                          <a:latin typeface="Calibri"/>
                          <a:ea typeface="Calibri"/>
                          <a:cs typeface="Calibri"/>
                          <a:sym typeface="Calibri"/>
                        </a:rPr>
                        <a:t>Children diagnosed with malaria treated with ACT (or first line antimalarial based on national policy)</a:t>
                      </a:r>
                      <a:endParaRPr lang="fr-FR" sz="1000" dirty="0">
                        <a:solidFill>
                          <a:schemeClr val="tx1"/>
                        </a:solidFill>
                        <a:latin typeface="Calibri"/>
                        <a:ea typeface="Calibri"/>
                        <a:cs typeface="Calibri"/>
                        <a:sym typeface="Calibri"/>
                      </a:endParaRPr>
                    </a:p>
                  </a:txBody>
                  <a:tcPr marL="88900" marR="88900" marT="88900" marB="88900">
                    <a:lnL w="12700" cap="flat" cmpd="sng">
                      <a:noFill/>
                      <a:prstDash val="solid"/>
                      <a:round/>
                      <a:headEnd type="none" w="sm" len="sm"/>
                      <a:tailEnd type="none" w="sm" len="sm"/>
                    </a:lnL>
                    <a:lnR w="12700" cap="flat" cmpd="sng">
                      <a:no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67929">
                <a:tc>
                  <a:txBody>
                    <a:bodyPr/>
                    <a:lstStyle/>
                    <a:p>
                      <a:pPr marL="0" lvl="0" indent="0" algn="l" rtl="0">
                        <a:spcBef>
                          <a:spcPts val="0"/>
                        </a:spcBef>
                        <a:spcAft>
                          <a:spcPts val="0"/>
                        </a:spcAft>
                        <a:buNone/>
                      </a:pPr>
                      <a:r>
                        <a:rPr lang="en-US" sz="1000" b="1" dirty="0">
                          <a:latin typeface="Calibri"/>
                          <a:ea typeface="Calibri"/>
                          <a:cs typeface="Calibri"/>
                          <a:sym typeface="Calibri"/>
                        </a:rPr>
                        <a:t>Contextual</a:t>
                      </a:r>
                      <a:endParaRPr sz="1000" b="1" dirty="0">
                        <a:latin typeface="Calibri"/>
                        <a:ea typeface="Calibri"/>
                        <a:cs typeface="Calibri"/>
                        <a:sym typeface="Calibri"/>
                      </a:endParaRPr>
                    </a:p>
                  </a:txBody>
                  <a:tcPr marL="88900" marR="88900" marT="88900" marB="88900">
                    <a:lnL w="12700" cap="flat" cmpd="sng">
                      <a:noFill/>
                      <a:prstDash val="solid"/>
                      <a:round/>
                      <a:headEnd type="none" w="sm" len="sm"/>
                      <a:tailEnd type="none" w="sm" len="sm"/>
                    </a:lnL>
                    <a:lnR w="12700" cap="flat" cmpd="sng" algn="ctr">
                      <a:no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lang="en-US" sz="1000" b="0" i="0" u="none" strike="noStrike" cap="none">
                          <a:solidFill>
                            <a:srgbClr val="000000"/>
                          </a:solidFill>
                          <a:latin typeface="+mn-lt"/>
                          <a:ea typeface="+mn-ea"/>
                          <a:cs typeface="Arial"/>
                          <a:sym typeface="Arial"/>
                        </a:rPr>
                        <a:t>Population using basic drinking water services</a:t>
                      </a:r>
                      <a:r>
                        <a:rPr lang="en-US" sz="1000" b="0" i="0" u="none" strike="noStrike" cap="none">
                          <a:solidFill>
                            <a:schemeClr val="tx1"/>
                          </a:solidFill>
                          <a:latin typeface="+mn-lt"/>
                          <a:ea typeface="+mn-ea"/>
                          <a:cs typeface="+mn-cs"/>
                          <a:sym typeface="Arial"/>
                        </a:rPr>
                        <a:t>* (</a:t>
                      </a:r>
                      <a:r>
                        <a:rPr lang="en-US" sz="1000" b="1" i="0" u="none" strike="noStrike" cap="none">
                          <a:solidFill>
                            <a:schemeClr val="tx1"/>
                          </a:solidFill>
                          <a:latin typeface="+mn-lt"/>
                          <a:ea typeface="+mn-ea"/>
                          <a:cs typeface="+mn-cs"/>
                          <a:sym typeface="Arial"/>
                        </a:rPr>
                        <a:t>SDG 6.1.1</a:t>
                      </a:r>
                      <a:r>
                        <a:rPr lang="en-US" sz="1000" b="0" i="0" u="none" strike="noStrike" cap="none">
                          <a:solidFill>
                            <a:schemeClr val="tx1"/>
                          </a:solidFill>
                          <a:latin typeface="+mn-lt"/>
                          <a:ea typeface="+mn-ea"/>
                          <a:cs typeface="+mn-cs"/>
                          <a:sym typeface="Arial"/>
                        </a:rPr>
                        <a:t>)</a:t>
                      </a: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lang="en-US" sz="1000" b="0" i="0" u="none" strike="noStrike" cap="none">
                          <a:solidFill>
                            <a:srgbClr val="000000"/>
                          </a:solidFill>
                          <a:latin typeface="+mn-lt"/>
                          <a:ea typeface="+mn-ea"/>
                          <a:cs typeface="Arial"/>
                          <a:sym typeface="Arial"/>
                        </a:rPr>
                        <a:t>Population using basic sanitation services*</a:t>
                      </a:r>
                      <a:r>
                        <a:rPr lang="en-US" sz="1000" b="0" i="0" u="none" strike="noStrike" cap="none">
                          <a:solidFill>
                            <a:schemeClr val="tx1"/>
                          </a:solidFill>
                          <a:latin typeface="+mn-lt"/>
                          <a:ea typeface="+mn-ea"/>
                          <a:cs typeface="+mn-cs"/>
                          <a:sym typeface="Arial"/>
                        </a:rPr>
                        <a:t> (</a:t>
                      </a:r>
                      <a:r>
                        <a:rPr lang="en-US" sz="1000" b="1" i="0" u="none" strike="noStrike" cap="none">
                          <a:solidFill>
                            <a:schemeClr val="tx1"/>
                          </a:solidFill>
                          <a:latin typeface="+mn-lt"/>
                          <a:ea typeface="+mn-ea"/>
                          <a:cs typeface="+mn-cs"/>
                          <a:sym typeface="Arial"/>
                        </a:rPr>
                        <a:t>SDG 6.2.1</a:t>
                      </a:r>
                      <a:r>
                        <a:rPr lang="en-US" sz="1000" b="0" i="0" u="none" strike="noStrike" cap="none">
                          <a:solidFill>
                            <a:schemeClr val="tx1"/>
                          </a:solidFill>
                          <a:latin typeface="+mn-lt"/>
                          <a:ea typeface="+mn-ea"/>
                          <a:cs typeface="+mn-cs"/>
                          <a:sym typeface="Arial"/>
                        </a:rPr>
                        <a:t>)</a:t>
                      </a: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lang="en-US" sz="1000" b="0" i="0" u="none" strike="noStrike" cap="none">
                          <a:solidFill>
                            <a:srgbClr val="000000"/>
                          </a:solidFill>
                          <a:latin typeface="+mn-lt"/>
                          <a:ea typeface="+mn-ea"/>
                          <a:cs typeface="Arial"/>
                          <a:sym typeface="Arial"/>
                        </a:rPr>
                        <a:t>Population with basic handwashing facilities at home*</a:t>
                      </a:r>
                      <a:endParaRPr lang="en-US" sz="1000" b="0" i="0" u="none" strike="noStrike" cap="none">
                        <a:solidFill>
                          <a:schemeClr val="tx1"/>
                        </a:solidFill>
                        <a:latin typeface="+mn-lt"/>
                        <a:ea typeface="+mn-ea"/>
                        <a:cs typeface="+mn-cs"/>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lang="en-US" sz="1000" b="0" i="0" u="none" strike="noStrike" cap="none">
                          <a:solidFill>
                            <a:srgbClr val="000000"/>
                          </a:solidFill>
                          <a:latin typeface="+mn-lt"/>
                          <a:ea typeface="+mn-ea"/>
                          <a:cs typeface="Arial"/>
                          <a:sym typeface="Arial"/>
                        </a:rPr>
                        <a:t>Food Insecurity Experience Scale</a:t>
                      </a:r>
                      <a:r>
                        <a:rPr lang="en-US" sz="1000" b="0" i="0" u="none" strike="noStrike" cap="none">
                          <a:solidFill>
                            <a:schemeClr val="tx1"/>
                          </a:solidFill>
                          <a:latin typeface="+mn-lt"/>
                          <a:ea typeface="+mn-ea"/>
                          <a:cs typeface="+mn-cs"/>
                          <a:sym typeface="Arial"/>
                        </a:rPr>
                        <a:t> (</a:t>
                      </a:r>
                      <a:r>
                        <a:rPr lang="en-US" sz="1000" b="1" i="0" u="none" strike="noStrike" cap="none">
                          <a:solidFill>
                            <a:schemeClr val="tx1"/>
                          </a:solidFill>
                          <a:latin typeface="+mn-lt"/>
                          <a:ea typeface="+mn-ea"/>
                          <a:cs typeface="+mn-cs"/>
                          <a:sym typeface="Arial"/>
                        </a:rPr>
                        <a:t>SDG 2.1.2)</a:t>
                      </a:r>
                      <a:endParaRPr lang="en-US" sz="1000" b="0" i="0" u="none" strike="noStrike" cap="none">
                        <a:solidFill>
                          <a:schemeClr val="tx1"/>
                        </a:solidFill>
                        <a:latin typeface="+mn-lt"/>
                        <a:ea typeface="+mn-ea"/>
                        <a:cs typeface="+mn-cs"/>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lang="en-US" sz="1000" b="0" i="0" u="none" strike="noStrike" cap="none">
                          <a:solidFill>
                            <a:srgbClr val="000000"/>
                          </a:solidFill>
                          <a:latin typeface="+mn-lt"/>
                          <a:ea typeface="+mn-ea"/>
                          <a:cs typeface="Arial"/>
                          <a:sym typeface="Arial"/>
                        </a:rPr>
                        <a:t>Gender/Women’s empowerment (</a:t>
                      </a:r>
                      <a:r>
                        <a:rPr lang="en-US" sz="1000" b="1" i="0" u="none" strike="noStrike" cap="none">
                          <a:solidFill>
                            <a:srgbClr val="000000"/>
                          </a:solidFill>
                          <a:latin typeface="+mn-lt"/>
                          <a:ea typeface="+mn-ea"/>
                          <a:cs typeface="Arial"/>
                          <a:sym typeface="Arial"/>
                        </a:rPr>
                        <a:t>SDG 5.1.1</a:t>
                      </a:r>
                      <a:r>
                        <a:rPr lang="en-US" sz="1000" b="0" i="0" u="none" strike="noStrike" cap="none">
                          <a:solidFill>
                            <a:schemeClr val="tx1"/>
                          </a:solidFill>
                          <a:latin typeface="+mn-lt"/>
                          <a:ea typeface="+mn-ea"/>
                          <a:cs typeface="+mn-cs"/>
                          <a:sym typeface="Arial"/>
                        </a:rPr>
                        <a:t>.)</a:t>
                      </a:r>
                      <a:r>
                        <a:rPr lang="en-US" sz="1000" b="0" i="0" u="none" strike="noStrike" cap="none">
                          <a:solidFill>
                            <a:srgbClr val="000000"/>
                          </a:solidFill>
                          <a:latin typeface="+mn-lt"/>
                          <a:ea typeface="+mn-ea"/>
                          <a:cs typeface="Arial"/>
                          <a:sym typeface="Arial"/>
                        </a:rPr>
                        <a:t> </a:t>
                      </a:r>
                      <a:endParaRPr lang="en-US" sz="1000" b="0" i="0" u="none" strike="noStrike" cap="none" dirty="0">
                        <a:solidFill>
                          <a:schemeClr val="tx1"/>
                        </a:solidFill>
                        <a:latin typeface="+mn-lt"/>
                        <a:ea typeface="+mn-ea"/>
                        <a:cs typeface="+mn-cs"/>
                        <a:sym typeface="Arial"/>
                      </a:endParaRPr>
                    </a:p>
                  </a:txBody>
                  <a:tcPr marL="88900" marR="88900" marT="88900" marB="88900">
                    <a:lnL w="12700" cap="flat" cmpd="sng" algn="ctr">
                      <a:noFill/>
                      <a:prstDash val="solid"/>
                      <a:round/>
                      <a:headEnd type="none" w="sm" len="sm"/>
                      <a:tailEnd type="none" w="sm" len="sm"/>
                    </a:lnL>
                    <a:lnR w="12700" cap="flat" cmpd="sng">
                      <a:no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4118197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en-US" sz="2400" dirty="0">
                <a:solidFill>
                  <a:srgbClr val="645DC7"/>
                </a:solidFill>
                <a:latin typeface="+mj-lt"/>
              </a:rPr>
              <a:t>Example of aligned targets for CSA core indicators: Mortality</a:t>
            </a:r>
          </a:p>
        </p:txBody>
      </p:sp>
      <p:graphicFrame>
        <p:nvGraphicFramePr>
          <p:cNvPr id="31" name="Table 30">
            <a:extLst>
              <a:ext uri="{FF2B5EF4-FFF2-40B4-BE49-F238E27FC236}">
                <a16:creationId xmlns:a16="http://schemas.microsoft.com/office/drawing/2014/main" id="{A3520CB4-9D99-4FEB-817E-200629482FD2}"/>
              </a:ext>
            </a:extLst>
          </p:cNvPr>
          <p:cNvGraphicFramePr>
            <a:graphicFrameLocks noGrp="1"/>
          </p:cNvGraphicFramePr>
          <p:nvPr>
            <p:extLst>
              <p:ext uri="{D42A27DB-BD31-4B8C-83A1-F6EECF244321}">
                <p14:modId xmlns:p14="http://schemas.microsoft.com/office/powerpoint/2010/main" val="630602258"/>
              </p:ext>
            </p:extLst>
          </p:nvPr>
        </p:nvGraphicFramePr>
        <p:xfrm>
          <a:off x="384628" y="1548130"/>
          <a:ext cx="8374744" cy="2047240"/>
        </p:xfrm>
        <a:graphic>
          <a:graphicData uri="http://schemas.openxmlformats.org/drawingml/2006/table">
            <a:tbl>
              <a:tblPr firstRow="1" bandRow="1">
                <a:tableStyleId>{EB9631B5-78F2-41C9-869B-9F39066F8104}</a:tableStyleId>
              </a:tblPr>
              <a:tblGrid>
                <a:gridCol w="2118729">
                  <a:extLst>
                    <a:ext uri="{9D8B030D-6E8A-4147-A177-3AD203B41FA5}">
                      <a16:colId xmlns:a16="http://schemas.microsoft.com/office/drawing/2014/main" val="2048594360"/>
                    </a:ext>
                  </a:extLst>
                </a:gridCol>
                <a:gridCol w="2795843">
                  <a:extLst>
                    <a:ext uri="{9D8B030D-6E8A-4147-A177-3AD203B41FA5}">
                      <a16:colId xmlns:a16="http://schemas.microsoft.com/office/drawing/2014/main" val="4250947971"/>
                    </a:ext>
                  </a:extLst>
                </a:gridCol>
                <a:gridCol w="3460172">
                  <a:extLst>
                    <a:ext uri="{9D8B030D-6E8A-4147-A177-3AD203B41FA5}">
                      <a16:colId xmlns:a16="http://schemas.microsoft.com/office/drawing/2014/main" val="3749175151"/>
                    </a:ext>
                  </a:extLst>
                </a:gridCol>
              </a:tblGrid>
              <a:tr h="370840">
                <a:tc>
                  <a:txBody>
                    <a:bodyPr/>
                    <a:lstStyle/>
                    <a:p>
                      <a:r>
                        <a:rPr lang="en-GB" b="1">
                          <a:solidFill>
                            <a:schemeClr val="tx2">
                              <a:lumMod val="10000"/>
                            </a:schemeClr>
                          </a:solidFill>
                        </a:rPr>
                        <a:t>Indicator</a:t>
                      </a:r>
                      <a:endParaRPr lang="en-GB" b="1">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a:solidFill>
                            <a:srgbClr val="000000"/>
                          </a:solidFill>
                          <a:sym typeface="Calibri"/>
                        </a:rPr>
                        <a:t>Associated Global Target</a:t>
                      </a:r>
                      <a:endParaRPr lang="en-GB" sz="1400" b="1" i="0" u="none" strike="noStrike" cap="none">
                        <a:solidFill>
                          <a:srgbClr val="000000"/>
                        </a:solidFill>
                        <a:latin typeface="+mj-lt"/>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a:solidFill>
                            <a:srgbClr val="000000"/>
                          </a:solidFill>
                          <a:sym typeface="Arial"/>
                        </a:rPr>
                        <a:t>Global target and initiatives alignment</a:t>
                      </a:r>
                      <a:endParaRPr lang="en-GB" sz="1400" b="1" i="0" u="none" strike="noStrike" cap="none">
                        <a:solidFill>
                          <a:srgbClr val="000000"/>
                        </a:solidFill>
                        <a:latin typeface="+mj-lt"/>
                        <a:cs typeface="Arial"/>
                        <a:sym typeface="Arial"/>
                      </a:endParaRPr>
                    </a:p>
                  </a:txBody>
                  <a:tcPr/>
                </a:tc>
                <a:extLst>
                  <a:ext uri="{0D108BD9-81ED-4DB2-BD59-A6C34878D82A}">
                    <a16:rowId xmlns:a16="http://schemas.microsoft.com/office/drawing/2014/main" val="928818130"/>
                  </a:ext>
                </a:extLst>
              </a:tr>
              <a:tr h="370840">
                <a:tc>
                  <a:txBody>
                    <a:bodyPr/>
                    <a:lstStyle/>
                    <a:p>
                      <a:r>
                        <a:rPr lang="en-US" sz="1600" b="1" noProof="0">
                          <a:solidFill>
                            <a:schemeClr val="tx2">
                              <a:lumMod val="10000"/>
                            </a:schemeClr>
                          </a:solidFill>
                        </a:rPr>
                        <a:t>Under-five Mortality</a:t>
                      </a:r>
                      <a:endParaRPr lang="en-US" sz="1600" b="1" noProof="0">
                        <a:solidFill>
                          <a:schemeClr val="tx2">
                            <a:lumMod val="10000"/>
                          </a:schemeClr>
                        </a:solidFill>
                        <a:latin typeface="+mj-lt"/>
                      </a:endParaRPr>
                    </a:p>
                  </a:txBody>
                  <a:tcPr/>
                </a:tc>
                <a:tc>
                  <a:txBody>
                    <a:bodyPr/>
                    <a:lstStyle/>
                    <a:p>
                      <a:r>
                        <a:rPr lang="en-US" b="0" noProof="0">
                          <a:solidFill>
                            <a:schemeClr val="tx2">
                              <a:lumMod val="10000"/>
                            </a:schemeClr>
                          </a:solidFill>
                        </a:rPr>
                        <a:t>Reduce child under-5 mortality rate to at least as low as 25 deaths per 1 000 live births by 2030</a:t>
                      </a:r>
                      <a:endParaRPr lang="en-US" b="0" noProof="0">
                        <a:solidFill>
                          <a:schemeClr val="tx2">
                            <a:lumMod val="10000"/>
                          </a:schemeClr>
                        </a:solidFill>
                        <a:latin typeface="+mj-lt"/>
                      </a:endParaRPr>
                    </a:p>
                  </a:txBody>
                  <a:tcPr/>
                </a:tc>
                <a:tc>
                  <a:txBody>
                    <a:bodyPr/>
                    <a:lstStyle/>
                    <a:p>
                      <a:pPr marL="0" lvl="0" indent="0" algn="l" rtl="0">
                        <a:spcBef>
                          <a:spcPts val="0"/>
                        </a:spcBef>
                        <a:spcAft>
                          <a:spcPts val="0"/>
                        </a:spcAft>
                        <a:buFont typeface="Arial" panose="020B0604020202020204" pitchFamily="34" charset="0"/>
                        <a:buNone/>
                      </a:pPr>
                      <a:r>
                        <a:rPr lang="en-US" sz="1200" b="0" noProof="0">
                          <a:solidFill>
                            <a:schemeClr val="tx2">
                              <a:lumMod val="10000"/>
                            </a:schemeClr>
                          </a:solidFill>
                          <a:sym typeface="Calibri"/>
                        </a:rPr>
                        <a:t>Global target is SDG target 3.2. and </a:t>
                      </a:r>
                      <a:r>
                        <a:rPr lang="en-US" sz="1200" b="0" noProof="0">
                          <a:solidFill>
                            <a:schemeClr val="tx2">
                              <a:lumMod val="10000"/>
                            </a:schemeClr>
                          </a:solidFill>
                          <a:sym typeface="Calibri"/>
                          <a:hlinkClick r:id="rId4"/>
                        </a:rPr>
                        <a:t>SGD Indicator 3.2.1.</a:t>
                      </a:r>
                      <a:r>
                        <a:rPr lang="en-US" sz="1200" b="0" noProof="0">
                          <a:solidFill>
                            <a:schemeClr val="tx2">
                              <a:lumMod val="10000"/>
                            </a:schemeClr>
                          </a:solidFill>
                          <a:sym typeface="Calibri"/>
                        </a:rPr>
                        <a:t> Indicator is aligned with </a:t>
                      </a:r>
                      <a:r>
                        <a:rPr lang="en-US" sz="1200" b="0" noProof="0">
                          <a:solidFill>
                            <a:schemeClr val="tx2">
                              <a:lumMod val="10000"/>
                            </a:schemeClr>
                          </a:solidFill>
                        </a:rPr>
                        <a:t>all major </a:t>
                      </a:r>
                      <a:r>
                        <a:rPr lang="en-US" sz="1200" b="0" noProof="0">
                          <a:solidFill>
                            <a:schemeClr val="tx2">
                              <a:lumMod val="10000"/>
                            </a:schemeClr>
                          </a:solidFill>
                          <a:sym typeface="Calibri"/>
                        </a:rPr>
                        <a:t>child health global initiatives.</a:t>
                      </a:r>
                      <a:endParaRPr lang="en-US" sz="1200" b="0" noProof="0">
                        <a:solidFill>
                          <a:schemeClr val="tx2">
                            <a:lumMod val="10000"/>
                          </a:schemeClr>
                        </a:solidFill>
                        <a:highlight>
                          <a:srgbClr val="FFFF00"/>
                        </a:highlight>
                        <a:latin typeface="+mj-lt"/>
                        <a:ea typeface="Calibri"/>
                        <a:cs typeface="Calibri"/>
                        <a:sym typeface="Calibri"/>
                      </a:endParaRPr>
                    </a:p>
                  </a:txBody>
                  <a:tcPr/>
                </a:tc>
                <a:extLst>
                  <a:ext uri="{0D108BD9-81ED-4DB2-BD59-A6C34878D82A}">
                    <a16:rowId xmlns:a16="http://schemas.microsoft.com/office/drawing/2014/main" val="957902727"/>
                  </a:ext>
                </a:extLst>
              </a:tr>
              <a:tr h="370840">
                <a:tc>
                  <a:txBody>
                    <a:bodyPr/>
                    <a:lstStyle/>
                    <a:p>
                      <a:r>
                        <a:rPr lang="en-US" sz="1600" b="1" noProof="0">
                          <a:solidFill>
                            <a:schemeClr val="tx2">
                              <a:lumMod val="10000"/>
                            </a:schemeClr>
                          </a:solidFill>
                        </a:rPr>
                        <a:t>Mortality 1 month-59 months</a:t>
                      </a:r>
                      <a:endParaRPr lang="en-US" sz="1600" b="1" noProof="0">
                        <a:solidFill>
                          <a:schemeClr val="tx2">
                            <a:lumMod val="10000"/>
                          </a:schemeClr>
                        </a:solidFill>
                        <a:latin typeface="+mj-lt"/>
                      </a:endParaRPr>
                    </a:p>
                  </a:txBody>
                  <a:tcPr/>
                </a:tc>
                <a:tc>
                  <a:txBody>
                    <a:bodyPr/>
                    <a:lstStyle/>
                    <a:p>
                      <a:r>
                        <a:rPr lang="en-US" b="0" noProof="0">
                          <a:solidFill>
                            <a:schemeClr val="tx2">
                              <a:lumMod val="10000"/>
                            </a:schemeClr>
                          </a:solidFill>
                        </a:rPr>
                        <a:t>Child 1 to 59 months mortality rate at least as low as 13 deaths per 1,000 children aged 28 days by 2030</a:t>
                      </a:r>
                      <a:endParaRPr lang="en-US" b="0" noProof="0">
                        <a:solidFill>
                          <a:schemeClr val="tx2">
                            <a:lumMod val="10000"/>
                          </a:schemeClr>
                        </a:solidFill>
                        <a:latin typeface="+mj-lt"/>
                      </a:endParaRPr>
                    </a:p>
                  </a:txBody>
                  <a:tcPr/>
                </a:tc>
                <a:tc>
                  <a:txBody>
                    <a:bodyPr/>
                    <a:lstStyle/>
                    <a:p>
                      <a:r>
                        <a:rPr lang="en-US" sz="1200" noProof="0" dirty="0">
                          <a:solidFill>
                            <a:schemeClr val="tx2">
                              <a:lumMod val="10000"/>
                            </a:schemeClr>
                          </a:solidFill>
                        </a:rPr>
                        <a:t>Proposed global target. Indicator aligned with </a:t>
                      </a:r>
                      <a:r>
                        <a:rPr lang="en-US" sz="1200" b="0" u="none" strike="noStrike" cap="none" noProof="0" dirty="0">
                          <a:solidFill>
                            <a:schemeClr val="tx2">
                              <a:lumMod val="10000"/>
                            </a:schemeClr>
                          </a:solidFill>
                          <a:effectLst/>
                          <a:sym typeface="Arial"/>
                          <a:hlinkClick r:id="rId5">
                            <a:extLst>
                              <a:ext uri="{A12FA001-AC4F-418D-AE19-62706E023703}">
                                <ahyp:hlinkClr xmlns:ahyp="http://schemas.microsoft.com/office/drawing/2018/hyperlinkcolor" val="tx"/>
                              </a:ext>
                            </a:extLst>
                          </a:hlinkClick>
                        </a:rPr>
                        <a:t>UNIGME reporting 2024 </a:t>
                      </a:r>
                      <a:r>
                        <a:rPr lang="en-US" sz="1200" b="0" u="none" strike="noStrike" cap="none" noProof="0" dirty="0">
                          <a:solidFill>
                            <a:schemeClr val="tx2">
                              <a:lumMod val="10000"/>
                            </a:schemeClr>
                          </a:solidFill>
                          <a:effectLst/>
                          <a:sym typeface="Arial"/>
                        </a:rPr>
                        <a:t>and </a:t>
                      </a:r>
                      <a:r>
                        <a:rPr lang="en-US" sz="1200" b="0" u="sng" strike="noStrike" cap="none" noProof="0" dirty="0">
                          <a:solidFill>
                            <a:srgbClr val="0097A7"/>
                          </a:solidFill>
                          <a:effectLst/>
                          <a:sym typeface="Arial"/>
                          <a:hlinkClick r:id="rId6">
                            <a:extLst>
                              <a:ext uri="{A12FA001-AC4F-418D-AE19-62706E023703}">
                                <ahyp:hlinkClr xmlns:ahyp="http://schemas.microsoft.com/office/drawing/2018/hyperlinkcolor" val="tx"/>
                              </a:ext>
                            </a:extLst>
                          </a:hlinkClick>
                        </a:rPr>
                        <a:t>mortality estimates </a:t>
                      </a:r>
                      <a:r>
                        <a:rPr lang="en-US" sz="1200" b="0" i="0" u="sng" strike="noStrike" cap="none" noProof="0" dirty="0">
                          <a:solidFill>
                            <a:srgbClr val="0097A7"/>
                          </a:solidFill>
                          <a:effectLst/>
                          <a:latin typeface="+mn-lt"/>
                          <a:ea typeface="+mn-ea"/>
                          <a:cs typeface="+mn-cs"/>
                          <a:sym typeface="Arial"/>
                          <a:hlinkClick r:id="rId6">
                            <a:extLst>
                              <a:ext uri="{A12FA001-AC4F-418D-AE19-62706E023703}">
                                <ahyp:hlinkClr xmlns:ahyp="http://schemas.microsoft.com/office/drawing/2018/hyperlinkcolor" val="tx"/>
                              </a:ext>
                            </a:extLst>
                          </a:hlinkClick>
                        </a:rPr>
                        <a:t>dashboard</a:t>
                      </a:r>
                      <a:r>
                        <a:rPr lang="en-US" sz="1200" b="0" i="0" u="sng" strike="noStrike" cap="none" noProof="0" dirty="0">
                          <a:solidFill>
                            <a:srgbClr val="0097A7"/>
                          </a:solidFill>
                          <a:effectLst/>
                          <a:latin typeface="+mn-lt"/>
                          <a:ea typeface="+mn-ea"/>
                          <a:cs typeface="+mn-cs"/>
                          <a:sym typeface="Arial"/>
                        </a:rPr>
                        <a:t>.</a:t>
                      </a:r>
                      <a:endParaRPr lang="en-US" sz="1200" noProof="0" dirty="0">
                        <a:solidFill>
                          <a:schemeClr val="tx2">
                            <a:lumMod val="10000"/>
                          </a:schemeClr>
                        </a:solidFill>
                        <a:latin typeface="+mj-lt"/>
                      </a:endParaRPr>
                    </a:p>
                  </a:txBody>
                  <a:tcPr/>
                </a:tc>
                <a:extLst>
                  <a:ext uri="{0D108BD9-81ED-4DB2-BD59-A6C34878D82A}">
                    <a16:rowId xmlns:a16="http://schemas.microsoft.com/office/drawing/2014/main" val="3163158127"/>
                  </a:ext>
                </a:extLst>
              </a:tr>
            </a:tbl>
          </a:graphicData>
        </a:graphic>
      </p:graphicFrame>
      <p:sp>
        <p:nvSpPr>
          <p:cNvPr id="32" name="TextBox 31">
            <a:extLst>
              <a:ext uri="{FF2B5EF4-FFF2-40B4-BE49-F238E27FC236}">
                <a16:creationId xmlns:a16="http://schemas.microsoft.com/office/drawing/2014/main" id="{C1963521-0BD4-476C-A455-EABC70525577}"/>
              </a:ext>
            </a:extLst>
          </p:cNvPr>
          <p:cNvSpPr txBox="1"/>
          <p:nvPr/>
        </p:nvSpPr>
        <p:spPr>
          <a:xfrm>
            <a:off x="3819832" y="4484748"/>
            <a:ext cx="5324168" cy="573298"/>
          </a:xfrm>
          <a:prstGeom prst="rect">
            <a:avLst/>
          </a:prstGeom>
          <a:noFill/>
        </p:spPr>
        <p:txBody>
          <a:bodyPr wrap="square">
            <a:spAutoFit/>
          </a:bodyPr>
          <a:lstStyle/>
          <a:p>
            <a:pPr marR="0" lvl="0" algn="r" rtl="0">
              <a:lnSpc>
                <a:spcPct val="115000"/>
              </a:lnSpc>
              <a:spcBef>
                <a:spcPts val="0"/>
              </a:spcBef>
              <a:spcAft>
                <a:spcPts val="0"/>
              </a:spcAft>
              <a:buSzPts val="2100"/>
              <a:buNone/>
            </a:pPr>
            <a:r>
              <a:rPr lang="en" i="1" dirty="0">
                <a:solidFill>
                  <a:schemeClr val="tx2">
                    <a:lumMod val="10000"/>
                  </a:schemeClr>
                </a:solidFill>
                <a:latin typeface="+mj-lt"/>
              </a:rPr>
              <a:t>*CSA advocacy products will also include analyses of the leading causes of deaths in children 1-59 months in the off-track countries</a:t>
            </a:r>
          </a:p>
        </p:txBody>
      </p:sp>
    </p:spTree>
    <p:extLst>
      <p:ext uri="{BB962C8B-B14F-4D97-AF65-F5344CB8AC3E}">
        <p14:creationId xmlns:p14="http://schemas.microsoft.com/office/powerpoint/2010/main" val="65046481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a:xfrm>
            <a:off x="566250" y="165600"/>
            <a:ext cx="8011500" cy="572700"/>
          </a:xfrm>
        </p:spPr>
        <p:txBody>
          <a:bodyPr>
            <a:normAutofit fontScale="90000"/>
          </a:bodyPr>
          <a:lstStyle/>
          <a:p>
            <a:r>
              <a:rPr lang="en-US" sz="2400" dirty="0">
                <a:solidFill>
                  <a:srgbClr val="645DC7"/>
                </a:solidFill>
                <a:latin typeface="+mj-lt"/>
              </a:rPr>
              <a:t>Example of aligned targets for CSA core outcome/coverage indicators: Nutrition (protect)</a:t>
            </a:r>
          </a:p>
        </p:txBody>
      </p:sp>
      <p:graphicFrame>
        <p:nvGraphicFramePr>
          <p:cNvPr id="4" name="Table 3">
            <a:extLst>
              <a:ext uri="{FF2B5EF4-FFF2-40B4-BE49-F238E27FC236}">
                <a16:creationId xmlns:a16="http://schemas.microsoft.com/office/drawing/2014/main" id="{0BB10EE0-B1ED-4BA2-BF9F-07475B91EDFD}"/>
              </a:ext>
            </a:extLst>
          </p:cNvPr>
          <p:cNvGraphicFramePr>
            <a:graphicFrameLocks noGrp="1"/>
          </p:cNvGraphicFramePr>
          <p:nvPr/>
        </p:nvGraphicFramePr>
        <p:xfrm>
          <a:off x="384628" y="1077800"/>
          <a:ext cx="8374744" cy="3327400"/>
        </p:xfrm>
        <a:graphic>
          <a:graphicData uri="http://schemas.openxmlformats.org/drawingml/2006/table">
            <a:tbl>
              <a:tblPr firstRow="1" bandRow="1">
                <a:tableStyleId>{85BE263C-DBD7-4A20-BB59-AAB30ACAA65A}</a:tableStyleId>
              </a:tblPr>
              <a:tblGrid>
                <a:gridCol w="1783608">
                  <a:extLst>
                    <a:ext uri="{9D8B030D-6E8A-4147-A177-3AD203B41FA5}">
                      <a16:colId xmlns:a16="http://schemas.microsoft.com/office/drawing/2014/main" val="2048594360"/>
                    </a:ext>
                  </a:extLst>
                </a:gridCol>
                <a:gridCol w="3027219">
                  <a:extLst>
                    <a:ext uri="{9D8B030D-6E8A-4147-A177-3AD203B41FA5}">
                      <a16:colId xmlns:a16="http://schemas.microsoft.com/office/drawing/2014/main" val="4250947971"/>
                    </a:ext>
                  </a:extLst>
                </a:gridCol>
                <a:gridCol w="3563917">
                  <a:extLst>
                    <a:ext uri="{9D8B030D-6E8A-4147-A177-3AD203B41FA5}">
                      <a16:colId xmlns:a16="http://schemas.microsoft.com/office/drawing/2014/main" val="3749175151"/>
                    </a:ext>
                  </a:extLst>
                </a:gridCol>
              </a:tblGrid>
              <a:tr h="370840">
                <a:tc>
                  <a:txBody>
                    <a:bodyPr/>
                    <a:lstStyle/>
                    <a:p>
                      <a:r>
                        <a:rPr lang="en-GB" b="1" dirty="0">
                          <a:solidFill>
                            <a:schemeClr val="bg1"/>
                          </a:solidFill>
                        </a:rPr>
                        <a:t>Indicator</a:t>
                      </a:r>
                      <a:endParaRPr lang="en-GB" b="1" dirty="0">
                        <a:solidFill>
                          <a:schemeClr val="bg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solidFill>
                            <a:schemeClr val="bg1"/>
                          </a:solidFill>
                          <a:sym typeface="Calibri"/>
                        </a:rPr>
                        <a:t>Associated Global Target</a:t>
                      </a:r>
                      <a:endParaRPr lang="en-GB" sz="1400" b="1" i="0" u="none" strike="noStrike" cap="none" dirty="0">
                        <a:solidFill>
                          <a:schemeClr val="bg1"/>
                        </a:solidFill>
                        <a:latin typeface="+mj-lt"/>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bg1"/>
                          </a:solidFill>
                          <a:sym typeface="Arial"/>
                        </a:rPr>
                        <a:t>Global target and initiatives alignment</a:t>
                      </a:r>
                      <a:endParaRPr lang="en-GB" sz="1400" b="1" i="0" u="none" strike="noStrike" cap="none" dirty="0">
                        <a:solidFill>
                          <a:schemeClr val="bg1"/>
                        </a:solidFill>
                        <a:latin typeface="+mn-lt"/>
                        <a:ea typeface="+mn-ea"/>
                        <a:cs typeface="Arial"/>
                        <a:sym typeface="Arial"/>
                      </a:endParaRPr>
                    </a:p>
                  </a:txBody>
                  <a:tcPr/>
                </a:tc>
                <a:extLst>
                  <a:ext uri="{0D108BD9-81ED-4DB2-BD59-A6C34878D82A}">
                    <a16:rowId xmlns:a16="http://schemas.microsoft.com/office/drawing/2014/main" val="928818130"/>
                  </a:ext>
                </a:extLst>
              </a:tr>
              <a:tr h="370840">
                <a:tc>
                  <a:txBody>
                    <a:bodyPr/>
                    <a:lstStyle/>
                    <a:p>
                      <a:r>
                        <a:rPr lang="en-US" dirty="0">
                          <a:solidFill>
                            <a:schemeClr val="tx2">
                              <a:lumMod val="10000"/>
                            </a:schemeClr>
                          </a:solidFill>
                          <a:latin typeface="+mj-lt"/>
                        </a:rPr>
                        <a:t>1. Exclusive breastfeeding</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400" b="0" i="0" u="none" strike="noStrike" cap="none" dirty="0">
                          <a:solidFill>
                            <a:srgbClr val="000000"/>
                          </a:solidFill>
                          <a:effectLst/>
                          <a:latin typeface="+mj-lt"/>
                          <a:ea typeface="Arial"/>
                          <a:cs typeface="Arial"/>
                          <a:sym typeface="Arial"/>
                        </a:rPr>
                        <a:t>By 2025, at least 50% of infants are exclusively breastfeeding in the first 6 months</a:t>
                      </a:r>
                      <a:r>
                        <a:rPr lang="en-US" sz="1400" b="0" i="0" u="none" strike="noStrike" cap="none" dirty="0">
                          <a:solidFill>
                            <a:srgbClr val="000000"/>
                          </a:solidFill>
                          <a:effectLst/>
                          <a:latin typeface="+mj-lt"/>
                          <a:ea typeface="Arial"/>
                          <a:cs typeface="Arial"/>
                        </a:rPr>
                        <a:t> </a:t>
                      </a:r>
                      <a:endParaRPr lang="en-US" sz="1400" b="0" i="0" u="none" strike="noStrike" cap="none" dirty="0">
                        <a:solidFill>
                          <a:srgbClr val="000000"/>
                        </a:solidFill>
                        <a:effectLst/>
                        <a:latin typeface="+mj-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u="none" strike="noStrike" cap="none">
                        <a:solidFill>
                          <a:srgbClr val="000000"/>
                        </a:solidFill>
                        <a:effectLst/>
                        <a:latin typeface="+mj-lt"/>
                        <a:ea typeface="Arial"/>
                        <a:cs typeface="Arial"/>
                        <a:sym typeface="Arial"/>
                      </a:endParaRPr>
                    </a:p>
                    <a:p>
                      <a:pPr marL="0" marR="0" lvl="0" indent="0" algn="l" rtl="0" eaLnBrk="1" fontAlgn="auto" latinLnBrk="0" hangingPunct="1">
                        <a:lnSpc>
                          <a:spcPct val="100000"/>
                        </a:lnSpc>
                        <a:spcBef>
                          <a:spcPts val="0"/>
                        </a:spcBef>
                        <a:spcAft>
                          <a:spcPts val="0"/>
                        </a:spcAft>
                        <a:buClr>
                          <a:srgbClr val="000000"/>
                        </a:buClr>
                        <a:buSzTx/>
                        <a:buFont typeface="Arial"/>
                        <a:buNone/>
                      </a:pPr>
                      <a:r>
                        <a:rPr lang="en-US" sz="1400" b="0" i="0" u="none" strike="noStrike" cap="none" dirty="0">
                          <a:solidFill>
                            <a:srgbClr val="000000"/>
                          </a:solidFill>
                          <a:effectLst/>
                          <a:latin typeface="+mj-lt"/>
                          <a:ea typeface="Arial"/>
                          <a:cs typeface="Arial"/>
                          <a:sym typeface="Arial"/>
                        </a:rPr>
                        <a:t>By 2030, at least 70% of infants are exclusively breastfeeding in the first 6 months</a:t>
                      </a:r>
                      <a:r>
                        <a:rPr lang="en-US" sz="1400" b="0" i="0" u="none" strike="noStrike" cap="none" dirty="0">
                          <a:solidFill>
                            <a:srgbClr val="000000"/>
                          </a:solidFill>
                          <a:effectLst/>
                          <a:latin typeface="+mj-lt"/>
                          <a:ea typeface="Arial"/>
                          <a:cs typeface="Arial"/>
                        </a:rPr>
                        <a:t> </a:t>
                      </a:r>
                      <a:endParaRPr lang="en-US" sz="1400" b="0" i="0" u="none" strike="noStrike" cap="none" dirty="0">
                        <a:solidFill>
                          <a:srgbClr val="000000"/>
                        </a:solidFill>
                        <a:effectLst/>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effectLst/>
                          <a:latin typeface="+mj-lt"/>
                          <a:ea typeface="Arial"/>
                          <a:cs typeface="Arial"/>
                          <a:sym typeface="Arial"/>
                        </a:rPr>
                        <a:t>Global target is stated in the </a:t>
                      </a:r>
                      <a:r>
                        <a:rPr lang="en-US" sz="1200" b="0" i="0" u="none" strike="noStrike" cap="none" noProof="0" dirty="0">
                          <a:solidFill>
                            <a:srgbClr val="000000"/>
                          </a:solidFill>
                          <a:effectLst/>
                          <a:latin typeface="+mn-lt"/>
                          <a:ea typeface="Arial"/>
                          <a:cs typeface="Arial"/>
                          <a:sym typeface="Arial"/>
                          <a:hlinkClick r:id="rId3"/>
                        </a:rPr>
                        <a:t>Global Nutrition Monitoring Framework</a:t>
                      </a:r>
                      <a:r>
                        <a:rPr lang="en-US" sz="1200" b="0" i="0" u="none" strike="noStrike" cap="none" noProof="0" dirty="0">
                          <a:solidFill>
                            <a:schemeClr val="dk1"/>
                          </a:solidFill>
                          <a:effectLst/>
                          <a:latin typeface="+mn-lt"/>
                          <a:ea typeface="Arial"/>
                          <a:cs typeface="Calibri"/>
                          <a:sym typeface="Arial"/>
                        </a:rPr>
                        <a:t>, endorsed as</a:t>
                      </a:r>
                      <a:r>
                        <a:rPr lang="en-US" sz="1200" b="0" i="0" u="none" strike="noStrike" cap="none" dirty="0">
                          <a:solidFill>
                            <a:srgbClr val="000000"/>
                          </a:solidFill>
                          <a:effectLst/>
                          <a:latin typeface="+mj-lt"/>
                          <a:ea typeface="Arial"/>
                          <a:cs typeface="Arial"/>
                          <a:sym typeface="Arial"/>
                        </a:rPr>
                        <a:t> </a:t>
                      </a:r>
                      <a:r>
                        <a:rPr lang="en-US" sz="1200" b="0" i="0" u="none" strike="noStrike" cap="none" dirty="0">
                          <a:solidFill>
                            <a:srgbClr val="000000"/>
                          </a:solidFill>
                          <a:effectLst/>
                          <a:latin typeface="+mj-lt"/>
                          <a:ea typeface="Arial"/>
                          <a:cs typeface="Arial"/>
                          <a:sym typeface="Arial"/>
                          <a:hlinkClick r:id="rId4"/>
                        </a:rPr>
                        <a:t>target number 5. </a:t>
                      </a:r>
                      <a:r>
                        <a:rPr lang="en-US" sz="1200" b="0" i="0" u="none" strike="noStrike" cap="none" dirty="0">
                          <a:solidFill>
                            <a:srgbClr val="000000"/>
                          </a:solidFill>
                          <a:effectLst/>
                          <a:latin typeface="+mj-lt"/>
                          <a:ea typeface="Arial"/>
                          <a:cs typeface="Arial"/>
                          <a:sym typeface="Arial"/>
                        </a:rPr>
                        <a:t>Target also included in the </a:t>
                      </a:r>
                      <a:r>
                        <a:rPr lang="en-US" sz="1200" b="0" i="0" u="sng" strike="noStrike" cap="none" dirty="0">
                          <a:solidFill>
                            <a:srgbClr val="000000"/>
                          </a:solidFill>
                          <a:effectLst/>
                          <a:latin typeface="+mj-lt"/>
                          <a:ea typeface="Arial"/>
                          <a:cs typeface="Arial"/>
                          <a:sym typeface="Arial"/>
                          <a:hlinkClick r:id="rId5"/>
                        </a:rPr>
                        <a:t>Global Action Plan on Child Wasting</a:t>
                      </a:r>
                      <a:r>
                        <a:rPr lang="en-US" sz="1200" b="0" i="0" u="none" strike="noStrike" cap="none" dirty="0">
                          <a:solidFill>
                            <a:srgbClr val="000000"/>
                          </a:solidFill>
                          <a:effectLst/>
                          <a:latin typeface="+mj-lt"/>
                          <a:ea typeface="Arial"/>
                          <a:cs typeface="Arial"/>
                          <a:sym typeface="Arial"/>
                        </a:rPr>
                        <a:t> and </a:t>
                      </a:r>
                      <a:r>
                        <a:rPr lang="en-US" sz="1200" b="0" i="0" u="none" strike="noStrike" cap="none" noProof="0" dirty="0">
                          <a:solidFill>
                            <a:srgbClr val="000000"/>
                          </a:solidFill>
                          <a:effectLst/>
                          <a:latin typeface="+mn-lt"/>
                          <a:ea typeface="Arial"/>
                          <a:cs typeface="Arial"/>
                          <a:sym typeface="Arial"/>
                          <a:hlinkClick r:id="rId6"/>
                        </a:rPr>
                        <a:t>Global Action Plan for Prevention and Control of Pneumonia and Diarrhea</a:t>
                      </a:r>
                      <a:r>
                        <a:rPr lang="en-US" sz="1200" b="0" i="0" u="none" strike="noStrike" cap="none" noProof="0" dirty="0">
                          <a:solidFill>
                            <a:srgbClr val="000000"/>
                          </a:solidFill>
                          <a:effectLst/>
                          <a:latin typeface="+mn-lt"/>
                          <a:ea typeface="Arial"/>
                          <a:cs typeface="Arial"/>
                          <a:sym typeface="Arial"/>
                        </a:rPr>
                        <a:t>. </a:t>
                      </a:r>
                      <a:r>
                        <a:rPr lang="en-US" sz="1200" b="0" i="0" u="none" strike="noStrike" cap="none" noProof="0" dirty="0">
                          <a:solidFill>
                            <a:srgbClr val="000000"/>
                          </a:solidFill>
                          <a:effectLst/>
                          <a:latin typeface="+mn-lt"/>
                          <a:ea typeface="Arial"/>
                          <a:cs typeface="Arial"/>
                          <a:sym typeface="Arial"/>
                          <a:hlinkClick r:id="rId7"/>
                        </a:rPr>
                        <a:t>Target for 2030 proposed by nutrition community</a:t>
                      </a:r>
                      <a:r>
                        <a:rPr lang="en-US" sz="1200" b="0" i="0" u="none" strike="noStrike" cap="none" noProof="0" dirty="0">
                          <a:solidFill>
                            <a:srgbClr val="000000"/>
                          </a:solidFill>
                          <a:effectLst/>
                          <a:latin typeface="+mn-lt"/>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a:solidFill>
                          <a:srgbClr val="000000"/>
                        </a:solidFill>
                        <a:effectLst/>
                        <a:latin typeface="+mj-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effectLst/>
                          <a:latin typeface="+mn-lt"/>
                          <a:ea typeface="Arial"/>
                          <a:cs typeface="Arial"/>
                          <a:sym typeface="Arial"/>
                        </a:rPr>
                        <a:t>Indicator consistent with these and other initiatives.</a:t>
                      </a:r>
                    </a:p>
                  </a:txBody>
                  <a:tcPr/>
                </a:tc>
                <a:extLst>
                  <a:ext uri="{0D108BD9-81ED-4DB2-BD59-A6C34878D82A}">
                    <a16:rowId xmlns:a16="http://schemas.microsoft.com/office/drawing/2014/main" val="95790272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tx2">
                              <a:lumMod val="10000"/>
                            </a:schemeClr>
                          </a:solidFill>
                          <a:latin typeface="+mj-lt"/>
                        </a:rPr>
                        <a:t>2. </a:t>
                      </a:r>
                      <a:r>
                        <a:rPr lang="en-US" sz="1400" b="0" i="0" u="none" strike="noStrike" cap="none" dirty="0">
                          <a:solidFill>
                            <a:schemeClr val="tx2">
                              <a:lumMod val="10000"/>
                            </a:schemeClr>
                          </a:solidFill>
                          <a:latin typeface="+mj-lt"/>
                          <a:cs typeface="Arial"/>
                          <a:sym typeface="Arial"/>
                        </a:rPr>
                        <a:t>Minimum dietary diversity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mj-lt"/>
                        </a:rPr>
                        <a:t>N/A</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dirty="0">
                          <a:latin typeface="+mn-lt"/>
                          <a:ea typeface="Calibri"/>
                          <a:cs typeface="Calibri"/>
                          <a:sym typeface="Calibri"/>
                        </a:rPr>
                        <a:t>Indicator aligned with </a:t>
                      </a:r>
                      <a:r>
                        <a:rPr lang="en-US" sz="1200" b="0" dirty="0">
                          <a:latin typeface="+mn-lt"/>
                          <a:ea typeface="Calibri"/>
                          <a:cs typeface="Calibri"/>
                        </a:rPr>
                        <a:t>indicators</a:t>
                      </a:r>
                      <a:r>
                        <a:rPr lang="en-US" sz="1200" b="0" dirty="0">
                          <a:latin typeface="+mn-lt"/>
                          <a:ea typeface="Calibri"/>
                          <a:cs typeface="Calibri"/>
                          <a:sym typeface="Calibri"/>
                        </a:rPr>
                        <a:t> in the </a:t>
                      </a:r>
                      <a:r>
                        <a:rPr lang="en-US" sz="1200" b="0" dirty="0">
                          <a:latin typeface="+mn-lt"/>
                          <a:ea typeface="Calibri"/>
                          <a:cs typeface="Calibri"/>
                          <a:sym typeface="Calibri"/>
                          <a:hlinkClick r:id="rId8"/>
                        </a:rPr>
                        <a:t>Global Nutrition Monitoring Framework</a:t>
                      </a:r>
                      <a:r>
                        <a:rPr lang="en-US" sz="1200" b="0" dirty="0">
                          <a:latin typeface="+mn-lt"/>
                          <a:ea typeface="Calibri"/>
                          <a:cs typeface="Calibri"/>
                          <a:sym typeface="Calibri"/>
                        </a:rPr>
                        <a:t> and recommended by the TEAM advisory group.</a:t>
                      </a:r>
                      <a:r>
                        <a:rPr lang="en-US" sz="1200" b="0" dirty="0">
                          <a:latin typeface="+mn-lt"/>
                          <a:ea typeface="Calibri"/>
                          <a:cs typeface="Calibri"/>
                        </a:rPr>
                        <a:t> </a:t>
                      </a:r>
                      <a:endParaRPr lang="en-US" sz="1200" dirty="0">
                        <a:latin typeface="+mn-lt"/>
                      </a:endParaRPr>
                    </a:p>
                  </a:txBody>
                  <a:tcPr/>
                </a:tc>
                <a:extLst>
                  <a:ext uri="{0D108BD9-81ED-4DB2-BD59-A6C34878D82A}">
                    <a16:rowId xmlns:a16="http://schemas.microsoft.com/office/drawing/2014/main" val="1491259712"/>
                  </a:ext>
                </a:extLst>
              </a:tr>
              <a:tr h="370840">
                <a:tc>
                  <a:txBody>
                    <a:bodyPr/>
                    <a:lstStyle/>
                    <a:p>
                      <a:r>
                        <a:rPr lang="en-US" dirty="0">
                          <a:solidFill>
                            <a:schemeClr val="tx2">
                              <a:lumMod val="10000"/>
                            </a:schemeClr>
                          </a:solidFill>
                          <a:latin typeface="+mj-lt"/>
                        </a:rPr>
                        <a:t>3. </a:t>
                      </a:r>
                      <a:r>
                        <a:rPr lang="en-US" noProof="0" dirty="0">
                          <a:solidFill>
                            <a:schemeClr val="tx2">
                              <a:lumMod val="10000"/>
                            </a:schemeClr>
                          </a:solidFill>
                          <a:latin typeface="+mj-lt"/>
                        </a:rPr>
                        <a:t>Vitamin</a:t>
                      </a:r>
                      <a:r>
                        <a:rPr lang="en-US" dirty="0">
                          <a:solidFill>
                            <a:schemeClr val="tx2">
                              <a:lumMod val="10000"/>
                            </a:schemeClr>
                          </a:solidFill>
                          <a:latin typeface="+mj-lt"/>
                        </a:rPr>
                        <a:t> A </a:t>
                      </a:r>
                      <a:r>
                        <a:rPr lang="en-US" noProof="0" dirty="0">
                          <a:solidFill>
                            <a:schemeClr val="tx2">
                              <a:lumMod val="10000"/>
                            </a:schemeClr>
                          </a:solidFill>
                          <a:latin typeface="+mj-lt"/>
                        </a:rPr>
                        <a:t>supplementation</a:t>
                      </a:r>
                      <a:r>
                        <a:rPr lang="en-US" dirty="0">
                          <a:solidFill>
                            <a:schemeClr val="tx2">
                              <a:lumMod val="10000"/>
                            </a:schemeClr>
                          </a:solidFill>
                          <a:latin typeface="+mj-lt"/>
                        </a:rPr>
                        <a:t> (second dose)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mj-lt"/>
                        </a:rPr>
                        <a:t>N/A</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i="0" u="none" strike="noStrike" cap="none" dirty="0">
                          <a:solidFill>
                            <a:schemeClr val="dk1"/>
                          </a:solidFill>
                          <a:latin typeface="+mn-lt"/>
                          <a:ea typeface="Calibri"/>
                          <a:cs typeface="Calibri"/>
                          <a:sym typeface="Calibri"/>
                        </a:rPr>
                        <a:t>Indicator aligned with </a:t>
                      </a:r>
                      <a:r>
                        <a:rPr lang="en-US" sz="1200" b="0" i="0" u="none" strike="noStrike" cap="none" dirty="0">
                          <a:solidFill>
                            <a:schemeClr val="dk1"/>
                          </a:solidFill>
                          <a:latin typeface="+mn-lt"/>
                          <a:ea typeface="Calibri"/>
                          <a:cs typeface="Calibri"/>
                        </a:rPr>
                        <a:t>indicators</a:t>
                      </a:r>
                      <a:r>
                        <a:rPr lang="en-US" sz="1200" b="0" i="0" u="none" strike="noStrike" cap="none" dirty="0">
                          <a:solidFill>
                            <a:schemeClr val="dk1"/>
                          </a:solidFill>
                          <a:latin typeface="+mn-lt"/>
                          <a:ea typeface="Calibri"/>
                          <a:cs typeface="Calibri"/>
                          <a:sym typeface="Calibri"/>
                        </a:rPr>
                        <a:t> in the </a:t>
                      </a:r>
                      <a:r>
                        <a:rPr lang="en-US" sz="1200" b="0" i="0" u="none" strike="noStrike" cap="none" dirty="0">
                          <a:solidFill>
                            <a:schemeClr val="dk1"/>
                          </a:solidFill>
                          <a:latin typeface="+mn-lt"/>
                          <a:ea typeface="Calibri"/>
                          <a:cs typeface="Calibri"/>
                          <a:sym typeface="Calibri"/>
                          <a:hlinkClick r:id="rId8"/>
                        </a:rPr>
                        <a:t>Global Nutrition Monitoring Framework</a:t>
                      </a:r>
                      <a:r>
                        <a:rPr lang="en-US" sz="1200" b="0" i="0" u="none" strike="noStrike" cap="none" dirty="0">
                          <a:solidFill>
                            <a:schemeClr val="dk1"/>
                          </a:solidFill>
                          <a:latin typeface="+mn-lt"/>
                          <a:ea typeface="Calibri"/>
                          <a:cs typeface="Calibri"/>
                          <a:sym typeface="Calibri"/>
                        </a:rPr>
                        <a:t> and recommended by the TEAM advisory group.</a:t>
                      </a:r>
                      <a:r>
                        <a:rPr lang="en-US" sz="1200" b="0" i="0" u="none" strike="noStrike" cap="none" dirty="0">
                          <a:solidFill>
                            <a:schemeClr val="dk1"/>
                          </a:solidFill>
                          <a:latin typeface="+mn-lt"/>
                          <a:ea typeface="Calibri"/>
                          <a:cs typeface="Calibri"/>
                        </a:rPr>
                        <a:t> </a:t>
                      </a:r>
                      <a:endParaRPr lang="en-US" sz="12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val="3163158127"/>
                  </a:ext>
                </a:extLst>
              </a:tr>
            </a:tbl>
          </a:graphicData>
        </a:graphic>
      </p:graphicFrame>
    </p:spTree>
    <p:extLst>
      <p:ext uri="{BB962C8B-B14F-4D97-AF65-F5344CB8AC3E}">
        <p14:creationId xmlns:p14="http://schemas.microsoft.com/office/powerpoint/2010/main" val="81449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6066BA-9901-4D84-8318-5054E08276F8}"/>
              </a:ext>
            </a:extLst>
          </p:cNvPr>
          <p:cNvSpPr>
            <a:spLocks noGrp="1"/>
          </p:cNvSpPr>
          <p:nvPr>
            <p:ph type="pic" idx="2"/>
          </p:nvPr>
        </p:nvSpPr>
        <p:spPr/>
        <p:txBody>
          <a:bodyPr/>
          <a:lstStyle/>
          <a:p>
            <a:endParaRPr lang="en-US"/>
          </a:p>
        </p:txBody>
      </p:sp>
      <p:sp>
        <p:nvSpPr>
          <p:cNvPr id="7" name="Google Shape;106;p4">
            <a:extLst>
              <a:ext uri="{FF2B5EF4-FFF2-40B4-BE49-F238E27FC236}">
                <a16:creationId xmlns:a16="http://schemas.microsoft.com/office/drawing/2014/main" id="{1E9CE3C0-2462-44BD-9387-A221E29F927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lvl="0">
              <a:buClr>
                <a:srgbClr val="645DC7"/>
              </a:buClr>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3.2</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CSA Results Framework:</a:t>
            </a:r>
            <a:b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Equity, q</a:t>
            </a:r>
            <a:r>
              <a:rPr lang="en-US" sz="2800" b="0" dirty="0" err="1">
                <a:solidFill>
                  <a:srgbClr val="645DC7"/>
                </a:solidFill>
                <a:latin typeface="Gill Sans MT" panose="020B0502020104020203" pitchFamily="34" charset="0"/>
                <a:cs typeface="Calibri" panose="020F0502020204030204" pitchFamily="34" charset="0"/>
              </a:rPr>
              <a:t>uality</a:t>
            </a:r>
            <a:r>
              <a:rPr lang="en-US" sz="2800" b="0" dirty="0">
                <a:solidFill>
                  <a:srgbClr val="645DC7"/>
                </a:solidFill>
                <a:latin typeface="Gill Sans MT" panose="020B0502020104020203" pitchFamily="34" charset="0"/>
                <a:cs typeface="Calibri" panose="020F0502020204030204" pitchFamily="34" charset="0"/>
              </a:rPr>
              <a:t>, and learning agenda</a:t>
            </a:r>
            <a:endPar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endParaRPr>
          </a:p>
        </p:txBody>
      </p:sp>
      <p:pic>
        <p:nvPicPr>
          <p:cNvPr id="8" name="Google Shape;442;p61">
            <a:extLst>
              <a:ext uri="{FF2B5EF4-FFF2-40B4-BE49-F238E27FC236}">
                <a16:creationId xmlns:a16="http://schemas.microsoft.com/office/drawing/2014/main" id="{82BC53BE-A20B-4FDF-BAFA-97A21C555530}"/>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443;p61">
            <a:extLst>
              <a:ext uri="{FF2B5EF4-FFF2-40B4-BE49-F238E27FC236}">
                <a16:creationId xmlns:a16="http://schemas.microsoft.com/office/drawing/2014/main" id="{DCE818F3-F43C-4843-9388-4256BCC1CEF3}"/>
              </a:ext>
            </a:extLst>
          </p:cNvPr>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MOMENTUM;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1471947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fontScale="90000"/>
          </a:bodyPr>
          <a:lstStyle/>
          <a:p>
            <a:r>
              <a:rPr lang="en-US" sz="2700" dirty="0">
                <a:latin typeface="Gill Sans MT" panose="020B0502020104020203" pitchFamily="34" charset="0"/>
              </a:rPr>
              <a:t>Equity in the CSA Results Framework</a:t>
            </a:r>
            <a:endParaRPr lang="en-US" i="1" dirty="0">
              <a:latin typeface="Gill Sans MT" panose="020B0502020104020203" pitchFamily="34" charset="0"/>
            </a:endParaRPr>
          </a:p>
        </p:txBody>
      </p:sp>
      <p:sp>
        <p:nvSpPr>
          <p:cNvPr id="3" name="Text Placeholder 2">
            <a:extLst>
              <a:ext uri="{FF2B5EF4-FFF2-40B4-BE49-F238E27FC236}">
                <a16:creationId xmlns:a16="http://schemas.microsoft.com/office/drawing/2014/main" id="{6AA9FC4C-B638-4F02-AA6F-FFA850F617FD}"/>
              </a:ext>
            </a:extLst>
          </p:cNvPr>
          <p:cNvSpPr>
            <a:spLocks noGrp="1"/>
          </p:cNvSpPr>
          <p:nvPr>
            <p:ph type="body" idx="1"/>
          </p:nvPr>
        </p:nvSpPr>
        <p:spPr>
          <a:xfrm>
            <a:off x="456306" y="1623322"/>
            <a:ext cx="8597637" cy="3276599"/>
          </a:xfrm>
        </p:spPr>
        <p:txBody>
          <a:bodyPr>
            <a:normAutofit/>
          </a:bodyPr>
          <a:lstStyle/>
          <a:p>
            <a:pPr marL="158750" indent="0">
              <a:buNone/>
            </a:pPr>
            <a:r>
              <a:rPr lang="en-US" sz="1800" b="1" dirty="0">
                <a:solidFill>
                  <a:schemeClr val="accent3"/>
                </a:solidFill>
                <a:latin typeface="Gill Sans MT" panose="020B0502020104020203" pitchFamily="34" charset="0"/>
              </a:rPr>
              <a:t>Recommended equity analyses </a:t>
            </a:r>
          </a:p>
          <a:p>
            <a:r>
              <a:rPr lang="en-US" sz="1600" dirty="0">
                <a:solidFill>
                  <a:schemeClr val="tx2">
                    <a:lumMod val="10000"/>
                  </a:schemeClr>
                </a:solidFill>
                <a:latin typeface="Calibri"/>
              </a:rPr>
              <a:t>Compare equity patterns across countries using national estimates and equity patterns within countries using subnational estimates</a:t>
            </a:r>
          </a:p>
          <a:p>
            <a:r>
              <a:rPr lang="en-US" sz="1600" dirty="0">
                <a:solidFill>
                  <a:schemeClr val="tx2">
                    <a:lumMod val="10000"/>
                  </a:schemeClr>
                </a:solidFill>
                <a:latin typeface="Calibri"/>
              </a:rPr>
              <a:t>Examine progress towards mortality targets at the national level and amongst the poorest quintile</a:t>
            </a:r>
          </a:p>
          <a:p>
            <a:r>
              <a:rPr lang="en-US" sz="1600" dirty="0">
                <a:solidFill>
                  <a:schemeClr val="tx2">
                    <a:lumMod val="10000"/>
                  </a:schemeClr>
                </a:solidFill>
                <a:latin typeface="Calibri"/>
              </a:rPr>
              <a:t>Calculate coverage gap between wealthiest and poorest quintile</a:t>
            </a:r>
          </a:p>
          <a:p>
            <a:r>
              <a:rPr lang="en-US" sz="1600" dirty="0">
                <a:solidFill>
                  <a:schemeClr val="tx2">
                    <a:lumMod val="10000"/>
                  </a:schemeClr>
                </a:solidFill>
                <a:latin typeface="Calibri"/>
              </a:rPr>
              <a:t>Compare coverage level in the poorest quintile to the national average</a:t>
            </a:r>
          </a:p>
          <a:p>
            <a:r>
              <a:rPr lang="en-US" sz="1600" dirty="0">
                <a:solidFill>
                  <a:schemeClr val="tx2">
                    <a:lumMod val="10000"/>
                  </a:schemeClr>
                </a:solidFill>
                <a:latin typeface="Calibri"/>
              </a:rPr>
              <a:t>Examine progress towards coverage targets between poorest, wealthiest, and national average</a:t>
            </a:r>
          </a:p>
          <a:p>
            <a:r>
              <a:rPr lang="en-US" sz="1600" dirty="0">
                <a:solidFill>
                  <a:schemeClr val="tx2">
                    <a:lumMod val="10000"/>
                  </a:schemeClr>
                </a:solidFill>
                <a:latin typeface="Calibri"/>
              </a:rPr>
              <a:t>Use maps and </a:t>
            </a:r>
            <a:r>
              <a:rPr lang="en-US" sz="1600" dirty="0" err="1">
                <a:solidFill>
                  <a:schemeClr val="tx2">
                    <a:lumMod val="10000"/>
                  </a:schemeClr>
                </a:solidFill>
                <a:latin typeface="Calibri"/>
              </a:rPr>
              <a:t>equiplots</a:t>
            </a:r>
            <a:r>
              <a:rPr lang="en-US" sz="1600" dirty="0">
                <a:solidFill>
                  <a:schemeClr val="tx2">
                    <a:lumMod val="10000"/>
                  </a:schemeClr>
                </a:solidFill>
                <a:latin typeface="Calibri"/>
              </a:rPr>
              <a:t> to visualize the data</a:t>
            </a:r>
          </a:p>
          <a:p>
            <a:r>
              <a:rPr lang="en-US" sz="1600" dirty="0">
                <a:solidFill>
                  <a:schemeClr val="tx2">
                    <a:lumMod val="10000"/>
                  </a:schemeClr>
                </a:solidFill>
                <a:latin typeface="Calibri"/>
              </a:rPr>
              <a:t>Consider other equity indicators for specific analyses, such as child food poverty measures </a:t>
            </a:r>
          </a:p>
          <a:p>
            <a:pPr lvl="1"/>
            <a:endParaRPr lang="en-US" sz="1400" dirty="0">
              <a:solidFill>
                <a:schemeClr val="tx2">
                  <a:lumMod val="10000"/>
                </a:schemeClr>
              </a:solidFill>
              <a:latin typeface="Calibri"/>
            </a:endParaRPr>
          </a:p>
        </p:txBody>
      </p:sp>
      <p:sp>
        <p:nvSpPr>
          <p:cNvPr id="5" name="TextBox 4">
            <a:extLst>
              <a:ext uri="{FF2B5EF4-FFF2-40B4-BE49-F238E27FC236}">
                <a16:creationId xmlns:a16="http://schemas.microsoft.com/office/drawing/2014/main" id="{B30A79D9-5BF6-4239-AC54-504F9BD01405}"/>
              </a:ext>
            </a:extLst>
          </p:cNvPr>
          <p:cNvSpPr txBox="1"/>
          <p:nvPr/>
        </p:nvSpPr>
        <p:spPr>
          <a:xfrm>
            <a:off x="1188309" y="877007"/>
            <a:ext cx="7450000" cy="584775"/>
          </a:xfrm>
          <a:prstGeom prst="rect">
            <a:avLst/>
          </a:prstGeom>
          <a:noFill/>
          <a:ln w="25400">
            <a:solidFill>
              <a:schemeClr val="accent3"/>
            </a:solidFill>
          </a:ln>
          <a:effectLst/>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E7E6E6">
                    <a:lumMod val="10000"/>
                  </a:srgbClr>
                </a:solidFill>
                <a:effectLst/>
                <a:uLnTx/>
                <a:uFillTx/>
                <a:latin typeface="Calibri" panose="020F0502020204030204"/>
                <a:ea typeface="+mn-ea"/>
                <a:cs typeface="+mn-cs"/>
                <a:sym typeface="Arial"/>
              </a:rPr>
              <a:t>Impact and outcome indicators should be disaggregated by key equity factors such as </a:t>
            </a:r>
            <a:r>
              <a:rPr kumimoji="0" lang="en-US" sz="1600" b="1" i="0" u="none" strike="noStrike" kern="0" cap="none" spc="0" normalizeH="0" baseline="0" noProof="0">
                <a:ln>
                  <a:noFill/>
                </a:ln>
                <a:solidFill>
                  <a:prstClr val="black"/>
                </a:solidFill>
                <a:effectLst/>
                <a:uLnTx/>
                <a:uFillTx/>
                <a:latin typeface="Calibri"/>
                <a:ea typeface="+mn-ea"/>
                <a:cs typeface="Calibri"/>
                <a:sym typeface="Arial"/>
              </a:rPr>
              <a:t>rich-poor, urban-rural, geography, and mother’s education</a:t>
            </a:r>
            <a:endParaRPr kumimoji="0" lang="en-US" sz="1600" b="1" i="0" u="none" strike="noStrike" kern="0" cap="none" spc="0" normalizeH="0" baseline="0" noProof="0">
              <a:ln>
                <a:noFill/>
              </a:ln>
              <a:solidFill>
                <a:srgbClr val="E7E6E6">
                  <a:lumMod val="10000"/>
                </a:srgbClr>
              </a:solidFill>
              <a:effectLst/>
              <a:uLnTx/>
              <a:uFillTx/>
              <a:latin typeface="Calibri"/>
              <a:ea typeface="+mn-ea"/>
              <a:cs typeface="Calibri"/>
              <a:sym typeface="Arial"/>
            </a:endParaRPr>
          </a:p>
        </p:txBody>
      </p:sp>
      <p:sp>
        <p:nvSpPr>
          <p:cNvPr id="7" name="TextBox 6">
            <a:extLst>
              <a:ext uri="{FF2B5EF4-FFF2-40B4-BE49-F238E27FC236}">
                <a16:creationId xmlns:a16="http://schemas.microsoft.com/office/drawing/2014/main" id="{41781E09-F8A9-40A6-8F02-50A5BC1483BC}"/>
              </a:ext>
            </a:extLst>
          </p:cNvPr>
          <p:cNvSpPr txBox="1"/>
          <p:nvPr/>
        </p:nvSpPr>
        <p:spPr>
          <a:xfrm>
            <a:off x="3866398" y="4684477"/>
            <a:ext cx="518754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1" u="sng" strike="noStrike" kern="0" cap="none" spc="0" normalizeH="0" baseline="0" noProof="0">
                <a:ln>
                  <a:noFill/>
                </a:ln>
                <a:solidFill>
                  <a:srgbClr val="E7E6E6">
                    <a:lumMod val="10000"/>
                  </a:srgbClr>
                </a:solidFill>
                <a:effectLst/>
                <a:uLnTx/>
                <a:uFillTx/>
                <a:latin typeface="Calibri" panose="020F0502020204030204"/>
                <a:cs typeface="Arial"/>
                <a:sym typeface="Arial"/>
              </a:rPr>
              <a:t>Note: </a:t>
            </a:r>
            <a:r>
              <a:rPr kumimoji="0" lang="en-US" sz="1100" b="0" i="1" u="none" strike="noStrike" kern="0" cap="none" spc="0" normalizeH="0" baseline="0" noProof="0">
                <a:ln>
                  <a:noFill/>
                </a:ln>
                <a:solidFill>
                  <a:srgbClr val="E7E6E6">
                    <a:lumMod val="10000"/>
                  </a:srgbClr>
                </a:solidFill>
                <a:effectLst/>
                <a:uLnTx/>
                <a:uFillTx/>
                <a:latin typeface="Calibri" panose="020F0502020204030204"/>
                <a:cs typeface="Arial"/>
                <a:sym typeface="Arial"/>
              </a:rPr>
              <a:t>Gender equity captured through relevant disaggregation (e.g., women’s education) and context indicator for Gender/Women's empowerment SDG 5.1.1</a:t>
            </a:r>
          </a:p>
        </p:txBody>
      </p:sp>
      <p:sp>
        <p:nvSpPr>
          <p:cNvPr id="8" name="Arrow: Left-Right 7">
            <a:extLst>
              <a:ext uri="{FF2B5EF4-FFF2-40B4-BE49-F238E27FC236}">
                <a16:creationId xmlns:a16="http://schemas.microsoft.com/office/drawing/2014/main" id="{FAFCC718-31BE-4568-8B60-F54E643B90BE}"/>
              </a:ext>
            </a:extLst>
          </p:cNvPr>
          <p:cNvSpPr/>
          <p:nvPr/>
        </p:nvSpPr>
        <p:spPr>
          <a:xfrm rot="19004075">
            <a:off x="469301" y="1034600"/>
            <a:ext cx="616182" cy="275773"/>
          </a:xfrm>
          <a:prstGeom prst="leftRightArrow">
            <a:avLst/>
          </a:prstGeom>
          <a:noFill/>
          <a:ln w="28575">
            <a:solidFill>
              <a:schemeClr val="accent3"/>
            </a:solid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284551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261643" y="180010"/>
            <a:ext cx="8011500" cy="649644"/>
          </a:xfrm>
        </p:spPr>
        <p:txBody>
          <a:bodyPr>
            <a:normAutofit/>
          </a:bodyPr>
          <a:lstStyle/>
          <a:p>
            <a:r>
              <a:rPr lang="en-US" sz="2800">
                <a:latin typeface="Gill Sans MT"/>
              </a:rPr>
              <a:t>Outline</a:t>
            </a:r>
            <a:endParaRPr lang="en-US" i="1">
              <a:latin typeface="Gill Sans MT"/>
            </a:endParaRPr>
          </a:p>
        </p:txBody>
      </p:sp>
      <p:sp>
        <p:nvSpPr>
          <p:cNvPr id="8" name="TextBox 7">
            <a:extLst>
              <a:ext uri="{FF2B5EF4-FFF2-40B4-BE49-F238E27FC236}">
                <a16:creationId xmlns:a16="http://schemas.microsoft.com/office/drawing/2014/main" id="{AF28009B-0AE1-4288-AE29-42D650283E3B}"/>
              </a:ext>
            </a:extLst>
          </p:cNvPr>
          <p:cNvSpPr txBox="1"/>
          <p:nvPr/>
        </p:nvSpPr>
        <p:spPr>
          <a:xfrm>
            <a:off x="345814" y="912830"/>
            <a:ext cx="80118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3E68AA"/>
                </a:solidFill>
                <a:effectLst/>
                <a:uLnTx/>
                <a:uFillTx/>
                <a:latin typeface="Gill Sans MT"/>
                <a:cs typeface="Arial"/>
                <a:sym typeface="Arial"/>
              </a:rPr>
              <a:t>1</a:t>
            </a:r>
          </a:p>
        </p:txBody>
      </p:sp>
      <p:sp>
        <p:nvSpPr>
          <p:cNvPr id="9" name="TextBox 8">
            <a:extLst>
              <a:ext uri="{FF2B5EF4-FFF2-40B4-BE49-F238E27FC236}">
                <a16:creationId xmlns:a16="http://schemas.microsoft.com/office/drawing/2014/main" id="{FEBA15FB-FCEF-40F6-A142-93E92BFF4D0B}"/>
              </a:ext>
            </a:extLst>
          </p:cNvPr>
          <p:cNvSpPr txBox="1"/>
          <p:nvPr/>
        </p:nvSpPr>
        <p:spPr>
          <a:xfrm>
            <a:off x="345814" y="1747732"/>
            <a:ext cx="11408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AA417C"/>
                </a:solidFill>
                <a:effectLst/>
                <a:uLnTx/>
                <a:uFillTx/>
                <a:latin typeface="Gill Sans MT"/>
                <a:cs typeface="Arial"/>
                <a:sym typeface="Arial"/>
              </a:rPr>
              <a:t>2</a:t>
            </a:r>
          </a:p>
        </p:txBody>
      </p:sp>
      <p:sp>
        <p:nvSpPr>
          <p:cNvPr id="10" name="TextBox 9">
            <a:extLst>
              <a:ext uri="{FF2B5EF4-FFF2-40B4-BE49-F238E27FC236}">
                <a16:creationId xmlns:a16="http://schemas.microsoft.com/office/drawing/2014/main" id="{6230C0F4-D3DD-455A-B61B-DDA4E04E1515}"/>
              </a:ext>
            </a:extLst>
          </p:cNvPr>
          <p:cNvSpPr txBox="1"/>
          <p:nvPr/>
        </p:nvSpPr>
        <p:spPr>
          <a:xfrm>
            <a:off x="345814" y="2702104"/>
            <a:ext cx="11408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26797F"/>
                </a:solidFill>
                <a:effectLst/>
                <a:uLnTx/>
                <a:uFillTx/>
                <a:latin typeface="Gill Sans MT"/>
                <a:cs typeface="Arial"/>
                <a:sym typeface="Arial"/>
              </a:rPr>
              <a:t>3</a:t>
            </a:r>
          </a:p>
        </p:txBody>
      </p:sp>
      <p:sp>
        <p:nvSpPr>
          <p:cNvPr id="12" name="TextBox 11">
            <a:extLst>
              <a:ext uri="{FF2B5EF4-FFF2-40B4-BE49-F238E27FC236}">
                <a16:creationId xmlns:a16="http://schemas.microsoft.com/office/drawing/2014/main" id="{BC94649C-4959-4243-888F-5C1E1D102427}"/>
              </a:ext>
            </a:extLst>
          </p:cNvPr>
          <p:cNvSpPr txBox="1"/>
          <p:nvPr/>
        </p:nvSpPr>
        <p:spPr>
          <a:xfrm>
            <a:off x="4917814" y="748864"/>
            <a:ext cx="11408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2A246C"/>
                </a:solidFill>
                <a:effectLst/>
                <a:uLnTx/>
                <a:uFillTx/>
                <a:latin typeface="Gill Sans MT"/>
                <a:cs typeface="Arial"/>
                <a:sym typeface="Arial"/>
              </a:rPr>
              <a:t>4</a:t>
            </a:r>
          </a:p>
        </p:txBody>
      </p:sp>
      <p:sp>
        <p:nvSpPr>
          <p:cNvPr id="14" name="TextBox 13">
            <a:extLst>
              <a:ext uri="{FF2B5EF4-FFF2-40B4-BE49-F238E27FC236}">
                <a16:creationId xmlns:a16="http://schemas.microsoft.com/office/drawing/2014/main" id="{F9E111D5-1449-4CDC-8B10-FAB3E3076DBA}"/>
              </a:ext>
            </a:extLst>
          </p:cNvPr>
          <p:cNvSpPr txBox="1"/>
          <p:nvPr/>
        </p:nvSpPr>
        <p:spPr>
          <a:xfrm>
            <a:off x="781997" y="1035836"/>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3D69AC"/>
                </a:solidFill>
                <a:effectLst/>
                <a:uLnTx/>
                <a:uFillTx/>
                <a:latin typeface="Gill Sans MT"/>
                <a:cs typeface="Arial"/>
                <a:sym typeface="Arial"/>
              </a:rPr>
              <a:t>Section 1</a:t>
            </a:r>
          </a:p>
        </p:txBody>
      </p:sp>
      <p:sp>
        <p:nvSpPr>
          <p:cNvPr id="15" name="TextBox 14">
            <a:extLst>
              <a:ext uri="{FF2B5EF4-FFF2-40B4-BE49-F238E27FC236}">
                <a16:creationId xmlns:a16="http://schemas.microsoft.com/office/drawing/2014/main" id="{D6168719-70CA-421E-AD85-DB7ED87C0E4D}"/>
              </a:ext>
            </a:extLst>
          </p:cNvPr>
          <p:cNvSpPr txBox="1"/>
          <p:nvPr/>
        </p:nvSpPr>
        <p:spPr>
          <a:xfrm>
            <a:off x="781997" y="1903595"/>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AA417C"/>
                </a:solidFill>
                <a:effectLst/>
                <a:uLnTx/>
                <a:uFillTx/>
                <a:latin typeface="Gill Sans MT"/>
                <a:cs typeface="Arial"/>
                <a:sym typeface="Arial"/>
              </a:rPr>
              <a:t>Section 2</a:t>
            </a:r>
          </a:p>
        </p:txBody>
      </p:sp>
      <p:sp>
        <p:nvSpPr>
          <p:cNvPr id="16" name="TextBox 15">
            <a:extLst>
              <a:ext uri="{FF2B5EF4-FFF2-40B4-BE49-F238E27FC236}">
                <a16:creationId xmlns:a16="http://schemas.microsoft.com/office/drawing/2014/main" id="{EFA32C5C-FC74-4DDC-861E-7C4ECDC307DA}"/>
              </a:ext>
            </a:extLst>
          </p:cNvPr>
          <p:cNvSpPr txBox="1"/>
          <p:nvPr/>
        </p:nvSpPr>
        <p:spPr>
          <a:xfrm>
            <a:off x="781997" y="2843524"/>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26797F"/>
                </a:solidFill>
                <a:effectLst/>
                <a:uLnTx/>
                <a:uFillTx/>
                <a:latin typeface="Gill Sans MT"/>
                <a:cs typeface="Arial"/>
                <a:sym typeface="Arial"/>
              </a:rPr>
              <a:t>Section 3</a:t>
            </a:r>
          </a:p>
        </p:txBody>
      </p:sp>
      <p:sp>
        <p:nvSpPr>
          <p:cNvPr id="17" name="TextBox 16">
            <a:extLst>
              <a:ext uri="{FF2B5EF4-FFF2-40B4-BE49-F238E27FC236}">
                <a16:creationId xmlns:a16="http://schemas.microsoft.com/office/drawing/2014/main" id="{29258C2A-BCB1-489D-9ED0-26865237B2E6}"/>
              </a:ext>
            </a:extLst>
          </p:cNvPr>
          <p:cNvSpPr txBox="1"/>
          <p:nvPr/>
        </p:nvSpPr>
        <p:spPr>
          <a:xfrm>
            <a:off x="5399314" y="872916"/>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A246C"/>
                </a:solidFill>
                <a:effectLst/>
                <a:uLnTx/>
                <a:uFillTx/>
                <a:latin typeface="Gill Sans MT"/>
                <a:cs typeface="Arial"/>
                <a:sym typeface="Arial"/>
              </a:rPr>
              <a:t>Section 4</a:t>
            </a:r>
          </a:p>
        </p:txBody>
      </p:sp>
      <p:sp>
        <p:nvSpPr>
          <p:cNvPr id="20" name="TextBox 19">
            <a:extLst>
              <a:ext uri="{FF2B5EF4-FFF2-40B4-BE49-F238E27FC236}">
                <a16:creationId xmlns:a16="http://schemas.microsoft.com/office/drawing/2014/main" id="{017CCF8D-E63C-4F37-B85B-C4F4EDDC808D}"/>
              </a:ext>
            </a:extLst>
          </p:cNvPr>
          <p:cNvSpPr txBox="1"/>
          <p:nvPr/>
        </p:nvSpPr>
        <p:spPr>
          <a:xfrm>
            <a:off x="781997" y="1308911"/>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Introduction to CSA</a:t>
            </a:r>
          </a:p>
        </p:txBody>
      </p:sp>
      <p:sp>
        <p:nvSpPr>
          <p:cNvPr id="21" name="TextBox 20">
            <a:extLst>
              <a:ext uri="{FF2B5EF4-FFF2-40B4-BE49-F238E27FC236}">
                <a16:creationId xmlns:a16="http://schemas.microsoft.com/office/drawing/2014/main" id="{6757BD83-08B0-4E43-A96C-0BDB1A858A04}"/>
              </a:ext>
            </a:extLst>
          </p:cNvPr>
          <p:cNvSpPr txBox="1"/>
          <p:nvPr/>
        </p:nvSpPr>
        <p:spPr>
          <a:xfrm>
            <a:off x="781997" y="2253614"/>
            <a:ext cx="356597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Development of the CSA Results Framework </a:t>
            </a:r>
          </a:p>
        </p:txBody>
      </p:sp>
      <p:sp>
        <p:nvSpPr>
          <p:cNvPr id="23" name="TextBox 22">
            <a:extLst>
              <a:ext uri="{FF2B5EF4-FFF2-40B4-BE49-F238E27FC236}">
                <a16:creationId xmlns:a16="http://schemas.microsoft.com/office/drawing/2014/main" id="{6CAE38BA-2BC1-4E9E-BF18-20CA4F9A877B}"/>
              </a:ext>
            </a:extLst>
          </p:cNvPr>
          <p:cNvSpPr txBox="1"/>
          <p:nvPr/>
        </p:nvSpPr>
        <p:spPr>
          <a:xfrm>
            <a:off x="781997" y="3188372"/>
            <a:ext cx="4572000" cy="10618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0"/>
              </a:spcBef>
              <a:spcAft>
                <a:spcPts val="0"/>
              </a:spcAft>
              <a:buClr>
                <a:srgbClr val="3D3D3D"/>
              </a:buClr>
              <a:buSzPts val="28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Gill Sans"/>
              </a:rPr>
              <a:t>CSA Results Framework</a:t>
            </a:r>
            <a:endPar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573088" marR="0" lvl="1" indent="-288925" algn="l" defTabSz="914400" rtl="0" eaLnBrk="1" fontAlgn="auto" latinLnBrk="0" hangingPunct="1">
              <a:lnSpc>
                <a:spcPct val="90000"/>
              </a:lnSpc>
              <a:spcBef>
                <a:spcPts val="0"/>
              </a:spcBef>
              <a:spcAft>
                <a:spcPts val="0"/>
              </a:spcAft>
              <a:buClr>
                <a:srgbClr val="3D3D3D"/>
              </a:buClr>
              <a:buSzPct val="100000"/>
              <a:buFont typeface="Arial"/>
              <a:buAutoNum type="arabicPeriod"/>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Gill Sans"/>
              </a:rPr>
              <a:t>Core Set of Indicators</a:t>
            </a:r>
            <a:endPar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573088" lvl="1" indent="-288925">
              <a:lnSpc>
                <a:spcPct val="90000"/>
              </a:lnSpc>
              <a:buClr>
                <a:srgbClr val="3D3D3D"/>
              </a:buClr>
              <a:buSzPct val="100000"/>
              <a:buFont typeface="+mj-lt"/>
              <a:buAutoNum type="arabicPeriod"/>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Gill Sans"/>
              </a:rPr>
              <a:t>Equity and </a:t>
            </a:r>
            <a:r>
              <a:rPr lang="en-US" dirty="0">
                <a:latin typeface="Calibri" panose="020F0502020204030204"/>
                <a:sym typeface="Gill Sans"/>
              </a:rPr>
              <a:t>Quality, Learning agenda</a:t>
            </a:r>
            <a:endParaRPr lang="en-US" dirty="0">
              <a:latin typeface="Calibri" panose="020F0502020204030204"/>
            </a:endParaRPr>
          </a:p>
          <a:p>
            <a:pPr marL="573088" marR="0" lvl="1" indent="-288925" algn="l" defTabSz="914400" rtl="0" eaLnBrk="1" fontAlgn="auto" latinLnBrk="0" hangingPunct="1">
              <a:lnSpc>
                <a:spcPct val="90000"/>
              </a:lnSpc>
              <a:spcBef>
                <a:spcPts val="0"/>
              </a:spcBef>
              <a:spcAft>
                <a:spcPts val="0"/>
              </a:spcAft>
              <a:buClr>
                <a:srgbClr val="3D3D3D"/>
              </a:buClr>
              <a:buSzPct val="100000"/>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Gill Sans"/>
              </a:rPr>
              <a:t>Implementation milestones</a:t>
            </a:r>
          </a:p>
          <a:p>
            <a:pPr marL="573088" marR="0" lvl="1" indent="-288925" algn="l" defTabSz="914400" rtl="0" eaLnBrk="1" fontAlgn="auto" latinLnBrk="0" hangingPunct="1">
              <a:lnSpc>
                <a:spcPct val="90000"/>
              </a:lnSpc>
              <a:spcBef>
                <a:spcPts val="0"/>
              </a:spcBef>
              <a:spcAft>
                <a:spcPts val="0"/>
              </a:spcAft>
              <a:buClr>
                <a:srgbClr val="3D3D3D"/>
              </a:buClr>
              <a:buSzPct val="100000"/>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Gill Sans"/>
              </a:rPr>
              <a:t>Way Forward</a:t>
            </a:r>
            <a:endPar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24" name="TextBox 23">
            <a:extLst>
              <a:ext uri="{FF2B5EF4-FFF2-40B4-BE49-F238E27FC236}">
                <a16:creationId xmlns:a16="http://schemas.microsoft.com/office/drawing/2014/main" id="{99EF7B7B-0500-4877-9264-EF8EA22645F7}"/>
              </a:ext>
            </a:extLst>
          </p:cNvPr>
          <p:cNvSpPr txBox="1"/>
          <p:nvPr/>
        </p:nvSpPr>
        <p:spPr>
          <a:xfrm>
            <a:off x="5353997" y="1170677"/>
            <a:ext cx="3565972" cy="480131"/>
          </a:xfrm>
          <a:prstGeom prst="rect">
            <a:avLst/>
          </a:prstGeom>
          <a:noFill/>
        </p:spPr>
        <p:txBody>
          <a:bodyPr wrap="square">
            <a:spAutoFit/>
          </a:bodyPr>
          <a:lstStyle/>
          <a:p>
            <a:pPr marL="0" marR="0" lvl="0" indent="0" defTabSz="914400" rtl="0" eaLnBrk="1" fontAlgn="auto" latinLnBrk="0" hangingPunct="1">
              <a:lnSpc>
                <a:spcPct val="90000"/>
              </a:lnSpc>
              <a:spcBef>
                <a:spcPts val="0"/>
              </a:spcBef>
              <a:spcAft>
                <a:spcPts val="0"/>
              </a:spcAft>
              <a:buClr>
                <a:srgbClr val="645DC7"/>
              </a:buClr>
              <a:buSzPts val="3200"/>
              <a:buFont typeface="Gill Sans"/>
              <a:buNone/>
              <a:tabLst/>
              <a:defRPr/>
            </a:pPr>
            <a:r>
              <a:rPr lang="en-US" dirty="0">
                <a:latin typeface="Calibri" panose="020F0502020204030204"/>
              </a:rPr>
              <a:t>Use of existing data in Sierra Leone: </a:t>
            </a:r>
          </a:p>
          <a:p>
            <a:pPr marL="0" marR="0" lvl="0" indent="0" defTabSz="914400" rtl="0" eaLnBrk="1" fontAlgn="auto" latinLnBrk="0" hangingPunct="1">
              <a:lnSpc>
                <a:spcPct val="90000"/>
              </a:lnSpc>
              <a:spcBef>
                <a:spcPts val="0"/>
              </a:spcBef>
              <a:spcAft>
                <a:spcPts val="0"/>
              </a:spcAft>
              <a:buClr>
                <a:srgbClr val="645DC7"/>
              </a:buClr>
              <a:buSzPts val="3200"/>
              <a:buFont typeface="Gill Sans"/>
              <a:buNone/>
              <a:tabLst/>
              <a:defRPr/>
            </a:pPr>
            <a:r>
              <a:rPr lang="en-US" dirty="0">
                <a:latin typeface="Calibri" panose="020F0502020204030204"/>
              </a:rPr>
              <a:t>Situational Analysis</a:t>
            </a:r>
          </a:p>
        </p:txBody>
      </p:sp>
      <p:cxnSp>
        <p:nvCxnSpPr>
          <p:cNvPr id="4" name="Straight Connector 3">
            <a:extLst>
              <a:ext uri="{FF2B5EF4-FFF2-40B4-BE49-F238E27FC236}">
                <a16:creationId xmlns:a16="http://schemas.microsoft.com/office/drawing/2014/main" id="{4A91F06C-5DA7-415F-90D8-C31AE29B1AFB}"/>
              </a:ext>
            </a:extLst>
          </p:cNvPr>
          <p:cNvCxnSpPr>
            <a:cxnSpLocks/>
          </p:cNvCxnSpPr>
          <p:nvPr/>
        </p:nvCxnSpPr>
        <p:spPr>
          <a:xfrm>
            <a:off x="345814" y="1683016"/>
            <a:ext cx="4224528"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EA051A-526C-4B6E-B8CC-28B58F9160CA}"/>
              </a:ext>
            </a:extLst>
          </p:cNvPr>
          <p:cNvCxnSpPr>
            <a:cxnSpLocks/>
          </p:cNvCxnSpPr>
          <p:nvPr/>
        </p:nvCxnSpPr>
        <p:spPr>
          <a:xfrm>
            <a:off x="345814" y="2645388"/>
            <a:ext cx="4226186"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6E751F-2F76-47E4-BB85-8548C4A9CD42}"/>
              </a:ext>
            </a:extLst>
          </p:cNvPr>
          <p:cNvCxnSpPr>
            <a:cxnSpLocks/>
          </p:cNvCxnSpPr>
          <p:nvPr/>
        </p:nvCxnSpPr>
        <p:spPr>
          <a:xfrm>
            <a:off x="4917814" y="1683016"/>
            <a:ext cx="384048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5ADE3F4-2380-42C3-8EAD-05625B2BF497}"/>
              </a:ext>
            </a:extLst>
          </p:cNvPr>
          <p:cNvSpPr txBox="1"/>
          <p:nvPr/>
        </p:nvSpPr>
        <p:spPr>
          <a:xfrm>
            <a:off x="4917814" y="1753023"/>
            <a:ext cx="11408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chemeClr val="accent4"/>
                </a:solidFill>
                <a:effectLst/>
                <a:uLnTx/>
                <a:uFillTx/>
                <a:latin typeface="Gill Sans MT"/>
                <a:cs typeface="Arial"/>
                <a:sym typeface="Arial"/>
              </a:rPr>
              <a:t>5</a:t>
            </a:r>
          </a:p>
        </p:txBody>
      </p:sp>
      <p:sp>
        <p:nvSpPr>
          <p:cNvPr id="26" name="TextBox 25">
            <a:extLst>
              <a:ext uri="{FF2B5EF4-FFF2-40B4-BE49-F238E27FC236}">
                <a16:creationId xmlns:a16="http://schemas.microsoft.com/office/drawing/2014/main" id="{06DA07E0-1A59-4987-B16E-88BAB79D30E4}"/>
              </a:ext>
            </a:extLst>
          </p:cNvPr>
          <p:cNvSpPr txBox="1"/>
          <p:nvPr/>
        </p:nvSpPr>
        <p:spPr>
          <a:xfrm>
            <a:off x="5399314" y="1877075"/>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chemeClr val="accent4"/>
                </a:solidFill>
                <a:effectLst/>
                <a:uLnTx/>
                <a:uFillTx/>
                <a:latin typeface="Gill Sans MT"/>
                <a:cs typeface="Arial"/>
                <a:sym typeface="Arial"/>
              </a:rPr>
              <a:t>Section 5</a:t>
            </a:r>
          </a:p>
        </p:txBody>
      </p:sp>
      <p:sp>
        <p:nvSpPr>
          <p:cNvPr id="27" name="TextBox 26">
            <a:extLst>
              <a:ext uri="{FF2B5EF4-FFF2-40B4-BE49-F238E27FC236}">
                <a16:creationId xmlns:a16="http://schemas.microsoft.com/office/drawing/2014/main" id="{2B7EE56D-F23C-4280-B8F0-3C23F7E7D1CC}"/>
              </a:ext>
            </a:extLst>
          </p:cNvPr>
          <p:cNvSpPr txBox="1"/>
          <p:nvPr/>
        </p:nvSpPr>
        <p:spPr>
          <a:xfrm>
            <a:off x="5399314" y="2150150"/>
            <a:ext cx="356597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Q&amp;A and Closing Remarks</a:t>
            </a:r>
          </a:p>
        </p:txBody>
      </p:sp>
    </p:spTree>
    <p:extLst>
      <p:ext uri="{BB962C8B-B14F-4D97-AF65-F5344CB8AC3E}">
        <p14:creationId xmlns:p14="http://schemas.microsoft.com/office/powerpoint/2010/main" val="16515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A9FB3A-E0AD-4001-8A2F-2A3951C16C60}"/>
              </a:ext>
            </a:extLst>
          </p:cNvPr>
          <p:cNvSpPr>
            <a:spLocks noGrp="1"/>
          </p:cNvSpPr>
          <p:nvPr>
            <p:ph type="body" idx="1"/>
          </p:nvPr>
        </p:nvSpPr>
        <p:spPr>
          <a:xfrm>
            <a:off x="812325" y="2063642"/>
            <a:ext cx="2090100" cy="2357158"/>
          </a:xfrm>
        </p:spPr>
        <p:txBody>
          <a:bodyPr>
            <a:normAutofit lnSpcReduction="10000"/>
          </a:bodyPr>
          <a:lstStyle/>
          <a:p>
            <a:pPr marL="0" indent="0">
              <a:buNone/>
            </a:pPr>
            <a:r>
              <a:rPr lang="en-US" sz="1050" dirty="0">
                <a:latin typeface="+mj-lt"/>
              </a:rPr>
              <a:t>Quality of Care (QoC) is an essential driver of child survival </a:t>
            </a:r>
          </a:p>
          <a:p>
            <a:pPr marL="0" indent="0">
              <a:buNone/>
            </a:pPr>
            <a:endParaRPr lang="en-US" sz="1050" dirty="0">
              <a:latin typeface="+mj-lt"/>
            </a:endParaRPr>
          </a:p>
          <a:p>
            <a:pPr marL="0" indent="0">
              <a:buNone/>
            </a:pPr>
            <a:r>
              <a:rPr lang="en-US" sz="1050" dirty="0">
                <a:latin typeface="+mj-lt"/>
              </a:rPr>
              <a:t>QoC metrics include system readiness measures, process measures including provision and experience of care, and outcome measures</a:t>
            </a:r>
          </a:p>
          <a:p>
            <a:pPr marL="0" indent="0">
              <a:buNone/>
            </a:pPr>
            <a:endParaRPr lang="en-US" dirty="0">
              <a:latin typeface="+mj-lt"/>
            </a:endParaRPr>
          </a:p>
          <a:p>
            <a:pPr marL="0" indent="0">
              <a:buNone/>
            </a:pPr>
            <a:r>
              <a:rPr lang="en-US" sz="1100" dirty="0">
                <a:latin typeface="+mj-lt"/>
              </a:rPr>
              <a:t>Limited standard child health QoC measures collected and available across countries</a:t>
            </a:r>
          </a:p>
          <a:p>
            <a:pPr marL="0" indent="0">
              <a:buNone/>
            </a:pPr>
            <a:endParaRPr lang="en-US" dirty="0"/>
          </a:p>
        </p:txBody>
      </p:sp>
      <p:sp>
        <p:nvSpPr>
          <p:cNvPr id="4" name="Text Placeholder 3">
            <a:extLst>
              <a:ext uri="{FF2B5EF4-FFF2-40B4-BE49-F238E27FC236}">
                <a16:creationId xmlns:a16="http://schemas.microsoft.com/office/drawing/2014/main" id="{45C40B2C-1242-412F-BDF6-8E8936540E79}"/>
              </a:ext>
            </a:extLst>
          </p:cNvPr>
          <p:cNvSpPr>
            <a:spLocks noGrp="1"/>
          </p:cNvSpPr>
          <p:nvPr>
            <p:ph type="body" idx="2"/>
          </p:nvPr>
        </p:nvSpPr>
        <p:spPr>
          <a:xfrm>
            <a:off x="3530400" y="2065200"/>
            <a:ext cx="2090100" cy="2355600"/>
          </a:xfrm>
        </p:spPr>
        <p:txBody>
          <a:bodyPr>
            <a:normAutofit fontScale="92500" lnSpcReduction="10000"/>
          </a:bodyPr>
          <a:lstStyle/>
          <a:p>
            <a:pPr marL="0" indent="0">
              <a:buNone/>
            </a:pPr>
            <a:r>
              <a:rPr lang="en-US" sz="1000" dirty="0">
                <a:latin typeface="+mj-lt"/>
              </a:rPr>
              <a:t>CSA mapped globally recommended pediatric QoC indicators to each of the core CSA indicators</a:t>
            </a:r>
          </a:p>
          <a:p>
            <a:pPr marL="0" indent="0">
              <a:buNone/>
            </a:pPr>
            <a:endParaRPr lang="en-US" dirty="0">
              <a:latin typeface="+mj-lt"/>
            </a:endParaRPr>
          </a:p>
          <a:p>
            <a:pPr marL="0" indent="0">
              <a:buNone/>
            </a:pPr>
            <a:r>
              <a:rPr lang="en-US" sz="1000" dirty="0">
                <a:latin typeface="+mj-lt"/>
              </a:rPr>
              <a:t>CSA</a:t>
            </a:r>
            <a:r>
              <a:rPr lang="en-US" dirty="0">
                <a:latin typeface="+mj-lt"/>
              </a:rPr>
              <a:t> developing a “living indicator menu” </a:t>
            </a:r>
            <a:r>
              <a:rPr lang="en-US" sz="1000" dirty="0">
                <a:latin typeface="+mj-lt"/>
              </a:rPr>
              <a:t>for countries to consider tracking at national and sub-national levels, based on their specific child health programs </a:t>
            </a:r>
          </a:p>
          <a:p>
            <a:pPr marL="0" indent="0">
              <a:buNone/>
            </a:pPr>
            <a:endParaRPr lang="en-US" dirty="0">
              <a:latin typeface="+mj-lt"/>
            </a:endParaRPr>
          </a:p>
          <a:p>
            <a:pPr marL="0" indent="0">
              <a:buNone/>
            </a:pPr>
            <a:r>
              <a:rPr lang="en-US" sz="1000" dirty="0">
                <a:latin typeface="+mj-lt"/>
              </a:rPr>
              <a:t>CSA is</a:t>
            </a:r>
            <a:r>
              <a:rPr lang="en-US" dirty="0">
                <a:latin typeface="+mj-lt"/>
              </a:rPr>
              <a:t> advocating for more measurement work and learning on pediatric quality of care indicators and promotion of their uptake</a:t>
            </a:r>
            <a:endParaRPr lang="en-US" sz="1000" dirty="0">
              <a:latin typeface="+mj-lt"/>
            </a:endParaRPr>
          </a:p>
        </p:txBody>
      </p:sp>
      <p:sp>
        <p:nvSpPr>
          <p:cNvPr id="5" name="Text Placeholder 4">
            <a:extLst>
              <a:ext uri="{FF2B5EF4-FFF2-40B4-BE49-F238E27FC236}">
                <a16:creationId xmlns:a16="http://schemas.microsoft.com/office/drawing/2014/main" id="{3D2C4E18-94F4-4910-AF5F-B07974C5DD52}"/>
              </a:ext>
            </a:extLst>
          </p:cNvPr>
          <p:cNvSpPr>
            <a:spLocks noGrp="1"/>
          </p:cNvSpPr>
          <p:nvPr>
            <p:ph type="body" idx="3"/>
          </p:nvPr>
        </p:nvSpPr>
        <p:spPr>
          <a:xfrm>
            <a:off x="6239000" y="2065200"/>
            <a:ext cx="2090100" cy="2305200"/>
          </a:xfrm>
        </p:spPr>
        <p:txBody>
          <a:bodyPr>
            <a:noAutofit/>
          </a:bodyPr>
          <a:lstStyle/>
          <a:p>
            <a:pPr marL="171450" indent="-171450">
              <a:lnSpc>
                <a:spcPct val="114999"/>
              </a:lnSpc>
              <a:buSzPct val="100000"/>
              <a:buFont typeface="Arial" panose="020B0604020202020204" pitchFamily="34" charset="0"/>
              <a:buChar char="•"/>
            </a:pPr>
            <a:r>
              <a:rPr lang="en-US" sz="800" dirty="0">
                <a:solidFill>
                  <a:srgbClr val="000000"/>
                </a:solidFill>
                <a:latin typeface="+mn-lt"/>
                <a:ea typeface="Calibri" panose="020F0502020204030204" pitchFamily="34" charset="0"/>
                <a:hlinkClick r:id="rId2"/>
              </a:rPr>
              <a:t>WHO </a:t>
            </a:r>
            <a:r>
              <a:rPr lang="en-US" sz="800" dirty="0" err="1">
                <a:solidFill>
                  <a:srgbClr val="000000"/>
                </a:solidFill>
                <a:latin typeface="+mn-lt"/>
                <a:ea typeface="Calibri" panose="020F0502020204030204" pitchFamily="34" charset="0"/>
                <a:hlinkClick r:id="rId2"/>
              </a:rPr>
              <a:t>QoC</a:t>
            </a:r>
            <a:r>
              <a:rPr lang="en-US" sz="800" dirty="0">
                <a:solidFill>
                  <a:srgbClr val="000000"/>
                </a:solidFill>
                <a:latin typeface="+mn-lt"/>
                <a:ea typeface="Calibri" panose="020F0502020204030204" pitchFamily="34" charset="0"/>
                <a:hlinkClick r:id="rId2"/>
              </a:rPr>
              <a:t> Standards </a:t>
            </a:r>
            <a:r>
              <a:rPr lang="en-US" sz="800" dirty="0">
                <a:solidFill>
                  <a:srgbClr val="000000"/>
                </a:solidFill>
                <a:latin typeface="+mn-lt"/>
                <a:ea typeface="Calibri" panose="020F0502020204030204" pitchFamily="34" charset="0"/>
              </a:rPr>
              <a:t>and </a:t>
            </a:r>
            <a:r>
              <a:rPr lang="en-US" sz="800" dirty="0">
                <a:solidFill>
                  <a:srgbClr val="000000"/>
                </a:solidFill>
                <a:latin typeface="+mn-lt"/>
                <a:ea typeface="Calibri" panose="020F0502020204030204" pitchFamily="34" charset="0"/>
                <a:hlinkClick r:id="rId3"/>
              </a:rPr>
              <a:t>Core and menu of pediatric </a:t>
            </a:r>
            <a:r>
              <a:rPr lang="en-US" sz="800" dirty="0" err="1">
                <a:solidFill>
                  <a:srgbClr val="000000"/>
                </a:solidFill>
                <a:latin typeface="+mn-lt"/>
                <a:ea typeface="Calibri" panose="020F0502020204030204" pitchFamily="34" charset="0"/>
                <a:hlinkClick r:id="rId3"/>
              </a:rPr>
              <a:t>QoC</a:t>
            </a:r>
            <a:r>
              <a:rPr lang="en-US" sz="800" dirty="0">
                <a:solidFill>
                  <a:srgbClr val="000000"/>
                </a:solidFill>
                <a:latin typeface="+mn-lt"/>
                <a:ea typeface="Calibri" panose="020F0502020204030204" pitchFamily="34" charset="0"/>
                <a:hlinkClick r:id="rId3"/>
              </a:rPr>
              <a:t> indicators</a:t>
            </a:r>
            <a:endParaRPr lang="en-US" sz="800" dirty="0">
              <a:solidFill>
                <a:srgbClr val="000000"/>
              </a:solidFill>
              <a:latin typeface="+mn-lt"/>
              <a:ea typeface="Calibri" panose="020F0502020204030204" pitchFamily="34" charset="0"/>
            </a:endParaRPr>
          </a:p>
          <a:p>
            <a:pPr marL="171450" indent="-171450">
              <a:lnSpc>
                <a:spcPct val="114999"/>
              </a:lnSpc>
              <a:buSzPct val="100000"/>
              <a:buFont typeface="Arial" panose="020B0604020202020204" pitchFamily="34" charset="0"/>
              <a:buChar char="•"/>
            </a:pPr>
            <a:r>
              <a:rPr lang="en-US" sz="800" u="sng" dirty="0">
                <a:solidFill>
                  <a:srgbClr val="000000"/>
                </a:solidFill>
                <a:latin typeface="+mn-lt"/>
                <a:ea typeface="Calibri" panose="020F0502020204030204" pitchFamily="34" charset="0"/>
                <a:hlinkClick r:id="rId4"/>
              </a:rPr>
              <a:t>WHO Analysis and use of facility data –2023 recommendations for MNCAH </a:t>
            </a:r>
            <a:r>
              <a:rPr lang="en-US" sz="800" u="sng" dirty="0" err="1">
                <a:solidFill>
                  <a:srgbClr val="000000"/>
                </a:solidFill>
                <a:latin typeface="+mn-lt"/>
                <a:ea typeface="Calibri" panose="020F0502020204030204" pitchFamily="34" charset="0"/>
                <a:hlinkClick r:id="rId4"/>
              </a:rPr>
              <a:t>programme</a:t>
            </a:r>
            <a:r>
              <a:rPr lang="en-US" sz="800" u="sng" dirty="0">
                <a:solidFill>
                  <a:srgbClr val="000000"/>
                </a:solidFill>
                <a:latin typeface="+mn-lt"/>
                <a:ea typeface="Calibri" panose="020F0502020204030204" pitchFamily="34" charset="0"/>
                <a:hlinkClick r:id="rId4"/>
              </a:rPr>
              <a:t> managers</a:t>
            </a:r>
            <a:r>
              <a:rPr lang="en-US" sz="800" dirty="0">
                <a:solidFill>
                  <a:srgbClr val="000000"/>
                </a:solidFill>
                <a:latin typeface="+mn-lt"/>
                <a:ea typeface="Calibri" panose="020F0502020204030204" pitchFamily="34" charset="0"/>
              </a:rPr>
              <a:t> </a:t>
            </a:r>
            <a:endParaRPr lang="fr-FR" sz="800" dirty="0">
              <a:solidFill>
                <a:srgbClr val="000000"/>
              </a:solidFill>
              <a:latin typeface="+mn-lt"/>
              <a:ea typeface="Calibri" panose="020F0502020204030204" pitchFamily="34" charset="0"/>
            </a:endParaRPr>
          </a:p>
          <a:p>
            <a:pPr marL="171450" indent="-171450">
              <a:lnSpc>
                <a:spcPct val="114999"/>
              </a:lnSpc>
              <a:buSzPct val="100000"/>
              <a:buFont typeface="Arial" panose="020B0604020202020204" pitchFamily="34" charset="0"/>
              <a:buChar char="•"/>
            </a:pPr>
            <a:r>
              <a:rPr lang="en-US" sz="800" u="sng" dirty="0">
                <a:solidFill>
                  <a:srgbClr val="000000"/>
                </a:solidFill>
                <a:latin typeface="+mn-lt"/>
                <a:ea typeface="Calibri" panose="020F0502020204030204" pitchFamily="34" charset="0"/>
                <a:hlinkClick r:id="rId5"/>
              </a:rPr>
              <a:t>Indicator and monitoring framework for the Global Strategy for Women’s, Children’s and Adolescents Health</a:t>
            </a:r>
            <a:endParaRPr lang="en-US" sz="800" u="sng" dirty="0">
              <a:solidFill>
                <a:srgbClr val="000000"/>
              </a:solidFill>
              <a:latin typeface="+mn-lt"/>
              <a:ea typeface="Calibri" panose="020F0502020204030204" pitchFamily="34" charset="0"/>
            </a:endParaRPr>
          </a:p>
          <a:p>
            <a:pPr marL="171450" indent="-171450">
              <a:lnSpc>
                <a:spcPct val="114999"/>
              </a:lnSpc>
              <a:buSzPct val="100000"/>
              <a:buFont typeface="Arial" panose="020B0604020202020204" pitchFamily="34" charset="0"/>
              <a:buChar char="•"/>
            </a:pPr>
            <a:r>
              <a:rPr lang="en-US" sz="800" u="sng" dirty="0">
                <a:solidFill>
                  <a:srgbClr val="0563C1"/>
                </a:solidFill>
                <a:effectLst/>
                <a:latin typeface="+mn-lt"/>
                <a:ea typeface="Calibri" panose="020F0502020204030204" pitchFamily="34" charset="0"/>
                <a:cs typeface="Times New Roman" panose="02020603050405020304" pitchFamily="18" charset="0"/>
                <a:hlinkClick r:id="rId6"/>
              </a:rPr>
              <a:t>Network for Improving quality of care for maternal, newborn and child health –core indicators in monitoring framework</a:t>
            </a:r>
            <a:endParaRPr lang="en-US" sz="800" dirty="0">
              <a:latin typeface="+mn-lt"/>
            </a:endParaRPr>
          </a:p>
        </p:txBody>
      </p:sp>
      <p:sp>
        <p:nvSpPr>
          <p:cNvPr id="6" name="Subtitle 5">
            <a:extLst>
              <a:ext uri="{FF2B5EF4-FFF2-40B4-BE49-F238E27FC236}">
                <a16:creationId xmlns:a16="http://schemas.microsoft.com/office/drawing/2014/main" id="{67DE8D6E-1EF7-4587-88CE-F96F1A49023D}"/>
              </a:ext>
            </a:extLst>
          </p:cNvPr>
          <p:cNvSpPr>
            <a:spLocks noGrp="1"/>
          </p:cNvSpPr>
          <p:nvPr>
            <p:ph type="subTitle" idx="4"/>
          </p:nvPr>
        </p:nvSpPr>
        <p:spPr>
          <a:xfrm>
            <a:off x="812325" y="1630800"/>
            <a:ext cx="2090100" cy="434400"/>
          </a:xfrm>
        </p:spPr>
        <p:txBody>
          <a:bodyPr>
            <a:normAutofit/>
          </a:bodyPr>
          <a:lstStyle/>
          <a:p>
            <a:pPr marL="0" indent="0"/>
            <a:r>
              <a:rPr lang="en-US" sz="1400" b="1" dirty="0">
                <a:solidFill>
                  <a:srgbClr val="2A246C"/>
                </a:solidFill>
                <a:latin typeface="Gill Sans MT" panose="020B0502020104020203" pitchFamily="34" charset="0"/>
              </a:rPr>
              <a:t>Rationale</a:t>
            </a:r>
            <a:r>
              <a:rPr lang="en-US" sz="1400" dirty="0">
                <a:solidFill>
                  <a:srgbClr val="2A246C"/>
                </a:solidFill>
                <a:latin typeface="Gill Sans MT" panose="020B0502020104020203" pitchFamily="34" charset="0"/>
              </a:rPr>
              <a:t>:</a:t>
            </a:r>
          </a:p>
        </p:txBody>
      </p:sp>
      <p:sp>
        <p:nvSpPr>
          <p:cNvPr id="7" name="Subtitle 6">
            <a:extLst>
              <a:ext uri="{FF2B5EF4-FFF2-40B4-BE49-F238E27FC236}">
                <a16:creationId xmlns:a16="http://schemas.microsoft.com/office/drawing/2014/main" id="{13BC0594-8B41-4472-8836-8B824E65E7F5}"/>
              </a:ext>
            </a:extLst>
          </p:cNvPr>
          <p:cNvSpPr>
            <a:spLocks noGrp="1"/>
          </p:cNvSpPr>
          <p:nvPr>
            <p:ph type="subTitle" idx="5"/>
          </p:nvPr>
        </p:nvSpPr>
        <p:spPr>
          <a:xfrm>
            <a:off x="3464688" y="1630800"/>
            <a:ext cx="2221500" cy="504900"/>
          </a:xfrm>
        </p:spPr>
        <p:txBody>
          <a:bodyPr/>
          <a:lstStyle/>
          <a:p>
            <a:pPr marL="0" indent="0"/>
            <a:r>
              <a:rPr lang="en-US" sz="1400" b="1" dirty="0">
                <a:solidFill>
                  <a:schemeClr val="accent3"/>
                </a:solidFill>
                <a:latin typeface="Gill Sans MT" panose="020B0502020104020203" pitchFamily="34" charset="0"/>
              </a:rPr>
              <a:t>Processes</a:t>
            </a:r>
            <a:r>
              <a:rPr lang="en-US" sz="1400" dirty="0">
                <a:solidFill>
                  <a:schemeClr val="accent3"/>
                </a:solidFill>
                <a:latin typeface="Gill Sans MT" panose="020B0502020104020203" pitchFamily="34" charset="0"/>
              </a:rPr>
              <a:t>: </a:t>
            </a:r>
          </a:p>
        </p:txBody>
      </p:sp>
      <p:sp>
        <p:nvSpPr>
          <p:cNvPr id="8" name="Subtitle 7">
            <a:extLst>
              <a:ext uri="{FF2B5EF4-FFF2-40B4-BE49-F238E27FC236}">
                <a16:creationId xmlns:a16="http://schemas.microsoft.com/office/drawing/2014/main" id="{CA7AF182-9B89-411F-9478-F5341EF5E85C}"/>
              </a:ext>
            </a:extLst>
          </p:cNvPr>
          <p:cNvSpPr>
            <a:spLocks noGrp="1"/>
          </p:cNvSpPr>
          <p:nvPr>
            <p:ph type="subTitle" idx="6"/>
          </p:nvPr>
        </p:nvSpPr>
        <p:spPr>
          <a:xfrm>
            <a:off x="6182738" y="1630800"/>
            <a:ext cx="2221500" cy="504900"/>
          </a:xfrm>
        </p:spPr>
        <p:txBody>
          <a:bodyPr/>
          <a:lstStyle/>
          <a:p>
            <a:pPr marL="0" indent="0"/>
            <a:r>
              <a:rPr lang="en-US" sz="1400" b="1" dirty="0">
                <a:solidFill>
                  <a:schemeClr val="bg2"/>
                </a:solidFill>
                <a:latin typeface="Gill Sans MT" panose="020B0502020104020203" pitchFamily="34" charset="0"/>
              </a:rPr>
              <a:t>Key Global Resources</a:t>
            </a:r>
            <a:r>
              <a:rPr lang="en-US" sz="1400" dirty="0">
                <a:solidFill>
                  <a:schemeClr val="bg2"/>
                </a:solidFill>
                <a:latin typeface="Gill Sans MT" panose="020B0502020104020203" pitchFamily="34" charset="0"/>
              </a:rPr>
              <a:t>: </a:t>
            </a:r>
          </a:p>
        </p:txBody>
      </p:sp>
      <p:sp>
        <p:nvSpPr>
          <p:cNvPr id="9" name="Title 1">
            <a:extLst>
              <a:ext uri="{FF2B5EF4-FFF2-40B4-BE49-F238E27FC236}">
                <a16:creationId xmlns:a16="http://schemas.microsoft.com/office/drawing/2014/main" id="{6265A966-DA84-4A47-9E88-85F86AAD4F61}"/>
              </a:ext>
            </a:extLst>
          </p:cNvPr>
          <p:cNvSpPr txBox="1">
            <a:spLocks/>
          </p:cNvSpPr>
          <p:nvPr/>
        </p:nvSpPr>
        <p:spPr>
          <a:xfrm>
            <a:off x="566250" y="243579"/>
            <a:ext cx="8011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dk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marL="0" marR="0" lvl="0" indent="0" algn="l" defTabSz="914400" rtl="0" eaLnBrk="1" fontAlgn="auto" latinLnBrk="0" hangingPunct="1">
              <a:lnSpc>
                <a:spcPct val="100000"/>
              </a:lnSpc>
              <a:spcBef>
                <a:spcPts val="0"/>
              </a:spcBef>
              <a:spcAft>
                <a:spcPts val="0"/>
              </a:spcAft>
              <a:buClr>
                <a:srgbClr val="134D57"/>
              </a:buClr>
              <a:buSzPts val="2000"/>
              <a:buFont typeface="Space Grotesk"/>
              <a:buNone/>
              <a:tabLst/>
              <a:defRPr/>
            </a:pPr>
            <a:r>
              <a:rPr kumimoji="0" lang="en-US" sz="2400" b="1" i="0" u="none" strike="noStrike" kern="0" cap="none" spc="0" normalizeH="0" baseline="0" noProof="0" dirty="0">
                <a:ln>
                  <a:noFill/>
                </a:ln>
                <a:solidFill>
                  <a:srgbClr val="645DC7"/>
                </a:solidFill>
                <a:effectLst/>
                <a:uLnTx/>
                <a:uFillTx/>
                <a:latin typeface="Gill Sans MT" panose="020B0502020104020203" pitchFamily="34" charset="0"/>
                <a:sym typeface="Space Grotesk"/>
              </a:rPr>
              <a:t>Incorporating Quality of Care indicators into the CSA Results Framework</a:t>
            </a:r>
            <a:endParaRPr kumimoji="0" lang="en-US" sz="2400" b="1" i="1" u="none" strike="noStrike" kern="0" cap="none" spc="0" normalizeH="0" baseline="0" noProof="0" dirty="0">
              <a:ln>
                <a:noFill/>
              </a:ln>
              <a:solidFill>
                <a:srgbClr val="645DC7"/>
              </a:solidFill>
              <a:effectLst/>
              <a:uLnTx/>
              <a:uFillTx/>
              <a:latin typeface="Gill Sans MT" panose="020B0502020104020203" pitchFamily="34" charset="0"/>
              <a:sym typeface="Space Grotesk"/>
            </a:endParaRPr>
          </a:p>
        </p:txBody>
      </p:sp>
      <p:sp>
        <p:nvSpPr>
          <p:cNvPr id="10" name="Half Frame 9">
            <a:extLst>
              <a:ext uri="{FF2B5EF4-FFF2-40B4-BE49-F238E27FC236}">
                <a16:creationId xmlns:a16="http://schemas.microsoft.com/office/drawing/2014/main" id="{2E80AF21-7CF0-43A4-B190-EEB530DCE225}"/>
              </a:ext>
            </a:extLst>
          </p:cNvPr>
          <p:cNvSpPr/>
          <p:nvPr/>
        </p:nvSpPr>
        <p:spPr>
          <a:xfrm>
            <a:off x="496800" y="1300200"/>
            <a:ext cx="465450" cy="434400"/>
          </a:xfrm>
          <a:prstGeom prst="halfFrame">
            <a:avLst>
              <a:gd name="adj1" fmla="val 15101"/>
              <a:gd name="adj2" fmla="val 16759"/>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1" name="Half Frame 10">
            <a:extLst>
              <a:ext uri="{FF2B5EF4-FFF2-40B4-BE49-F238E27FC236}">
                <a16:creationId xmlns:a16="http://schemas.microsoft.com/office/drawing/2014/main" id="{6815733A-C3C2-4CE7-8EDC-586CD5C71FE9}"/>
              </a:ext>
            </a:extLst>
          </p:cNvPr>
          <p:cNvSpPr/>
          <p:nvPr/>
        </p:nvSpPr>
        <p:spPr>
          <a:xfrm>
            <a:off x="3217563" y="1300142"/>
            <a:ext cx="465450" cy="434400"/>
          </a:xfrm>
          <a:prstGeom prst="halfFrame">
            <a:avLst>
              <a:gd name="adj1" fmla="val 15101"/>
              <a:gd name="adj2" fmla="val 167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2" name="Half Frame 11">
            <a:extLst>
              <a:ext uri="{FF2B5EF4-FFF2-40B4-BE49-F238E27FC236}">
                <a16:creationId xmlns:a16="http://schemas.microsoft.com/office/drawing/2014/main" id="{08D47095-0AF9-49E3-AE50-B98B5E71E3E0}"/>
              </a:ext>
            </a:extLst>
          </p:cNvPr>
          <p:cNvSpPr/>
          <p:nvPr/>
        </p:nvSpPr>
        <p:spPr>
          <a:xfrm>
            <a:off x="5928413" y="1300142"/>
            <a:ext cx="465450" cy="434400"/>
          </a:xfrm>
          <a:prstGeom prst="halfFrame">
            <a:avLst>
              <a:gd name="adj1" fmla="val 15101"/>
              <a:gd name="adj2" fmla="val 167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01463ECC-CD93-4671-8D2B-56F9D2CEF36D}"/>
              </a:ext>
            </a:extLst>
          </p:cNvPr>
          <p:cNvSpPr/>
          <p:nvPr/>
        </p:nvSpPr>
        <p:spPr>
          <a:xfrm>
            <a:off x="0" y="0"/>
            <a:ext cx="9144000" cy="84028"/>
          </a:xfrm>
          <a:prstGeom prst="rect">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991852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fontScale="90000"/>
          </a:bodyPr>
          <a:lstStyle/>
          <a:p>
            <a:r>
              <a:rPr lang="en-US" sz="2700" dirty="0">
                <a:latin typeface="Gill Sans MT" panose="020B0502020104020203" pitchFamily="34" charset="0"/>
              </a:rPr>
              <a:t>CSA Results Framework learning agenda</a:t>
            </a:r>
            <a:endParaRPr lang="en-US" i="1" dirty="0">
              <a:latin typeface="Gill Sans MT" panose="020B0502020104020203" pitchFamily="34" charset="0"/>
            </a:endParaRPr>
          </a:p>
        </p:txBody>
      </p:sp>
      <p:sp>
        <p:nvSpPr>
          <p:cNvPr id="3" name="Text Placeholder 2">
            <a:extLst>
              <a:ext uri="{FF2B5EF4-FFF2-40B4-BE49-F238E27FC236}">
                <a16:creationId xmlns:a16="http://schemas.microsoft.com/office/drawing/2014/main" id="{6AA9FC4C-B638-4F02-AA6F-FFA850F617FD}"/>
              </a:ext>
            </a:extLst>
          </p:cNvPr>
          <p:cNvSpPr>
            <a:spLocks noGrp="1"/>
          </p:cNvSpPr>
          <p:nvPr>
            <p:ph type="body" idx="1"/>
          </p:nvPr>
        </p:nvSpPr>
        <p:spPr>
          <a:xfrm>
            <a:off x="566250" y="816278"/>
            <a:ext cx="7777200" cy="4265387"/>
          </a:xfrm>
        </p:spPr>
        <p:txBody>
          <a:bodyPr>
            <a:normAutofit fontScale="77500" lnSpcReduction="20000"/>
          </a:bodyPr>
          <a:lstStyle/>
          <a:p>
            <a:pPr marL="95250" lvl="0" indent="0">
              <a:lnSpc>
                <a:spcPct val="90000"/>
              </a:lnSpc>
              <a:spcBef>
                <a:spcPts val="800"/>
              </a:spcBef>
              <a:buClr>
                <a:srgbClr val="3D3D3D"/>
              </a:buClr>
              <a:buSzPts val="2100"/>
              <a:buNone/>
              <a:defRPr/>
            </a:pPr>
            <a:r>
              <a:rPr lang="en-US" sz="1400" b="1" dirty="0">
                <a:solidFill>
                  <a:schemeClr val="accent3"/>
                </a:solidFill>
                <a:latin typeface="+mn-lt"/>
                <a:sym typeface="Gill Sans"/>
              </a:rPr>
              <a:t>Protect Measures:  </a:t>
            </a:r>
          </a:p>
          <a:p>
            <a:pPr marL="381000" indent="-285750">
              <a:lnSpc>
                <a:spcPct val="90000"/>
              </a:lnSpc>
              <a:spcBef>
                <a:spcPts val="800"/>
              </a:spcBef>
              <a:buClrTx/>
              <a:buSzPct val="90000"/>
              <a:defRPr/>
            </a:pPr>
            <a:r>
              <a:rPr lang="en-US" sz="1600" dirty="0">
                <a:solidFill>
                  <a:srgbClr val="3D3D3D"/>
                </a:solidFill>
                <a:latin typeface="+mn-lt"/>
                <a:sym typeface="Gill Sans"/>
              </a:rPr>
              <a:t>Improve measurement of nutrition counseling interventions and other interventions delivered through the health system, such as management of acute malnutrition</a:t>
            </a:r>
          </a:p>
          <a:p>
            <a:pPr marL="381000" indent="-285750">
              <a:lnSpc>
                <a:spcPct val="90000"/>
              </a:lnSpc>
              <a:spcBef>
                <a:spcPts val="800"/>
              </a:spcBef>
              <a:buClrTx/>
              <a:buSzPct val="90000"/>
              <a:defRPr/>
            </a:pPr>
            <a:r>
              <a:rPr lang="en-US" sz="1600" dirty="0">
                <a:solidFill>
                  <a:srgbClr val="3D3D3D"/>
                </a:solidFill>
                <a:latin typeface="+mn-lt"/>
                <a:sym typeface="Gill Sans"/>
              </a:rPr>
              <a:t>Examine and improve indicators related to air quality and links with childhood asthma and respiratory disease</a:t>
            </a:r>
          </a:p>
          <a:p>
            <a:pPr marL="95250" lvl="0" indent="0">
              <a:lnSpc>
                <a:spcPct val="90000"/>
              </a:lnSpc>
              <a:spcBef>
                <a:spcPts val="800"/>
              </a:spcBef>
              <a:buClr>
                <a:srgbClr val="3D3D3D"/>
              </a:buClr>
              <a:buSzPts val="2100"/>
              <a:buNone/>
              <a:defRPr/>
            </a:pPr>
            <a:endParaRPr lang="en-US" sz="1600" dirty="0">
              <a:solidFill>
                <a:srgbClr val="3D3D3D"/>
              </a:solidFill>
              <a:latin typeface="+mn-lt"/>
              <a:sym typeface="Gill Sans"/>
            </a:endParaRPr>
          </a:p>
          <a:p>
            <a:pPr marL="95250" indent="0">
              <a:lnSpc>
                <a:spcPct val="90000"/>
              </a:lnSpc>
              <a:spcBef>
                <a:spcPts val="800"/>
              </a:spcBef>
              <a:buClr>
                <a:srgbClr val="3D3D3D"/>
              </a:buClr>
              <a:buSzPts val="2100"/>
              <a:buNone/>
              <a:defRPr/>
            </a:pPr>
            <a:r>
              <a:rPr lang="en-US" sz="1400" b="1" dirty="0">
                <a:solidFill>
                  <a:schemeClr val="accent3"/>
                </a:solidFill>
                <a:latin typeface="+mn-lt"/>
                <a:sym typeface="Gill Sans"/>
              </a:rPr>
              <a:t>Prevent Measures: </a:t>
            </a:r>
          </a:p>
          <a:p>
            <a:pPr marL="381000" indent="-285750">
              <a:lnSpc>
                <a:spcPct val="90000"/>
              </a:lnSpc>
              <a:spcBef>
                <a:spcPts val="800"/>
              </a:spcBef>
              <a:buClrTx/>
              <a:buSzPct val="90000"/>
              <a:defRPr/>
            </a:pPr>
            <a:r>
              <a:rPr lang="en-US" sz="1500" dirty="0">
                <a:solidFill>
                  <a:srgbClr val="3D3D3D"/>
                </a:solidFill>
                <a:latin typeface="+mn-lt"/>
                <a:sym typeface="Gill Sans"/>
              </a:rPr>
              <a:t>Consider measures for the malaria vaccine roll-out  </a:t>
            </a:r>
          </a:p>
          <a:p>
            <a:pPr marL="381000" indent="-285750">
              <a:lnSpc>
                <a:spcPct val="90000"/>
              </a:lnSpc>
              <a:spcBef>
                <a:spcPts val="800"/>
              </a:spcBef>
              <a:buClrTx/>
              <a:buSzPct val="90000"/>
              <a:defRPr/>
            </a:pPr>
            <a:r>
              <a:rPr lang="en-US" sz="1500" dirty="0">
                <a:solidFill>
                  <a:srgbClr val="3D3D3D"/>
                </a:solidFill>
                <a:latin typeface="+mn-lt"/>
                <a:sym typeface="Gill Sans"/>
              </a:rPr>
              <a:t>Improve measurement around DTP3 drop-out rates</a:t>
            </a:r>
          </a:p>
          <a:p>
            <a:pPr marL="381000" indent="-285750">
              <a:lnSpc>
                <a:spcPct val="90000"/>
              </a:lnSpc>
              <a:spcBef>
                <a:spcPts val="800"/>
              </a:spcBef>
              <a:buClrTx/>
              <a:buSzPct val="90000"/>
              <a:defRPr/>
            </a:pPr>
            <a:r>
              <a:rPr lang="en-US" sz="1500" dirty="0">
                <a:solidFill>
                  <a:srgbClr val="3D3D3D"/>
                </a:solidFill>
                <a:latin typeface="+mn-lt"/>
                <a:sym typeface="Gill Sans"/>
              </a:rPr>
              <a:t>Examine whether identification and measurement of zero-dose children can identify children missing out on other services</a:t>
            </a:r>
          </a:p>
          <a:p>
            <a:pPr marL="381000" indent="-285750">
              <a:lnSpc>
                <a:spcPct val="90000"/>
              </a:lnSpc>
              <a:spcBef>
                <a:spcPts val="800"/>
              </a:spcBef>
              <a:buClr>
                <a:schemeClr val="accent6">
                  <a:lumMod val="75000"/>
                </a:schemeClr>
              </a:buClr>
              <a:buSzPct val="90000"/>
              <a:defRPr/>
            </a:pPr>
            <a:endParaRPr lang="en-US" sz="1500" dirty="0">
              <a:solidFill>
                <a:srgbClr val="3D3D3D"/>
              </a:solidFill>
              <a:latin typeface="+mn-lt"/>
              <a:sym typeface="Gill Sans"/>
            </a:endParaRPr>
          </a:p>
          <a:p>
            <a:pPr marL="95250" indent="0">
              <a:lnSpc>
                <a:spcPct val="90000"/>
              </a:lnSpc>
              <a:spcBef>
                <a:spcPts val="800"/>
              </a:spcBef>
              <a:buClr>
                <a:srgbClr val="3D3D3D"/>
              </a:buClr>
              <a:buSzPts val="2100"/>
              <a:buNone/>
              <a:defRPr/>
            </a:pPr>
            <a:r>
              <a:rPr lang="en-US" sz="1400" b="1" dirty="0">
                <a:solidFill>
                  <a:schemeClr val="accent3"/>
                </a:solidFill>
                <a:latin typeface="+mn-lt"/>
                <a:sym typeface="Gill Sans"/>
              </a:rPr>
              <a:t>Illness Management Measures: </a:t>
            </a:r>
          </a:p>
          <a:p>
            <a:pPr marL="381000" indent="-285750">
              <a:lnSpc>
                <a:spcPct val="90000"/>
              </a:lnSpc>
              <a:spcBef>
                <a:spcPts val="800"/>
              </a:spcBef>
              <a:buClrTx/>
              <a:buSzPct val="90000"/>
              <a:defRPr/>
            </a:pPr>
            <a:r>
              <a:rPr lang="en-US" sz="1500" dirty="0">
                <a:solidFill>
                  <a:srgbClr val="3D3D3D"/>
                </a:solidFill>
                <a:latin typeface="+mn-lt"/>
                <a:sym typeface="Gill Sans"/>
              </a:rPr>
              <a:t>Examine ways to improve indicators of pneumonia and malaria treatment, especially within the context of antibiotic and antimicrobial resistance</a:t>
            </a:r>
          </a:p>
          <a:p>
            <a:pPr marL="381000" indent="-285750">
              <a:lnSpc>
                <a:spcPct val="90000"/>
              </a:lnSpc>
              <a:spcBef>
                <a:spcPts val="800"/>
              </a:spcBef>
              <a:buClrTx/>
              <a:buSzPct val="90000"/>
              <a:defRPr/>
            </a:pPr>
            <a:r>
              <a:rPr lang="en-US" sz="1500" dirty="0">
                <a:solidFill>
                  <a:srgbClr val="3D3D3D"/>
                </a:solidFill>
                <a:latin typeface="+mn-lt"/>
                <a:sym typeface="Gill Sans"/>
              </a:rPr>
              <a:t>Improve the measurement of disease severity for fever, diarrhea, etc. related to </a:t>
            </a:r>
            <a:r>
              <a:rPr lang="en-US" sz="1500" dirty="0" err="1">
                <a:solidFill>
                  <a:srgbClr val="3D3D3D"/>
                </a:solidFill>
                <a:latin typeface="+mn-lt"/>
                <a:sym typeface="Gill Sans"/>
              </a:rPr>
              <a:t>careseeking</a:t>
            </a:r>
            <a:r>
              <a:rPr lang="en-US" sz="1500" dirty="0">
                <a:solidFill>
                  <a:srgbClr val="3D3D3D"/>
                </a:solidFill>
                <a:latin typeface="+mn-lt"/>
                <a:sym typeface="Gill Sans"/>
              </a:rPr>
              <a:t> and treatment indicators</a:t>
            </a:r>
          </a:p>
          <a:p>
            <a:pPr marL="381000" lvl="0" indent="-285750" defTabSz="914400" eaLnBrk="1" fontAlgn="auto" latinLnBrk="0" hangingPunct="1">
              <a:lnSpc>
                <a:spcPct val="90000"/>
              </a:lnSpc>
              <a:spcBef>
                <a:spcPts val="800"/>
              </a:spcBef>
              <a:buClr>
                <a:schemeClr val="accent6">
                  <a:lumMod val="75000"/>
                </a:schemeClr>
              </a:buClr>
              <a:buSzPct val="90000"/>
              <a:tabLst/>
              <a:defRPr/>
            </a:pPr>
            <a:endParaRPr lang="en-US" sz="1500" dirty="0">
              <a:solidFill>
                <a:srgbClr val="3D3D3D"/>
              </a:solidFill>
              <a:latin typeface="+mn-lt"/>
              <a:sym typeface="Gill Sans"/>
            </a:endParaRPr>
          </a:p>
          <a:p>
            <a:pPr marL="95250" indent="0">
              <a:lnSpc>
                <a:spcPct val="90000"/>
              </a:lnSpc>
              <a:spcBef>
                <a:spcPts val="800"/>
              </a:spcBef>
              <a:buClr>
                <a:srgbClr val="3D3D3D"/>
              </a:buClr>
              <a:buSzPts val="2100"/>
              <a:buNone/>
              <a:defRPr/>
            </a:pPr>
            <a:r>
              <a:rPr lang="en-US" sz="1400" b="1" dirty="0">
                <a:solidFill>
                  <a:schemeClr val="accent3"/>
                </a:solidFill>
                <a:latin typeface="+mn-lt"/>
                <a:sym typeface="Gill Sans"/>
              </a:rPr>
              <a:t>Equity Measures: </a:t>
            </a:r>
          </a:p>
          <a:p>
            <a:pPr marL="381000" lvl="0" indent="-285750" defTabSz="914400" eaLnBrk="1" fontAlgn="auto" latinLnBrk="0" hangingPunct="1">
              <a:lnSpc>
                <a:spcPct val="90000"/>
              </a:lnSpc>
              <a:spcBef>
                <a:spcPts val="800"/>
              </a:spcBef>
              <a:buClrTx/>
              <a:buSzPct val="90000"/>
              <a:tabLst/>
              <a:defRPr/>
            </a:pPr>
            <a:r>
              <a:rPr lang="en-US" sz="1500" dirty="0">
                <a:solidFill>
                  <a:srgbClr val="3D3D3D"/>
                </a:solidFill>
                <a:latin typeface="+mn-lt"/>
                <a:sym typeface="Gill Sans"/>
              </a:rPr>
              <a:t>Improve measurement equity categories such as disability status, ethnicity/race, more granularity by age, etc.</a:t>
            </a:r>
            <a:endParaRPr lang="en" sz="1500" dirty="0">
              <a:solidFill>
                <a:srgbClr val="3D3D3D"/>
              </a:solidFill>
              <a:latin typeface="+mn-lt"/>
              <a:sym typeface="Gill Sans"/>
            </a:endParaRPr>
          </a:p>
          <a:p>
            <a:endParaRPr lang="en" sz="1400" dirty="0">
              <a:solidFill>
                <a:schemeClr val="tx1"/>
              </a:solidFill>
              <a:latin typeface="+mn-lt"/>
            </a:endParaRPr>
          </a:p>
        </p:txBody>
      </p:sp>
    </p:spTree>
    <p:extLst>
      <p:ext uri="{BB962C8B-B14F-4D97-AF65-F5344CB8AC3E}">
        <p14:creationId xmlns:p14="http://schemas.microsoft.com/office/powerpoint/2010/main" val="186639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6066BA-9901-4D84-8318-5054E08276F8}"/>
              </a:ext>
            </a:extLst>
          </p:cNvPr>
          <p:cNvSpPr>
            <a:spLocks noGrp="1"/>
          </p:cNvSpPr>
          <p:nvPr>
            <p:ph type="pic" idx="2"/>
          </p:nvPr>
        </p:nvSpPr>
        <p:spPr/>
        <p:txBody>
          <a:bodyPr/>
          <a:lstStyle/>
          <a:p>
            <a:endParaRPr lang="en-US"/>
          </a:p>
        </p:txBody>
      </p:sp>
      <p:sp>
        <p:nvSpPr>
          <p:cNvPr id="7" name="Google Shape;106;p4">
            <a:extLst>
              <a:ext uri="{FF2B5EF4-FFF2-40B4-BE49-F238E27FC236}">
                <a16:creationId xmlns:a16="http://schemas.microsoft.com/office/drawing/2014/main" id="{1E9CE3C0-2462-44BD-9387-A221E29F927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3.3</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sym typeface="Arial"/>
              </a:rPr>
              <a:t>CSA Results Framework:</a:t>
            </a:r>
            <a:b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sym typeface="Arial"/>
              </a:rPr>
              <a:t>Implementation Milestones</a:t>
            </a:r>
            <a:endPar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endParaRPr>
          </a:p>
        </p:txBody>
      </p:sp>
      <p:pic>
        <p:nvPicPr>
          <p:cNvPr id="8" name="Google Shape;442;p61">
            <a:extLst>
              <a:ext uri="{FF2B5EF4-FFF2-40B4-BE49-F238E27FC236}">
                <a16:creationId xmlns:a16="http://schemas.microsoft.com/office/drawing/2014/main" id="{82BC53BE-A20B-4FDF-BAFA-97A21C555530}"/>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443;p61">
            <a:extLst>
              <a:ext uri="{FF2B5EF4-FFF2-40B4-BE49-F238E27FC236}">
                <a16:creationId xmlns:a16="http://schemas.microsoft.com/office/drawing/2014/main" id="{DCE818F3-F43C-4843-9388-4256BCC1CEF3}"/>
              </a:ext>
            </a:extLst>
          </p:cNvPr>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MOMENTUM;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211045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0F2E3F-FBCC-4DA0-8A31-38ECDB0F5A83}"/>
              </a:ext>
            </a:extLst>
          </p:cNvPr>
          <p:cNvSpPr/>
          <p:nvPr/>
        </p:nvSpPr>
        <p:spPr>
          <a:xfrm>
            <a:off x="0" y="0"/>
            <a:ext cx="1278282" cy="5143500"/>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a:xfrm>
            <a:off x="1536492" y="293700"/>
            <a:ext cx="7041258" cy="572700"/>
          </a:xfrm>
        </p:spPr>
        <p:txBody>
          <a:bodyPr>
            <a:normAutofit fontScale="90000"/>
          </a:bodyPr>
          <a:lstStyle/>
          <a:p>
            <a:r>
              <a:rPr lang="en-US" sz="2400" dirty="0">
                <a:solidFill>
                  <a:schemeClr val="bg2"/>
                </a:solidFill>
                <a:latin typeface="Gill Sans MT" panose="020B0502020104020203" pitchFamily="34" charset="0"/>
              </a:rPr>
              <a:t>Development of Implementation Milestones: Mapping of domains across similar initiatives</a:t>
            </a:r>
          </a:p>
        </p:txBody>
      </p:sp>
      <p:sp>
        <p:nvSpPr>
          <p:cNvPr id="9" name="Oval 8">
            <a:extLst>
              <a:ext uri="{FF2B5EF4-FFF2-40B4-BE49-F238E27FC236}">
                <a16:creationId xmlns:a16="http://schemas.microsoft.com/office/drawing/2014/main" id="{66EEAD87-8185-4F04-8A67-67336D177CF6}"/>
              </a:ext>
            </a:extLst>
          </p:cNvPr>
          <p:cNvSpPr/>
          <p:nvPr/>
        </p:nvSpPr>
        <p:spPr>
          <a:xfrm>
            <a:off x="1049682" y="1343273"/>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sym typeface="Arial"/>
              </a:rPr>
              <a:t>1</a:t>
            </a:r>
          </a:p>
        </p:txBody>
      </p:sp>
      <p:sp>
        <p:nvSpPr>
          <p:cNvPr id="31" name="Oval 30">
            <a:extLst>
              <a:ext uri="{FF2B5EF4-FFF2-40B4-BE49-F238E27FC236}">
                <a16:creationId xmlns:a16="http://schemas.microsoft.com/office/drawing/2014/main" id="{25B9428A-F7CC-4487-8289-BEFADEE44D39}"/>
              </a:ext>
            </a:extLst>
          </p:cNvPr>
          <p:cNvSpPr/>
          <p:nvPr/>
        </p:nvSpPr>
        <p:spPr>
          <a:xfrm>
            <a:off x="1049682" y="2765633"/>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3</a:t>
            </a:r>
          </a:p>
        </p:txBody>
      </p:sp>
      <p:sp>
        <p:nvSpPr>
          <p:cNvPr id="32" name="Oval 31">
            <a:extLst>
              <a:ext uri="{FF2B5EF4-FFF2-40B4-BE49-F238E27FC236}">
                <a16:creationId xmlns:a16="http://schemas.microsoft.com/office/drawing/2014/main" id="{B52CC9C1-55B7-4A06-B835-854D21089678}"/>
              </a:ext>
            </a:extLst>
          </p:cNvPr>
          <p:cNvSpPr/>
          <p:nvPr/>
        </p:nvSpPr>
        <p:spPr>
          <a:xfrm>
            <a:off x="1049682" y="3479465"/>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4</a:t>
            </a:r>
          </a:p>
        </p:txBody>
      </p:sp>
      <p:sp>
        <p:nvSpPr>
          <p:cNvPr id="33" name="Oval 32">
            <a:extLst>
              <a:ext uri="{FF2B5EF4-FFF2-40B4-BE49-F238E27FC236}">
                <a16:creationId xmlns:a16="http://schemas.microsoft.com/office/drawing/2014/main" id="{505813AC-B624-4C0A-BB76-E2F886977E48}"/>
              </a:ext>
            </a:extLst>
          </p:cNvPr>
          <p:cNvSpPr/>
          <p:nvPr/>
        </p:nvSpPr>
        <p:spPr>
          <a:xfrm>
            <a:off x="1049682" y="4193297"/>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5</a:t>
            </a:r>
          </a:p>
        </p:txBody>
      </p:sp>
      <p:sp>
        <p:nvSpPr>
          <p:cNvPr id="43" name="Oval 42">
            <a:extLst>
              <a:ext uri="{FF2B5EF4-FFF2-40B4-BE49-F238E27FC236}">
                <a16:creationId xmlns:a16="http://schemas.microsoft.com/office/drawing/2014/main" id="{79A07AB8-C72C-462D-BF49-76C4CC9D7B9F}"/>
              </a:ext>
            </a:extLst>
          </p:cNvPr>
          <p:cNvSpPr/>
          <p:nvPr/>
        </p:nvSpPr>
        <p:spPr>
          <a:xfrm>
            <a:off x="1049682" y="2051801"/>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2</a:t>
            </a:r>
          </a:p>
        </p:txBody>
      </p:sp>
      <p:cxnSp>
        <p:nvCxnSpPr>
          <p:cNvPr id="12" name="Straight Connector 11">
            <a:extLst>
              <a:ext uri="{FF2B5EF4-FFF2-40B4-BE49-F238E27FC236}">
                <a16:creationId xmlns:a16="http://schemas.microsoft.com/office/drawing/2014/main" id="{6782B029-FB48-4F4D-814E-265A679EA743}"/>
              </a:ext>
            </a:extLst>
          </p:cNvPr>
          <p:cNvCxnSpPr>
            <a:cxnSpLocks/>
            <a:stCxn id="46" idx="1"/>
            <a:endCxn id="9" idx="6"/>
          </p:cNvCxnSpPr>
          <p:nvPr/>
        </p:nvCxnSpPr>
        <p:spPr>
          <a:xfrm flipH="1" flipV="1">
            <a:off x="1506882" y="1571873"/>
            <a:ext cx="262699" cy="4139"/>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939F376-BA7E-419A-9459-E8DDDE9249E0}"/>
              </a:ext>
            </a:extLst>
          </p:cNvPr>
          <p:cNvSpPr txBox="1"/>
          <p:nvPr/>
        </p:nvSpPr>
        <p:spPr>
          <a:xfrm>
            <a:off x="1769581" y="1422123"/>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panose="020F0502020204030204"/>
                <a:cs typeface="Arial"/>
                <a:sym typeface="Arial"/>
              </a:rPr>
              <a:t>CSA Theory of Change</a:t>
            </a:r>
          </a:p>
        </p:txBody>
      </p:sp>
      <p:cxnSp>
        <p:nvCxnSpPr>
          <p:cNvPr id="23" name="Straight Connector 22">
            <a:extLst>
              <a:ext uri="{FF2B5EF4-FFF2-40B4-BE49-F238E27FC236}">
                <a16:creationId xmlns:a16="http://schemas.microsoft.com/office/drawing/2014/main" id="{BD631111-9677-4B6D-BF41-C8C9C865E9FE}"/>
              </a:ext>
            </a:extLst>
          </p:cNvPr>
          <p:cNvCxnSpPr>
            <a:cxnSpLocks/>
            <a:stCxn id="24" idx="1"/>
            <a:endCxn id="43" idx="6"/>
          </p:cNvCxnSpPr>
          <p:nvPr/>
        </p:nvCxnSpPr>
        <p:spPr>
          <a:xfrm flipH="1">
            <a:off x="1506882" y="2280401"/>
            <a:ext cx="262698"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DB76DD-8C10-4A24-B107-A3CBC29A4175}"/>
              </a:ext>
            </a:extLst>
          </p:cNvPr>
          <p:cNvSpPr txBox="1"/>
          <p:nvPr/>
        </p:nvSpPr>
        <p:spPr>
          <a:xfrm>
            <a:off x="1769580" y="2126512"/>
            <a:ext cx="607901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ENAP-EPMM milestones and results framework (previous and 2023)</a:t>
            </a:r>
          </a:p>
        </p:txBody>
      </p:sp>
      <p:cxnSp>
        <p:nvCxnSpPr>
          <p:cNvPr id="30" name="Straight Connector 29">
            <a:extLst>
              <a:ext uri="{FF2B5EF4-FFF2-40B4-BE49-F238E27FC236}">
                <a16:creationId xmlns:a16="http://schemas.microsoft.com/office/drawing/2014/main" id="{154C867D-CD24-4D49-AA78-52E84E7138EC}"/>
              </a:ext>
            </a:extLst>
          </p:cNvPr>
          <p:cNvCxnSpPr>
            <a:cxnSpLocks/>
            <a:stCxn id="34" idx="1"/>
            <a:endCxn id="31" idx="6"/>
          </p:cNvCxnSpPr>
          <p:nvPr/>
        </p:nvCxnSpPr>
        <p:spPr>
          <a:xfrm flipH="1">
            <a:off x="1506882" y="2994233"/>
            <a:ext cx="262699"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EE93857-7219-4E77-A6AF-5D0CDE8212FC}"/>
              </a:ext>
            </a:extLst>
          </p:cNvPr>
          <p:cNvSpPr txBox="1"/>
          <p:nvPr/>
        </p:nvSpPr>
        <p:spPr>
          <a:xfrm>
            <a:off x="1769581" y="2840344"/>
            <a:ext cx="5725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WHO Primary Health Care Levers, Monitoring framework &amp; indicators </a:t>
            </a:r>
          </a:p>
        </p:txBody>
      </p:sp>
      <p:cxnSp>
        <p:nvCxnSpPr>
          <p:cNvPr id="37" name="Straight Connector 36">
            <a:extLst>
              <a:ext uri="{FF2B5EF4-FFF2-40B4-BE49-F238E27FC236}">
                <a16:creationId xmlns:a16="http://schemas.microsoft.com/office/drawing/2014/main" id="{0ED17842-767E-4CE1-B2B0-7FFDC2B0C98C}"/>
              </a:ext>
            </a:extLst>
          </p:cNvPr>
          <p:cNvCxnSpPr>
            <a:cxnSpLocks/>
            <a:stCxn id="38" idx="1"/>
            <a:endCxn id="32" idx="6"/>
          </p:cNvCxnSpPr>
          <p:nvPr/>
        </p:nvCxnSpPr>
        <p:spPr>
          <a:xfrm flipH="1">
            <a:off x="1506882" y="3708065"/>
            <a:ext cx="262698"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54C809B-D3DF-4062-AE2D-04E061572D0A}"/>
              </a:ext>
            </a:extLst>
          </p:cNvPr>
          <p:cNvSpPr txBox="1"/>
          <p:nvPr/>
        </p:nvSpPr>
        <p:spPr>
          <a:xfrm>
            <a:off x="1769580" y="3554176"/>
            <a:ext cx="65649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panose="020F0502020204030204"/>
                <a:cs typeface="Arial"/>
                <a:sym typeface="Arial"/>
              </a:rPr>
              <a:t>WHO Quality of Care Network Leadership, Action, Learning and Accountability  </a:t>
            </a:r>
          </a:p>
        </p:txBody>
      </p:sp>
      <p:cxnSp>
        <p:nvCxnSpPr>
          <p:cNvPr id="47" name="Straight Connector 46">
            <a:extLst>
              <a:ext uri="{FF2B5EF4-FFF2-40B4-BE49-F238E27FC236}">
                <a16:creationId xmlns:a16="http://schemas.microsoft.com/office/drawing/2014/main" id="{FEEDF9DB-372C-4911-9087-B43E5B582BF7}"/>
              </a:ext>
            </a:extLst>
          </p:cNvPr>
          <p:cNvCxnSpPr>
            <a:cxnSpLocks/>
            <a:stCxn id="48" idx="1"/>
            <a:endCxn id="33" idx="6"/>
          </p:cNvCxnSpPr>
          <p:nvPr/>
        </p:nvCxnSpPr>
        <p:spPr>
          <a:xfrm flipH="1">
            <a:off x="1506882" y="4417697"/>
            <a:ext cx="262697" cy="420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C1E52F3-83A7-45F9-9B04-1C1A8D88479B}"/>
              </a:ext>
            </a:extLst>
          </p:cNvPr>
          <p:cNvSpPr txBox="1"/>
          <p:nvPr/>
        </p:nvSpPr>
        <p:spPr>
          <a:xfrm>
            <a:off x="1769579" y="4156087"/>
            <a:ext cx="6564951" cy="523220"/>
          </a:xfrm>
          <a:prstGeom prst="rect">
            <a:avLst/>
          </a:prstGeom>
          <a:noFill/>
        </p:spPr>
        <p:txBody>
          <a:bodyPr wrap="square">
            <a:spAutoFit/>
          </a:bodyPr>
          <a:lstStyle/>
          <a:p>
            <a:r>
              <a:rPr lang="en-US" dirty="0">
                <a:latin typeface="+mj-lt"/>
              </a:rPr>
              <a:t>CSA country engagement learnings. For example, Sierra Leone identified a set of country-specific bottlenecks potentially relevant to all countries in implementation</a:t>
            </a:r>
          </a:p>
        </p:txBody>
      </p:sp>
    </p:spTree>
    <p:extLst>
      <p:ext uri="{BB962C8B-B14F-4D97-AF65-F5344CB8AC3E}">
        <p14:creationId xmlns:p14="http://schemas.microsoft.com/office/powerpoint/2010/main" val="321070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fontScale="90000"/>
          </a:bodyPr>
          <a:lstStyle/>
          <a:p>
            <a:r>
              <a:rPr lang="en-US" sz="2400" dirty="0">
                <a:solidFill>
                  <a:schemeClr val="bg2"/>
                </a:solidFill>
                <a:latin typeface="Gill Sans MT" panose="020B0502020104020203" pitchFamily="34" charset="0"/>
              </a:rPr>
              <a:t>Development of Implementation Milestones: Criteria to identify suitable milestones</a:t>
            </a:r>
          </a:p>
        </p:txBody>
      </p:sp>
      <p:grpSp>
        <p:nvGrpSpPr>
          <p:cNvPr id="3" name="Group 2">
            <a:extLst>
              <a:ext uri="{FF2B5EF4-FFF2-40B4-BE49-F238E27FC236}">
                <a16:creationId xmlns:a16="http://schemas.microsoft.com/office/drawing/2014/main" id="{70B58797-80B6-4B23-8253-9536E828F1F5}"/>
              </a:ext>
            </a:extLst>
          </p:cNvPr>
          <p:cNvGrpSpPr/>
          <p:nvPr/>
        </p:nvGrpSpPr>
        <p:grpSpPr>
          <a:xfrm>
            <a:off x="793567" y="2438844"/>
            <a:ext cx="7722256" cy="389609"/>
            <a:chOff x="509219" y="1212000"/>
            <a:chExt cx="7281181" cy="861600"/>
          </a:xfrm>
        </p:grpSpPr>
        <p:sp>
          <p:nvSpPr>
            <p:cNvPr id="6" name="Rectangle 5">
              <a:extLst>
                <a:ext uri="{FF2B5EF4-FFF2-40B4-BE49-F238E27FC236}">
                  <a16:creationId xmlns:a16="http://schemas.microsoft.com/office/drawing/2014/main" id="{F8D51EA4-7667-4133-A792-8CBFB6ADB766}"/>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marR="0" lvl="0" indent="-422910" algn="l" defTabSz="914400" rtl="0" eaLnBrk="1" fontAlgn="auto" latinLnBrk="0" hangingPunct="1">
                <a:lnSpc>
                  <a:spcPct val="100000"/>
                </a:lnSpc>
                <a:spcBef>
                  <a:spcPts val="750"/>
                </a:spcBef>
                <a:spcAft>
                  <a:spcPts val="0"/>
                </a:spcAft>
                <a:buClr>
                  <a:srgbClr val="000000"/>
                </a:buClr>
                <a:buSzPts val="4480"/>
                <a:buFont typeface="Arial"/>
                <a:buNone/>
                <a:tabLst/>
                <a:defRPr/>
              </a:pPr>
              <a:r>
                <a:rPr kumimoji="0" lang="en-US" sz="16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rPr>
                <a:t>A menu of milestones and further resources that countries can use and adapt </a:t>
              </a:r>
            </a:p>
          </p:txBody>
        </p:sp>
        <p:sp>
          <p:nvSpPr>
            <p:cNvPr id="11" name="Rectangle 10">
              <a:extLst>
                <a:ext uri="{FF2B5EF4-FFF2-40B4-BE49-F238E27FC236}">
                  <a16:creationId xmlns:a16="http://schemas.microsoft.com/office/drawing/2014/main" id="{87EC6EE8-4FC8-4D19-BD71-B23AB53BCDF1}"/>
                </a:ext>
              </a:extLst>
            </p:cNvPr>
            <p:cNvSpPr/>
            <p:nvPr/>
          </p:nvSpPr>
          <p:spPr>
            <a:xfrm rot="5400000">
              <a:off x="129743" y="1610796"/>
              <a:ext cx="822960"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6" name="Group 15">
            <a:extLst>
              <a:ext uri="{FF2B5EF4-FFF2-40B4-BE49-F238E27FC236}">
                <a16:creationId xmlns:a16="http://schemas.microsoft.com/office/drawing/2014/main" id="{EF97EBFD-6614-44D2-94C1-52DCB9A2D44C}"/>
              </a:ext>
            </a:extLst>
          </p:cNvPr>
          <p:cNvGrpSpPr/>
          <p:nvPr/>
        </p:nvGrpSpPr>
        <p:grpSpPr>
          <a:xfrm>
            <a:off x="793567" y="1901462"/>
            <a:ext cx="7722256" cy="389609"/>
            <a:chOff x="509218" y="1061535"/>
            <a:chExt cx="7281181" cy="861600"/>
          </a:xfrm>
        </p:grpSpPr>
        <p:sp>
          <p:nvSpPr>
            <p:cNvPr id="23" name="Rectangle 22">
              <a:extLst>
                <a:ext uri="{FF2B5EF4-FFF2-40B4-BE49-F238E27FC236}">
                  <a16:creationId xmlns:a16="http://schemas.microsoft.com/office/drawing/2014/main" id="{7FFF7F23-4E2E-4099-AE48-6604E99B9BAB}"/>
                </a:ext>
              </a:extLst>
            </p:cNvPr>
            <p:cNvSpPr/>
            <p:nvPr/>
          </p:nvSpPr>
          <p:spPr>
            <a:xfrm>
              <a:off x="573226" y="1061535"/>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marR="0" lvl="0" indent="-422910" algn="l" defTabSz="914400" rtl="0" eaLnBrk="1" fontAlgn="auto" latinLnBrk="0" hangingPunct="1">
                <a:lnSpc>
                  <a:spcPct val="100000"/>
                </a:lnSpc>
                <a:spcBef>
                  <a:spcPts val="750"/>
                </a:spcBef>
                <a:spcAft>
                  <a:spcPts val="0"/>
                </a:spcAft>
                <a:buClr>
                  <a:srgbClr val="000000"/>
                </a:buClr>
                <a:buSzPts val="4480"/>
                <a:buFont typeface="Arial"/>
                <a:buNone/>
                <a:tabLst/>
                <a:defRPr/>
              </a:pPr>
              <a:r>
                <a:rPr kumimoji="0" lang="en-US" sz="16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rPr>
                <a:t>Signals importance to countries for accountability, tracking, advocacy and dialogue</a:t>
              </a:r>
            </a:p>
          </p:txBody>
        </p:sp>
        <p:sp>
          <p:nvSpPr>
            <p:cNvPr id="24" name="Rectangle 23">
              <a:extLst>
                <a:ext uri="{FF2B5EF4-FFF2-40B4-BE49-F238E27FC236}">
                  <a16:creationId xmlns:a16="http://schemas.microsoft.com/office/drawing/2014/main" id="{68F3DC46-9F4D-4311-9762-ECD43444F200}"/>
                </a:ext>
              </a:extLst>
            </p:cNvPr>
            <p:cNvSpPr/>
            <p:nvPr/>
          </p:nvSpPr>
          <p:spPr>
            <a:xfrm rot="5400000">
              <a:off x="129742" y="1451330"/>
              <a:ext cx="822959"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5" name="Group 24">
            <a:extLst>
              <a:ext uri="{FF2B5EF4-FFF2-40B4-BE49-F238E27FC236}">
                <a16:creationId xmlns:a16="http://schemas.microsoft.com/office/drawing/2014/main" id="{FF09E660-E99B-4E33-A4E9-3E2BDD4DF9E1}"/>
              </a:ext>
            </a:extLst>
          </p:cNvPr>
          <p:cNvGrpSpPr/>
          <p:nvPr/>
        </p:nvGrpSpPr>
        <p:grpSpPr>
          <a:xfrm>
            <a:off x="793566" y="2984962"/>
            <a:ext cx="7722256" cy="389609"/>
            <a:chOff x="509219" y="1212000"/>
            <a:chExt cx="7281181" cy="861600"/>
          </a:xfrm>
        </p:grpSpPr>
        <p:sp>
          <p:nvSpPr>
            <p:cNvPr id="26" name="Rectangle 25">
              <a:extLst>
                <a:ext uri="{FF2B5EF4-FFF2-40B4-BE49-F238E27FC236}">
                  <a16:creationId xmlns:a16="http://schemas.microsoft.com/office/drawing/2014/main" id="{1F9491BB-61B2-4A67-8B69-100583709DAE}"/>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marR="0" lvl="0" indent="-422910" algn="l" defTabSz="914400" rtl="0" eaLnBrk="1" fontAlgn="auto" latinLnBrk="0" hangingPunct="1">
                <a:lnSpc>
                  <a:spcPct val="100000"/>
                </a:lnSpc>
                <a:spcBef>
                  <a:spcPts val="750"/>
                </a:spcBef>
                <a:spcAft>
                  <a:spcPts val="0"/>
                </a:spcAft>
                <a:buClr>
                  <a:srgbClr val="000000"/>
                </a:buClr>
                <a:buSzPts val="4480"/>
                <a:buFont typeface="Arial"/>
                <a:buNone/>
                <a:tabLst/>
                <a:defRPr/>
              </a:pPr>
              <a:r>
                <a:rPr kumimoji="0" lang="en-US" sz="16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rPr>
                <a:t>Some milestone areas may </a:t>
              </a:r>
              <a:r>
                <a:rPr lang="en-US" sz="1600" dirty="0">
                  <a:solidFill>
                    <a:srgbClr val="E7E6E6">
                      <a:lumMod val="10000"/>
                    </a:srgbClr>
                  </a:solidFill>
                  <a:latin typeface="Calibri" panose="020F0502020204030204"/>
                </a:rPr>
                <a:t>require</a:t>
              </a:r>
              <a:r>
                <a:rPr kumimoji="0" lang="en-US" sz="16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rPr>
                <a:t> data that are not routinely collected and reported </a:t>
              </a:r>
            </a:p>
          </p:txBody>
        </p:sp>
        <p:sp>
          <p:nvSpPr>
            <p:cNvPr id="27" name="Rectangle 26">
              <a:extLst>
                <a:ext uri="{FF2B5EF4-FFF2-40B4-BE49-F238E27FC236}">
                  <a16:creationId xmlns:a16="http://schemas.microsoft.com/office/drawing/2014/main" id="{16A20A45-7D42-4249-8511-8A83630D9ECF}"/>
                </a:ext>
              </a:extLst>
            </p:cNvPr>
            <p:cNvSpPr/>
            <p:nvPr/>
          </p:nvSpPr>
          <p:spPr>
            <a:xfrm rot="5400000">
              <a:off x="129743" y="1610796"/>
              <a:ext cx="822960"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34" name="Group 33">
            <a:extLst>
              <a:ext uri="{FF2B5EF4-FFF2-40B4-BE49-F238E27FC236}">
                <a16:creationId xmlns:a16="http://schemas.microsoft.com/office/drawing/2014/main" id="{A470856F-24CB-4E02-9997-04A1A96DF9E1}"/>
              </a:ext>
            </a:extLst>
          </p:cNvPr>
          <p:cNvGrpSpPr/>
          <p:nvPr/>
        </p:nvGrpSpPr>
        <p:grpSpPr>
          <a:xfrm>
            <a:off x="793568" y="1364080"/>
            <a:ext cx="7722256" cy="389609"/>
            <a:chOff x="509219" y="1211999"/>
            <a:chExt cx="7281181" cy="861599"/>
          </a:xfrm>
        </p:grpSpPr>
        <p:sp>
          <p:nvSpPr>
            <p:cNvPr id="35" name="Rectangle 34">
              <a:extLst>
                <a:ext uri="{FF2B5EF4-FFF2-40B4-BE49-F238E27FC236}">
                  <a16:creationId xmlns:a16="http://schemas.microsoft.com/office/drawing/2014/main" id="{BF1F9CB8-1A6C-4D7C-BA0B-E6F534F6C25E}"/>
                </a:ext>
              </a:extLst>
            </p:cNvPr>
            <p:cNvSpPr/>
            <p:nvPr/>
          </p:nvSpPr>
          <p:spPr>
            <a:xfrm>
              <a:off x="573227" y="1211999"/>
              <a:ext cx="7217173" cy="8615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marR="0" lvl="0" indent="-422910" algn="l" defTabSz="914400" rtl="0" eaLnBrk="1" fontAlgn="auto" latinLnBrk="0" hangingPunct="1">
                <a:lnSpc>
                  <a:spcPct val="100000"/>
                </a:lnSpc>
                <a:spcBef>
                  <a:spcPts val="750"/>
                </a:spcBef>
                <a:spcAft>
                  <a:spcPts val="0"/>
                </a:spcAft>
                <a:buClr>
                  <a:srgbClr val="000000"/>
                </a:buClr>
                <a:buSzPts val="4480"/>
                <a:buFont typeface="Arial"/>
                <a:buNone/>
                <a:tabLst/>
                <a:defRPr/>
              </a:pPr>
              <a:r>
                <a:rPr kumimoji="0" lang="en-US" sz="16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rPr>
                <a:t>Indicates the quality of program implementation</a:t>
              </a:r>
            </a:p>
          </p:txBody>
        </p:sp>
        <p:sp>
          <p:nvSpPr>
            <p:cNvPr id="36" name="Rectangle 35">
              <a:extLst>
                <a:ext uri="{FF2B5EF4-FFF2-40B4-BE49-F238E27FC236}">
                  <a16:creationId xmlns:a16="http://schemas.microsoft.com/office/drawing/2014/main" id="{B0CC5555-C25F-468C-A418-93C86A147CFD}"/>
                </a:ext>
              </a:extLst>
            </p:cNvPr>
            <p:cNvSpPr/>
            <p:nvPr/>
          </p:nvSpPr>
          <p:spPr>
            <a:xfrm rot="5400000">
              <a:off x="129743" y="1610796"/>
              <a:ext cx="822960"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32" name="TextBox 31">
            <a:extLst>
              <a:ext uri="{FF2B5EF4-FFF2-40B4-BE49-F238E27FC236}">
                <a16:creationId xmlns:a16="http://schemas.microsoft.com/office/drawing/2014/main" id="{24AA6744-D534-49D7-9332-77E97EB06542}"/>
              </a:ext>
            </a:extLst>
          </p:cNvPr>
          <p:cNvSpPr txBox="1"/>
          <p:nvPr/>
        </p:nvSpPr>
        <p:spPr>
          <a:xfrm>
            <a:off x="1755741" y="4042660"/>
            <a:ext cx="6387459" cy="338554"/>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Pts val="1764"/>
              <a:buFont typeface="Arial"/>
              <a:buNone/>
              <a:tabLst/>
              <a:defRPr/>
            </a:pPr>
            <a:r>
              <a:rPr kumimoji="0" lang="en-US" sz="1600" b="1"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Previous ENAP Milestones seen as “best fit” for CSA to use as its model  </a:t>
            </a:r>
          </a:p>
        </p:txBody>
      </p:sp>
      <p:pic>
        <p:nvPicPr>
          <p:cNvPr id="10" name="Picture 9">
            <a:extLst>
              <a:ext uri="{FF2B5EF4-FFF2-40B4-BE49-F238E27FC236}">
                <a16:creationId xmlns:a16="http://schemas.microsoft.com/office/drawing/2014/main" id="{FBBD948F-26EB-455E-95B6-C943BD6CC824}"/>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93567" y="3848712"/>
            <a:ext cx="726450" cy="726450"/>
          </a:xfrm>
          <a:prstGeom prst="rect">
            <a:avLst/>
          </a:prstGeom>
        </p:spPr>
      </p:pic>
    </p:spTree>
    <p:extLst>
      <p:ext uri="{BB962C8B-B14F-4D97-AF65-F5344CB8AC3E}">
        <p14:creationId xmlns:p14="http://schemas.microsoft.com/office/powerpoint/2010/main" val="307863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BD7C-04DC-48B0-8D09-8D7BA3207FDB}"/>
              </a:ext>
            </a:extLst>
          </p:cNvPr>
          <p:cNvSpPr>
            <a:spLocks noGrp="1"/>
          </p:cNvSpPr>
          <p:nvPr>
            <p:ph type="title"/>
          </p:nvPr>
        </p:nvSpPr>
        <p:spPr>
          <a:xfrm>
            <a:off x="410125" y="99507"/>
            <a:ext cx="8323750" cy="572700"/>
          </a:xfrm>
        </p:spPr>
        <p:txBody>
          <a:bodyPr>
            <a:normAutofit/>
          </a:bodyPr>
          <a:lstStyle/>
          <a:p>
            <a:r>
              <a:rPr lang="en-US" sz="2400" dirty="0">
                <a:solidFill>
                  <a:schemeClr val="bg2"/>
                </a:solidFill>
                <a:latin typeface="Gill Sans MT" panose="020B0502020104020203" pitchFamily="34" charset="0"/>
              </a:rPr>
              <a:t>CSA Implementation Milestones (under revision)*</a:t>
            </a:r>
            <a:endParaRPr lang="fr-FR" sz="2400" dirty="0">
              <a:solidFill>
                <a:schemeClr val="bg2"/>
              </a:solidFill>
              <a:latin typeface="Gill Sans MT" panose="020B0502020104020203" pitchFamily="34" charset="0"/>
            </a:endParaRPr>
          </a:p>
        </p:txBody>
      </p:sp>
      <p:graphicFrame>
        <p:nvGraphicFramePr>
          <p:cNvPr id="4" name="Table 3">
            <a:extLst>
              <a:ext uri="{FF2B5EF4-FFF2-40B4-BE49-F238E27FC236}">
                <a16:creationId xmlns:a16="http://schemas.microsoft.com/office/drawing/2014/main" id="{AAB4EEF7-5D5A-440C-962C-5EDB87A309FC}"/>
              </a:ext>
            </a:extLst>
          </p:cNvPr>
          <p:cNvGraphicFramePr>
            <a:graphicFrameLocks noGrp="1"/>
          </p:cNvGraphicFramePr>
          <p:nvPr>
            <p:extLst>
              <p:ext uri="{D42A27DB-BD31-4B8C-83A1-F6EECF244321}">
                <p14:modId xmlns:p14="http://schemas.microsoft.com/office/powerpoint/2010/main" val="636783417"/>
              </p:ext>
            </p:extLst>
          </p:nvPr>
        </p:nvGraphicFramePr>
        <p:xfrm>
          <a:off x="627040" y="718015"/>
          <a:ext cx="8174694" cy="4160570"/>
        </p:xfrm>
        <a:graphic>
          <a:graphicData uri="http://schemas.openxmlformats.org/drawingml/2006/table">
            <a:tbl>
              <a:tblPr firstRow="1" bandRow="1">
                <a:noFill/>
              </a:tblPr>
              <a:tblGrid>
                <a:gridCol w="4736961">
                  <a:extLst>
                    <a:ext uri="{9D8B030D-6E8A-4147-A177-3AD203B41FA5}">
                      <a16:colId xmlns:a16="http://schemas.microsoft.com/office/drawing/2014/main" val="1650525130"/>
                    </a:ext>
                  </a:extLst>
                </a:gridCol>
                <a:gridCol w="3437733">
                  <a:extLst>
                    <a:ext uri="{9D8B030D-6E8A-4147-A177-3AD203B41FA5}">
                      <a16:colId xmlns:a16="http://schemas.microsoft.com/office/drawing/2014/main" val="2061604447"/>
                    </a:ext>
                  </a:extLst>
                </a:gridCol>
              </a:tblGrid>
              <a:tr h="967985">
                <a:tc>
                  <a:txBody>
                    <a:bodyPr/>
                    <a:lstStyle/>
                    <a:p>
                      <a:pPr marL="0" marR="0" lvl="0" indent="0" algn="l" rtl="0">
                        <a:lnSpc>
                          <a:spcPct val="100000"/>
                        </a:lnSpc>
                        <a:spcBef>
                          <a:spcPts val="0"/>
                        </a:spcBef>
                        <a:spcAft>
                          <a:spcPts val="0"/>
                        </a:spcAft>
                        <a:buNone/>
                      </a:pPr>
                      <a:r>
                        <a:rPr lang="en-US" sz="1600" b="1" u="none" strike="noStrike" cap="none" dirty="0">
                          <a:solidFill>
                            <a:schemeClr val="tx1"/>
                          </a:solidFill>
                          <a:latin typeface="+mj-lt"/>
                        </a:rPr>
                        <a:t>Governance &amp; accountability, national plans, &amp; financing </a:t>
                      </a:r>
                    </a:p>
                    <a:p>
                      <a:pPr marL="0" marR="0" lvl="0" indent="0" algn="l" rtl="0">
                        <a:lnSpc>
                          <a:spcPct val="100000"/>
                        </a:lnSpc>
                        <a:spcBef>
                          <a:spcPts val="0"/>
                        </a:spcBef>
                        <a:spcAft>
                          <a:spcPts val="0"/>
                        </a:spcAft>
                        <a:buNone/>
                      </a:pPr>
                      <a:r>
                        <a:rPr lang="en-US" sz="1300" b="0" i="0" u="sng" strike="noStrike" cap="none" noProof="0" dirty="0">
                          <a:solidFill>
                            <a:schemeClr val="tx1"/>
                          </a:solidFill>
                          <a:effectLst/>
                          <a:latin typeface="+mn-lt"/>
                          <a:ea typeface="+mn-ea"/>
                          <a:cs typeface="+mn-cs"/>
                          <a:sym typeface="Arial"/>
                        </a:rPr>
                        <a:t>Milestone 1: </a:t>
                      </a:r>
                      <a:r>
                        <a:rPr lang="en-US" sz="1300" b="0" i="0" u="none" strike="noStrike" cap="none" noProof="0" dirty="0">
                          <a:solidFill>
                            <a:schemeClr val="tx1"/>
                          </a:solidFill>
                          <a:effectLst/>
                          <a:latin typeface="+mn-lt"/>
                          <a:ea typeface="+mn-ea"/>
                          <a:cs typeface="+mn-cs"/>
                          <a:sym typeface="Arial"/>
                        </a:rPr>
                        <a:t>Countries have implemented coordination structures, plans, and specific policies for improving the health of children</a:t>
                      </a:r>
                      <a:endParaRPr lang="en-US" sz="1300" b="0" u="none" strike="noStrike" cap="none" noProof="0" dirty="0">
                        <a:solidFill>
                          <a:schemeClr val="tx1"/>
                        </a:solidFill>
                        <a:latin typeface="+mj-lt"/>
                      </a:endParaRPr>
                    </a:p>
                  </a:txBody>
                  <a:tcPr marL="91450" marR="91450" marT="45725" marB="4572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4"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chemeClr val="accent3">
                        <a:lumMod val="40000"/>
                        <a:lumOff val="60000"/>
                      </a:schemeClr>
                    </a:solidFill>
                  </a:tcPr>
                </a:tc>
                <a:tc>
                  <a:txBody>
                    <a:bodyPr/>
                    <a:lstStyle/>
                    <a:p>
                      <a:pPr marL="0" marR="0" lvl="0" indent="0" algn="l" rtl="0">
                        <a:lnSpc>
                          <a:spcPct val="100000"/>
                        </a:lnSpc>
                        <a:spcBef>
                          <a:spcPts val="0"/>
                        </a:spcBef>
                        <a:spcAft>
                          <a:spcPts val="0"/>
                        </a:spcAft>
                        <a:buFont typeface="Arial" panose="020B0604020202020204" pitchFamily="34" charset="0"/>
                        <a:buNone/>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G</a:t>
                      </a:r>
                      <a:r>
                        <a:rPr lang="en-US" sz="1100" b="0" u="none" strike="noStrike" cap="none" dirty="0">
                          <a:solidFill>
                            <a:schemeClr val="tx1"/>
                          </a:solidFill>
                          <a:latin typeface="+mj-lt"/>
                        </a:rPr>
                        <a:t>overnance and coordination structures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cap="none" dirty="0">
                          <a:solidFill>
                            <a:schemeClr val="tx1"/>
                          </a:solidFill>
                          <a:latin typeface="+mj-lt"/>
                        </a:rPr>
                        <a:t>National vision, strategy &amp; operation plan(s)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i="0" u="none" strike="noStrike" cap="none" noProof="0" dirty="0">
                          <a:solidFill>
                            <a:schemeClr val="tx1"/>
                          </a:solidFill>
                          <a:latin typeface="+mj-lt"/>
                        </a:rPr>
                        <a:t>Standards &amp; policies for QoC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i="0" u="none" strike="noStrike" cap="none" noProof="0" dirty="0">
                          <a:solidFill>
                            <a:schemeClr val="tx1"/>
                          </a:solidFill>
                          <a:latin typeface="+mj-lt"/>
                        </a:rPr>
                        <a:t>Financing &amp; allocation of resources     </a:t>
                      </a:r>
                      <a:r>
                        <a:rPr lang="hy-AM" sz="1100" b="0" i="0" u="none" strike="noStrike" cap="none" dirty="0">
                          <a:solidFill>
                            <a:schemeClr val="tx1"/>
                          </a:solidFill>
                          <a:latin typeface="+mn-lt"/>
                          <a:ea typeface="+mn-ea"/>
                          <a:cs typeface="Calibri" panose="020F0502020204030204" pitchFamily="34" charset="0"/>
                          <a:sym typeface="Arial"/>
                        </a:rPr>
                        <a:t>●</a:t>
                      </a:r>
                      <a:r>
                        <a:rPr lang="en-US" sz="1100" b="0" i="0" u="none" strike="noStrike" cap="none" dirty="0">
                          <a:solidFill>
                            <a:schemeClr val="tx1"/>
                          </a:solidFill>
                          <a:latin typeface="+mn-lt"/>
                          <a:ea typeface="+mn-ea"/>
                          <a:cs typeface="Calibri" panose="020F0502020204030204" pitchFamily="34" charset="0"/>
                          <a:sym typeface="Arial"/>
                        </a:rPr>
                        <a:t> </a:t>
                      </a:r>
                      <a:r>
                        <a:rPr lang="en-US" sz="1100" b="0" i="0" u="none" strike="noStrike" cap="none" noProof="0" dirty="0">
                          <a:solidFill>
                            <a:schemeClr val="tx1"/>
                          </a:solidFill>
                          <a:latin typeface="+mn-lt"/>
                          <a:ea typeface="+mn-ea"/>
                          <a:cs typeface="+mn-cs"/>
                          <a:sym typeface="Arial"/>
                        </a:rPr>
                        <a:t>Civil society engagement &amp; social accountability mechanisms</a:t>
                      </a:r>
                      <a:endParaRPr lang="en-US" sz="1100" b="0" dirty="0">
                        <a:solidFill>
                          <a:schemeClr val="tx1"/>
                        </a:solidFill>
                        <a:latin typeface="+mj-lt"/>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4"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sm" len="sm"/>
                      <a:tailEnd type="none" w="sm" len="sm"/>
                    </a:lnB>
                    <a:solidFill>
                      <a:schemeClr val="accent3">
                        <a:lumMod val="40000"/>
                        <a:lumOff val="60000"/>
                      </a:schemeClr>
                    </a:solidFill>
                  </a:tcPr>
                </a:tc>
                <a:extLst>
                  <a:ext uri="{0D108BD9-81ED-4DB2-BD59-A6C34878D82A}">
                    <a16:rowId xmlns:a16="http://schemas.microsoft.com/office/drawing/2014/main" val="1642736795"/>
                  </a:ext>
                </a:extLst>
              </a:tr>
              <a:tr h="533802">
                <a:tc>
                  <a:txBody>
                    <a:bodyPr/>
                    <a:lstStyle/>
                    <a:p>
                      <a:pPr marL="0" marR="0" lvl="0" indent="0" algn="l" rtl="0">
                        <a:lnSpc>
                          <a:spcPct val="100000"/>
                        </a:lnSpc>
                        <a:spcBef>
                          <a:spcPts val="0"/>
                        </a:spcBef>
                        <a:spcAft>
                          <a:spcPts val="0"/>
                        </a:spcAft>
                        <a:buNone/>
                      </a:pPr>
                      <a:r>
                        <a:rPr lang="en-US" sz="1600" b="1" u="none" strike="noStrike" cap="none" dirty="0">
                          <a:solidFill>
                            <a:schemeClr val="tx1"/>
                          </a:solidFill>
                          <a:latin typeface="+mj-lt"/>
                        </a:rPr>
                        <a:t>Service delivery systems</a:t>
                      </a:r>
                    </a:p>
                    <a:p>
                      <a:pPr marL="0" marR="0" lvl="0" indent="0" algn="l" rtl="0">
                        <a:lnSpc>
                          <a:spcPct val="100000"/>
                        </a:lnSpc>
                        <a:spcBef>
                          <a:spcPts val="0"/>
                        </a:spcBef>
                        <a:spcAft>
                          <a:spcPts val="0"/>
                        </a:spcAft>
                        <a:buNone/>
                      </a:pPr>
                      <a:r>
                        <a:rPr lang="en-US" sz="1300" b="0" i="0" u="sng" strike="noStrike" cap="none" dirty="0">
                          <a:solidFill>
                            <a:schemeClr val="tx1"/>
                          </a:solidFill>
                          <a:effectLst/>
                          <a:latin typeface="+mn-lt"/>
                          <a:ea typeface="+mn-ea"/>
                          <a:cs typeface="+mn-cs"/>
                          <a:sym typeface="Arial"/>
                        </a:rPr>
                        <a:t>Milestone 2: </a:t>
                      </a:r>
                      <a:r>
                        <a:rPr lang="en-US" sz="1300" b="0" i="0" u="none" strike="noStrike" cap="none" dirty="0">
                          <a:solidFill>
                            <a:schemeClr val="tx1"/>
                          </a:solidFill>
                          <a:effectLst/>
                          <a:latin typeface="+mn-lt"/>
                          <a:ea typeface="+mn-ea"/>
                          <a:cs typeface="+mn-cs"/>
                          <a:sym typeface="Arial"/>
                        </a:rPr>
                        <a:t>Countries have service delivery systems that provide integrated, high-quality child health services</a:t>
                      </a:r>
                      <a:endParaRPr lang="en-US" sz="1300" b="0" u="none" strike="noStrike" cap="none" dirty="0">
                        <a:solidFill>
                          <a:schemeClr val="tx1"/>
                        </a:solidFill>
                        <a:latin typeface="+mj-lt"/>
                      </a:endParaRPr>
                    </a:p>
                  </a:txBody>
                  <a:tcPr marL="91450" marR="91450" marT="45725" marB="4572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40000"/>
                        <a:lumOff val="60000"/>
                      </a:schemeClr>
                    </a:solidFill>
                  </a:tcPr>
                </a:tc>
                <a:tc>
                  <a:txBody>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hy-AM" sz="1100" b="0" i="0" u="none" strike="noStrike" cap="none" dirty="0">
                          <a:solidFill>
                            <a:schemeClr val="tx1"/>
                          </a:solidFill>
                          <a:latin typeface="+mn-lt"/>
                          <a:ea typeface="+mn-ea"/>
                          <a:cs typeface="Calibri" panose="020F0502020204030204" pitchFamily="34" charset="0"/>
                          <a:sym typeface="Arial"/>
                        </a:rPr>
                        <a:t>●</a:t>
                      </a:r>
                      <a:r>
                        <a:rPr lang="en-US" sz="1100" b="0" i="0" u="none" strike="noStrike" cap="none" dirty="0">
                          <a:solidFill>
                            <a:schemeClr val="tx1"/>
                          </a:solidFill>
                          <a:latin typeface="+mn-lt"/>
                          <a:ea typeface="+mn-ea"/>
                          <a:cs typeface="Calibri" panose="020F0502020204030204" pitchFamily="34" charset="0"/>
                          <a:sym typeface="Arial"/>
                        </a:rPr>
                        <a:t> Integrated care protocols, </a:t>
                      </a:r>
                      <a:r>
                        <a:rPr lang="en-US" sz="1100" b="0" i="0" u="none" strike="noStrike" kern="1200" cap="none" dirty="0">
                          <a:solidFill>
                            <a:schemeClr val="tx1"/>
                          </a:solidFill>
                          <a:latin typeface="+mn-lt"/>
                          <a:ea typeface="+mn-ea"/>
                          <a:cs typeface="+mn-cs"/>
                          <a:sym typeface="Arial"/>
                        </a:rPr>
                        <a:t>referral systems &amp; care pathways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Health Workforce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noProof="0" dirty="0">
                          <a:solidFill>
                            <a:schemeClr val="tx1"/>
                          </a:solidFill>
                          <a:latin typeface="+mj-lt"/>
                          <a:ea typeface="+mn-ea"/>
                          <a:cs typeface="+mn-cs"/>
                        </a:rPr>
                        <a:t>Medicines, Diagnostics, commodities and equipment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Systems to improve quality and </a:t>
                      </a:r>
                      <a:r>
                        <a:rPr lang="en-US" sz="1100" b="0" u="none" strike="noStrike" kern="1200" cap="none" noProof="0" dirty="0">
                          <a:solidFill>
                            <a:schemeClr val="tx1"/>
                          </a:solidFill>
                          <a:latin typeface="+mj-lt"/>
                          <a:ea typeface="+mn-ea"/>
                          <a:cs typeface="+mn-cs"/>
                        </a:rPr>
                        <a:t>experience of care     </a:t>
                      </a:r>
                      <a:r>
                        <a:rPr lang="hy-AM" sz="1100" b="0" i="0" u="none" strike="noStrike" cap="none" dirty="0">
                          <a:solidFill>
                            <a:schemeClr val="tx1"/>
                          </a:solidFill>
                          <a:latin typeface="+mn-lt"/>
                          <a:ea typeface="+mn-ea"/>
                          <a:cs typeface="Calibri" panose="020F0502020204030204" pitchFamily="34" charset="0"/>
                          <a:sym typeface="Arial"/>
                        </a:rPr>
                        <a:t>●</a:t>
                      </a:r>
                      <a:r>
                        <a:rPr lang="en-US" sz="1100" b="0" i="0" u="none" strike="noStrike" cap="none" dirty="0">
                          <a:solidFill>
                            <a:schemeClr val="tx1"/>
                          </a:solidFill>
                          <a:latin typeface="+mn-lt"/>
                          <a:ea typeface="+mn-ea"/>
                          <a:cs typeface="Calibri" panose="020F0502020204030204" pitchFamily="34" charset="0"/>
                          <a:sym typeface="Arial"/>
                        </a:rPr>
                        <a:t> Payment systems and fee exemptions</a:t>
                      </a:r>
                      <a:endParaRPr lang="en-US" sz="1100" b="0" u="none" strike="noStrike" kern="1200" cap="none" noProof="0" dirty="0">
                        <a:solidFill>
                          <a:schemeClr val="tx1"/>
                        </a:solidFill>
                        <a:latin typeface="+mj-lt"/>
                        <a:ea typeface="+mn-ea"/>
                        <a:cs typeface="+mn-cs"/>
                      </a:endParaRPr>
                    </a:p>
                  </a:txBody>
                  <a:tcPr marL="91450" marR="91450" marT="45725" marB="4572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val="3302862704"/>
                  </a:ext>
                </a:extLst>
              </a:tr>
              <a:tr h="443033">
                <a:tc>
                  <a:txBody>
                    <a:bodyPr/>
                    <a:lstStyle/>
                    <a:p>
                      <a:pPr marL="0" marR="0" lvl="0" indent="0" algn="l" rtl="0">
                        <a:lnSpc>
                          <a:spcPct val="100000"/>
                        </a:lnSpc>
                        <a:spcBef>
                          <a:spcPts val="0"/>
                        </a:spcBef>
                        <a:spcAft>
                          <a:spcPts val="0"/>
                        </a:spcAft>
                        <a:buNone/>
                      </a:pPr>
                      <a:r>
                        <a:rPr lang="en-US" sz="1600" b="1" u="none" strike="noStrike" cap="none" dirty="0">
                          <a:solidFill>
                            <a:schemeClr val="tx1"/>
                          </a:solidFill>
                          <a:latin typeface="+mj-lt"/>
                        </a:rPr>
                        <a:t>Community &amp; Family engagement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sng" strike="noStrike" cap="none" dirty="0">
                          <a:solidFill>
                            <a:schemeClr val="tx1"/>
                          </a:solidFill>
                          <a:effectLst/>
                          <a:latin typeface="+mn-lt"/>
                          <a:ea typeface="+mn-ea"/>
                          <a:cs typeface="+mn-cs"/>
                          <a:sym typeface="Arial"/>
                        </a:rPr>
                        <a:t>Milestone: </a:t>
                      </a:r>
                      <a:r>
                        <a:rPr lang="en-US" sz="1300" b="0" i="0" u="none" strike="noStrike" cap="none" dirty="0">
                          <a:solidFill>
                            <a:schemeClr val="tx1"/>
                          </a:solidFill>
                          <a:effectLst/>
                          <a:latin typeface="+mn-lt"/>
                          <a:ea typeface="+mn-ea"/>
                          <a:cs typeface="+mn-cs"/>
                          <a:sym typeface="Arial"/>
                        </a:rPr>
                        <a:t>Countries foster community and family engagement in child health and wellbeing</a:t>
                      </a:r>
                    </a:p>
                  </a:txBody>
                  <a:tcPr marL="91450" marR="91450" marT="45725" marB="4572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40000"/>
                        <a:lumOff val="6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Community, civil society and other stakeholder involvement        </a:t>
                      </a:r>
                    </a:p>
                    <a:p>
                      <a:pPr marL="0" marR="0" lvl="0" indent="0" algn="l" defTabSz="914377" rtl="0" eaLnBrk="1" fontAlgn="auto" latinLnBrk="0" hangingPunct="1">
                        <a:lnSpc>
                          <a:spcPct val="100000"/>
                        </a:lnSpc>
                        <a:spcBef>
                          <a:spcPts val="0"/>
                        </a:spcBef>
                        <a:spcAft>
                          <a:spcPts val="0"/>
                        </a:spcAft>
                        <a:buClrTx/>
                        <a:buSzTx/>
                        <a:buFontTx/>
                        <a:buNone/>
                        <a:tabLst/>
                        <a:defRPr/>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Parents’ voices and champions </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2">
                        <a:lumMod val="40000"/>
                        <a:lumOff val="60000"/>
                      </a:schemeClr>
                    </a:solidFill>
                  </a:tcPr>
                </a:tc>
                <a:extLst>
                  <a:ext uri="{0D108BD9-81ED-4DB2-BD59-A6C34878D82A}">
                    <a16:rowId xmlns:a16="http://schemas.microsoft.com/office/drawing/2014/main" val="3392400473"/>
                  </a:ext>
                </a:extLst>
              </a:tr>
              <a:tr h="703954">
                <a:tc>
                  <a:txBody>
                    <a:bodyPr/>
                    <a:lstStyle/>
                    <a:p>
                      <a:pPr marL="0" marR="0" lvl="0" indent="0" algn="l" rtl="0">
                        <a:lnSpc>
                          <a:spcPct val="100000"/>
                        </a:lnSpc>
                        <a:spcBef>
                          <a:spcPts val="0"/>
                        </a:spcBef>
                        <a:spcAft>
                          <a:spcPts val="0"/>
                        </a:spcAft>
                        <a:buNone/>
                      </a:pPr>
                      <a:r>
                        <a:rPr lang="en-US" sz="1600" b="1" u="none" strike="noStrike" cap="none" dirty="0">
                          <a:solidFill>
                            <a:schemeClr val="tx1"/>
                          </a:solidFill>
                          <a:latin typeface="+mj-lt"/>
                        </a:rPr>
                        <a:t>Data &amp; Evidence</a:t>
                      </a:r>
                    </a:p>
                    <a:p>
                      <a:pPr marL="0" marR="0" lvl="0" indent="0" algn="l" rtl="0">
                        <a:lnSpc>
                          <a:spcPct val="100000"/>
                        </a:lnSpc>
                        <a:spcBef>
                          <a:spcPts val="0"/>
                        </a:spcBef>
                        <a:spcAft>
                          <a:spcPts val="0"/>
                        </a:spcAft>
                        <a:buNone/>
                      </a:pPr>
                      <a:r>
                        <a:rPr lang="en-US" sz="1300" b="0" i="0" u="sng" strike="noStrike" cap="none" noProof="0" dirty="0">
                          <a:solidFill>
                            <a:schemeClr val="tx1"/>
                          </a:solidFill>
                          <a:effectLst/>
                          <a:latin typeface="+mn-lt"/>
                          <a:ea typeface="+mn-ea"/>
                          <a:cs typeface="+mn-cs"/>
                          <a:sym typeface="Arial"/>
                        </a:rPr>
                        <a:t>Milestone:</a:t>
                      </a:r>
                      <a:r>
                        <a:rPr lang="en-US" sz="1300" b="0" i="0" u="none" strike="noStrike" cap="none" noProof="0" dirty="0">
                          <a:solidFill>
                            <a:schemeClr val="tx1"/>
                          </a:solidFill>
                          <a:effectLst/>
                          <a:latin typeface="+mn-lt"/>
                          <a:ea typeface="+mn-ea"/>
                          <a:cs typeface="+mn-cs"/>
                          <a:sym typeface="Arial"/>
                        </a:rPr>
                        <a:t> </a:t>
                      </a:r>
                      <a:r>
                        <a:rPr lang="en-US" sz="1300" b="0" i="0" u="none" strike="noStrike" cap="none" dirty="0">
                          <a:solidFill>
                            <a:schemeClr val="tx1"/>
                          </a:solidFill>
                          <a:effectLst/>
                          <a:latin typeface="+mn-lt"/>
                          <a:ea typeface="+mn-ea"/>
                          <a:cs typeface="+mn-cs"/>
                          <a:sym typeface="Arial"/>
                        </a:rPr>
                        <a:t>Countries are routinely tracking, collecting and using to data to track progress toward reaching targets for child Mortality 1 month-59 months mortality</a:t>
                      </a:r>
                      <a:endParaRPr lang="en-US" sz="1300" b="0" u="none" strike="noStrike" cap="none" dirty="0">
                        <a:solidFill>
                          <a:schemeClr val="tx1"/>
                        </a:solidFill>
                        <a:latin typeface="+mj-lt"/>
                      </a:endParaRPr>
                    </a:p>
                  </a:txBody>
                  <a:tcPr marL="91450" marR="91450" marT="45725" marB="4572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lumMod val="40000"/>
                        <a:lumOff val="6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Minimum child health data set and program review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Disaggregated child health data </a:t>
                      </a:r>
                      <a:r>
                        <a:rPr lang="hy-AM" sz="1100" b="0" i="0" u="none" strike="noStrike" cap="none" dirty="0">
                          <a:solidFill>
                            <a:schemeClr val="tx1"/>
                          </a:solidFill>
                          <a:latin typeface="+mn-lt"/>
                          <a:ea typeface="+mn-ea"/>
                          <a:cs typeface="Calibri" panose="020F0502020204030204" pitchFamily="34" charset="0"/>
                          <a:sym typeface="Arial"/>
                        </a:rPr>
                        <a:t>●</a:t>
                      </a:r>
                      <a:r>
                        <a:rPr lang="en-US" sz="1100" b="0" i="0" u="none" strike="noStrike" cap="none" dirty="0">
                          <a:solidFill>
                            <a:schemeClr val="tx1"/>
                          </a:solidFill>
                          <a:latin typeface="+mn-lt"/>
                          <a:ea typeface="+mn-ea"/>
                          <a:cs typeface="Calibri" panose="020F0502020204030204" pitchFamily="34" charset="0"/>
                          <a:sym typeface="Arial"/>
                        </a:rPr>
                        <a:t> Data to improve quality </a:t>
                      </a:r>
                      <a:r>
                        <a:rPr lang="hy-AM" sz="1100" b="0" i="0" u="none" strike="noStrike" cap="none" dirty="0">
                          <a:solidFill>
                            <a:schemeClr val="tx1"/>
                          </a:solidFill>
                          <a:latin typeface="+mn-lt"/>
                          <a:ea typeface="+mn-ea"/>
                          <a:cs typeface="Calibri" panose="020F0502020204030204" pitchFamily="34" charset="0"/>
                          <a:sym typeface="Arial"/>
                        </a:rPr>
                        <a:t>●</a:t>
                      </a:r>
                      <a:r>
                        <a:rPr lang="en-US" sz="1100" b="0" i="0" u="none" strike="noStrike" cap="none" dirty="0">
                          <a:solidFill>
                            <a:schemeClr val="tx1"/>
                          </a:solidFill>
                          <a:latin typeface="+mn-lt"/>
                          <a:ea typeface="+mn-ea"/>
                          <a:cs typeface="Calibri" panose="020F0502020204030204" pitchFamily="34" charset="0"/>
                          <a:sym typeface="Arial"/>
                        </a:rPr>
                        <a:t> Monitoring mortality and cause of death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L</a:t>
                      </a:r>
                      <a:r>
                        <a:rPr lang="en-US" sz="1100" b="0" u="none" strike="noStrike" kern="1200" cap="none" dirty="0">
                          <a:solidFill>
                            <a:schemeClr val="tx1"/>
                          </a:solidFill>
                          <a:latin typeface="+mj-lt"/>
                          <a:ea typeface="+mn-ea"/>
                          <a:cs typeface="+mn-cs"/>
                        </a:rPr>
                        <a:t>earning for innovation, implementation &amp; adaptation</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6">
                        <a:lumMod val="40000"/>
                        <a:lumOff val="60000"/>
                      </a:schemeClr>
                    </a:solidFill>
                  </a:tcPr>
                </a:tc>
                <a:extLst>
                  <a:ext uri="{0D108BD9-81ED-4DB2-BD59-A6C34878D82A}">
                    <a16:rowId xmlns:a16="http://schemas.microsoft.com/office/drawing/2014/main" val="2106798383"/>
                  </a:ext>
                </a:extLst>
              </a:tr>
              <a:tr h="526770">
                <a:tc>
                  <a:txBody>
                    <a:bodyPr/>
                    <a:lstStyle/>
                    <a:p>
                      <a:pPr marL="0" marR="0" lvl="0" indent="0" algn="l" rtl="0">
                        <a:lnSpc>
                          <a:spcPct val="100000"/>
                        </a:lnSpc>
                        <a:spcBef>
                          <a:spcPts val="0"/>
                        </a:spcBef>
                        <a:spcAft>
                          <a:spcPts val="0"/>
                        </a:spcAft>
                        <a:buNone/>
                      </a:pPr>
                      <a:r>
                        <a:rPr lang="en-US" sz="1600" b="1" u="none" strike="noStrike" cap="none" dirty="0">
                          <a:solidFill>
                            <a:schemeClr val="tx1"/>
                          </a:solidFill>
                          <a:latin typeface="+mj-lt"/>
                        </a:rPr>
                        <a:t>Partnerships</a:t>
                      </a:r>
                    </a:p>
                    <a:p>
                      <a:pPr marL="0" marR="0" lvl="0" indent="0" algn="l" rtl="0">
                        <a:lnSpc>
                          <a:spcPct val="100000"/>
                        </a:lnSpc>
                        <a:spcBef>
                          <a:spcPts val="0"/>
                        </a:spcBef>
                        <a:spcAft>
                          <a:spcPts val="0"/>
                        </a:spcAft>
                        <a:buNone/>
                      </a:pPr>
                      <a:r>
                        <a:rPr lang="en-US" sz="1300" b="0" i="0" u="sng" strike="noStrike" cap="none" noProof="0" dirty="0">
                          <a:solidFill>
                            <a:schemeClr val="tx1"/>
                          </a:solidFill>
                          <a:effectLst/>
                          <a:latin typeface="+mn-lt"/>
                          <a:ea typeface="+mn-ea"/>
                          <a:cs typeface="+mn-cs"/>
                          <a:sym typeface="Arial"/>
                        </a:rPr>
                        <a:t>Milestone:</a:t>
                      </a:r>
                      <a:r>
                        <a:rPr lang="en-US" sz="1300" b="0" i="0" u="none" strike="noStrike" cap="none" noProof="0" dirty="0">
                          <a:solidFill>
                            <a:schemeClr val="tx1"/>
                          </a:solidFill>
                          <a:effectLst/>
                          <a:latin typeface="+mn-lt"/>
                          <a:ea typeface="+mn-ea"/>
                          <a:cs typeface="+mn-cs"/>
                          <a:sym typeface="Arial"/>
                        </a:rPr>
                        <a:t> Partnerships leveraged to improve child health</a:t>
                      </a:r>
                      <a:endParaRPr lang="en-US" sz="1300" b="0" u="none" strike="noStrike" cap="none" noProof="0" dirty="0">
                        <a:solidFill>
                          <a:schemeClr val="tx1"/>
                        </a:solidFill>
                        <a:latin typeface="+mj-lt"/>
                      </a:endParaRPr>
                    </a:p>
                  </a:txBody>
                  <a:tcPr marL="91450" marR="91450" marT="45725" marB="4572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5">
                        <a:lumMod val="40000"/>
                        <a:lumOff val="6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Public-private partnerships leveraged &amp; aligned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Multi-sectorial partnerships &amp; partnership platforms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Partnership and coordination with private sector services </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5">
                        <a:lumMod val="40000"/>
                        <a:lumOff val="60000"/>
                      </a:schemeClr>
                    </a:solidFill>
                  </a:tcPr>
                </a:tc>
                <a:extLst>
                  <a:ext uri="{0D108BD9-81ED-4DB2-BD59-A6C34878D82A}">
                    <a16:rowId xmlns:a16="http://schemas.microsoft.com/office/drawing/2014/main" val="1261746136"/>
                  </a:ext>
                </a:extLst>
              </a:tr>
            </a:tbl>
          </a:graphicData>
        </a:graphic>
      </p:graphicFrame>
      <p:sp>
        <p:nvSpPr>
          <p:cNvPr id="5" name="TextBox 4">
            <a:extLst>
              <a:ext uri="{FF2B5EF4-FFF2-40B4-BE49-F238E27FC236}">
                <a16:creationId xmlns:a16="http://schemas.microsoft.com/office/drawing/2014/main" id="{F3906051-E000-493C-A216-0FD96452C795}"/>
              </a:ext>
            </a:extLst>
          </p:cNvPr>
          <p:cNvSpPr txBox="1"/>
          <p:nvPr/>
        </p:nvSpPr>
        <p:spPr>
          <a:xfrm>
            <a:off x="3038675" y="4913188"/>
            <a:ext cx="595440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1" u="none" strike="noStrike" kern="0" cap="none" spc="0" normalizeH="0" baseline="0" noProof="0" dirty="0">
                <a:ln>
                  <a:noFill/>
                </a:ln>
                <a:solidFill>
                  <a:srgbClr val="000000"/>
                </a:solidFill>
                <a:effectLst/>
                <a:uLnTx/>
                <a:uFillTx/>
                <a:latin typeface="Calibri" panose="020F0502020204030204"/>
                <a:cs typeface="Arial"/>
                <a:sym typeface="Arial"/>
              </a:rPr>
              <a:t>*Milestones and domains may change slightly pending further work</a:t>
            </a:r>
            <a:endParaRPr kumimoji="0" lang="fr-FR" sz="1100" b="0" i="1"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0" name="Rectangle 9">
            <a:extLst>
              <a:ext uri="{FF2B5EF4-FFF2-40B4-BE49-F238E27FC236}">
                <a16:creationId xmlns:a16="http://schemas.microsoft.com/office/drawing/2014/main" id="{9081FBBC-CE30-4BD1-A07A-F5131B1F63AD}"/>
              </a:ext>
            </a:extLst>
          </p:cNvPr>
          <p:cNvSpPr/>
          <p:nvPr/>
        </p:nvSpPr>
        <p:spPr>
          <a:xfrm rot="16200000">
            <a:off x="-1624432" y="2627113"/>
            <a:ext cx="4160570" cy="3423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Coverage ● Quality ●  Equity </a:t>
            </a:r>
          </a:p>
        </p:txBody>
      </p:sp>
    </p:spTree>
    <p:extLst>
      <p:ext uri="{BB962C8B-B14F-4D97-AF65-F5344CB8AC3E}">
        <p14:creationId xmlns:p14="http://schemas.microsoft.com/office/powerpoint/2010/main" val="3836640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ED6A-E725-4F3E-902D-7ED1CEDAB7AF}"/>
              </a:ext>
            </a:extLst>
          </p:cNvPr>
          <p:cNvSpPr>
            <a:spLocks noGrp="1"/>
          </p:cNvSpPr>
          <p:nvPr>
            <p:ph type="title"/>
          </p:nvPr>
        </p:nvSpPr>
        <p:spPr>
          <a:xfrm>
            <a:off x="566250" y="123883"/>
            <a:ext cx="8011500" cy="572700"/>
          </a:xfrm>
        </p:spPr>
        <p:txBody>
          <a:bodyPr>
            <a:normAutofit fontScale="90000"/>
          </a:bodyPr>
          <a:lstStyle/>
          <a:p>
            <a:r>
              <a:rPr lang="en-US" sz="2400" dirty="0">
                <a:solidFill>
                  <a:schemeClr val="bg2"/>
                </a:solidFill>
                <a:latin typeface="Gill Sans MT" panose="020B0502020104020203" pitchFamily="34" charset="0"/>
              </a:rPr>
              <a:t>Implementation measurement guidance that includes child health and survival indicators at implementation level</a:t>
            </a:r>
            <a:endParaRPr lang="fr-FR" sz="2400" dirty="0">
              <a:solidFill>
                <a:schemeClr val="bg2"/>
              </a:solidFill>
              <a:latin typeface="Gill Sans MT" panose="020B0502020104020203" pitchFamily="34" charset="0"/>
            </a:endParaRPr>
          </a:p>
        </p:txBody>
      </p:sp>
      <p:sp>
        <p:nvSpPr>
          <p:cNvPr id="3" name="Text Placeholder 2">
            <a:extLst>
              <a:ext uri="{FF2B5EF4-FFF2-40B4-BE49-F238E27FC236}">
                <a16:creationId xmlns:a16="http://schemas.microsoft.com/office/drawing/2014/main" id="{08958017-4736-4CA3-8DED-60525BC031CA}"/>
              </a:ext>
            </a:extLst>
          </p:cNvPr>
          <p:cNvSpPr>
            <a:spLocks noGrp="1"/>
          </p:cNvSpPr>
          <p:nvPr>
            <p:ph type="body" idx="1"/>
          </p:nvPr>
        </p:nvSpPr>
        <p:spPr>
          <a:xfrm>
            <a:off x="144000" y="920075"/>
            <a:ext cx="4878000" cy="4007032"/>
          </a:xfrm>
        </p:spPr>
        <p:txBody>
          <a:bodyPr>
            <a:noAutofit/>
          </a:bodyPr>
          <a:lstStyle/>
          <a:p>
            <a:pPr marL="342900" indent="-342900">
              <a:lnSpc>
                <a:spcPct val="100000"/>
              </a:lnSpc>
              <a:spcBef>
                <a:spcPts val="600"/>
              </a:spcBef>
              <a:spcAft>
                <a:spcPts val="600"/>
              </a:spcAft>
              <a:buFont typeface="Symbol" panose="05050102010706020507" pitchFamily="18" charset="2"/>
              <a:buChar char=""/>
            </a:pPr>
            <a:r>
              <a:rPr lang="fr-FR" sz="1400" dirty="0">
                <a:solidFill>
                  <a:schemeClr val="tx1"/>
                </a:solidFill>
                <a:latin typeface="+mn-lt"/>
                <a:ea typeface="Garamond" panose="02020404030301010803" pitchFamily="18" charset="0"/>
                <a:cs typeface="Garamond" panose="02020404030301010803" pitchFamily="18" charset="0"/>
                <a:hlinkClick r:id="rId2">
                  <a:extLst>
                    <a:ext uri="{A12FA001-AC4F-418D-AE19-62706E023703}">
                      <ahyp:hlinkClr xmlns:ahyp="http://schemas.microsoft.com/office/drawing/2018/hyperlinkcolor" val="tx"/>
                    </a:ext>
                  </a:extLst>
                </a:hlinkClick>
              </a:rPr>
              <a:t>Child Health </a:t>
            </a:r>
            <a:r>
              <a:rPr lang="fr-FR" sz="1400" dirty="0" err="1">
                <a:solidFill>
                  <a:schemeClr val="tx1"/>
                </a:solidFill>
                <a:latin typeface="+mn-lt"/>
                <a:ea typeface="Garamond" panose="02020404030301010803" pitchFamily="18" charset="0"/>
                <a:cs typeface="Garamond" panose="02020404030301010803" pitchFamily="18" charset="0"/>
                <a:hlinkClick r:id="rId2">
                  <a:extLst>
                    <a:ext uri="{A12FA001-AC4F-418D-AE19-62706E023703}">
                      <ahyp:hlinkClr xmlns:ahyp="http://schemas.microsoft.com/office/drawing/2018/hyperlinkcolor" val="tx"/>
                    </a:ext>
                  </a:extLst>
                </a:hlinkClick>
              </a:rPr>
              <a:t>Accountability</a:t>
            </a:r>
            <a:r>
              <a:rPr lang="fr-FR" sz="1400" dirty="0">
                <a:solidFill>
                  <a:schemeClr val="tx1"/>
                </a:solidFill>
                <a:latin typeface="+mn-lt"/>
                <a:ea typeface="Garamond" panose="02020404030301010803" pitchFamily="18" charset="0"/>
                <a:cs typeface="Garamond" panose="02020404030301010803" pitchFamily="18" charset="0"/>
                <a:hlinkClick r:id="rId2">
                  <a:extLst>
                    <a:ext uri="{A12FA001-AC4F-418D-AE19-62706E023703}">
                      <ahyp:hlinkClr xmlns:ahyp="http://schemas.microsoft.com/office/drawing/2018/hyperlinkcolor" val="tx"/>
                    </a:ext>
                  </a:extLst>
                </a:hlinkClick>
              </a:rPr>
              <a:t> and </a:t>
            </a:r>
            <a:r>
              <a:rPr lang="fr-FR" sz="1400" dirty="0" err="1">
                <a:solidFill>
                  <a:schemeClr val="tx1"/>
                </a:solidFill>
                <a:latin typeface="+mn-lt"/>
                <a:ea typeface="Garamond" panose="02020404030301010803" pitchFamily="18" charset="0"/>
                <a:cs typeface="Garamond" panose="02020404030301010803" pitchFamily="18" charset="0"/>
                <a:hlinkClick r:id="rId2">
                  <a:extLst>
                    <a:ext uri="{A12FA001-AC4F-418D-AE19-62706E023703}">
                      <ahyp:hlinkClr xmlns:ahyp="http://schemas.microsoft.com/office/drawing/2018/hyperlinkcolor" val="tx"/>
                    </a:ext>
                  </a:extLst>
                </a:hlinkClick>
              </a:rPr>
              <a:t>Tracking</a:t>
            </a:r>
            <a:r>
              <a:rPr lang="fr-FR" sz="1400" dirty="0">
                <a:solidFill>
                  <a:schemeClr val="tx1"/>
                </a:solidFill>
                <a:latin typeface="+mn-lt"/>
                <a:ea typeface="Garamond" panose="02020404030301010803" pitchFamily="18" charset="0"/>
                <a:cs typeface="Garamond" panose="02020404030301010803" pitchFamily="18" charset="0"/>
                <a:hlinkClick r:id="rId2">
                  <a:extLst>
                    <a:ext uri="{A12FA001-AC4F-418D-AE19-62706E023703}">
                      <ahyp:hlinkClr xmlns:ahyp="http://schemas.microsoft.com/office/drawing/2018/hyperlinkcolor" val="tx"/>
                    </a:ext>
                  </a:extLst>
                </a:hlinkClick>
              </a:rPr>
              <a:t> – online </a:t>
            </a:r>
            <a:r>
              <a:rPr lang="fr-FR" sz="1400" dirty="0" err="1">
                <a:solidFill>
                  <a:schemeClr val="tx1"/>
                </a:solidFill>
                <a:latin typeface="+mn-lt"/>
                <a:ea typeface="Garamond" panose="02020404030301010803" pitchFamily="18" charset="0"/>
                <a:cs typeface="Garamond" panose="02020404030301010803" pitchFamily="18" charset="0"/>
                <a:hlinkClick r:id="rId2">
                  <a:extLst>
                    <a:ext uri="{A12FA001-AC4F-418D-AE19-62706E023703}">
                      <ahyp:hlinkClr xmlns:ahyp="http://schemas.microsoft.com/office/drawing/2018/hyperlinkcolor" val="tx"/>
                    </a:ext>
                  </a:extLst>
                </a:hlinkClick>
              </a:rPr>
              <a:t>indicator</a:t>
            </a:r>
            <a:r>
              <a:rPr lang="fr-FR" sz="1400" dirty="0">
                <a:solidFill>
                  <a:schemeClr val="tx1"/>
                </a:solidFill>
                <a:latin typeface="+mn-lt"/>
                <a:ea typeface="Garamond" panose="02020404030301010803" pitchFamily="18" charset="0"/>
                <a:cs typeface="Garamond" panose="02020404030301010803" pitchFamily="18" charset="0"/>
                <a:hlinkClick r:id="rId2">
                  <a:extLst>
                    <a:ext uri="{A12FA001-AC4F-418D-AE19-62706E023703}">
                      <ahyp:hlinkClr xmlns:ahyp="http://schemas.microsoft.com/office/drawing/2018/hyperlinkcolor" val="tx"/>
                    </a:ext>
                  </a:extLst>
                </a:hlinkClick>
              </a:rPr>
              <a:t> toolkit </a:t>
            </a:r>
            <a:r>
              <a:rPr lang="fr-FR" sz="1400" u="sng" dirty="0">
                <a:solidFill>
                  <a:schemeClr val="tx1"/>
                </a:solidFill>
                <a:latin typeface="+mn-lt"/>
                <a:ea typeface="Garamond" panose="02020404030301010803" pitchFamily="18" charset="0"/>
                <a:cs typeface="Garamond" panose="02020404030301010803" pitchFamily="18" charset="0"/>
                <a:hlinkClick r:id="rId2">
                  <a:extLst>
                    <a:ext uri="{A12FA001-AC4F-418D-AE19-62706E023703}">
                      <ahyp:hlinkClr xmlns:ahyp="http://schemas.microsoft.com/office/drawing/2018/hyperlinkcolor" val="tx"/>
                    </a:ext>
                  </a:extLst>
                </a:hlinkClick>
              </a:rPr>
              <a:t>WHO-CHAT (srhr.org)</a:t>
            </a:r>
            <a:endParaRPr lang="fr-FR" sz="1400" u="sng" dirty="0">
              <a:solidFill>
                <a:schemeClr val="tx1"/>
              </a:solidFill>
              <a:latin typeface="+mn-lt"/>
              <a:ea typeface="Garamond" panose="02020404030301010803" pitchFamily="18" charset="0"/>
              <a:cs typeface="Garamond" panose="02020404030301010803" pitchFamily="18" charset="0"/>
            </a:endParaRPr>
          </a:p>
          <a:p>
            <a:pPr marL="342900" indent="-342900">
              <a:lnSpc>
                <a:spcPct val="100000"/>
              </a:lnSpc>
              <a:spcBef>
                <a:spcPts val="600"/>
              </a:spcBef>
              <a:spcAft>
                <a:spcPts val="600"/>
              </a:spcAft>
              <a:buFont typeface="Symbol" panose="05050102010706020507" pitchFamily="18" charset="2"/>
              <a:buChar char=""/>
            </a:pPr>
            <a:r>
              <a:rPr lang="en-US" sz="1400" dirty="0">
                <a:solidFill>
                  <a:schemeClr val="tx1"/>
                </a:solidFill>
                <a:latin typeface="+mn-lt"/>
                <a:hlinkClick r:id="rId3">
                  <a:extLst>
                    <a:ext uri="{A12FA001-AC4F-418D-AE19-62706E023703}">
                      <ahyp:hlinkClr xmlns:ahyp="http://schemas.microsoft.com/office/drawing/2018/hyperlinkcolor" val="tx"/>
                    </a:ext>
                  </a:extLst>
                </a:hlinkClick>
              </a:rPr>
              <a:t>WHO SRMNCAH Policy Survey 2023 Report</a:t>
            </a:r>
            <a:r>
              <a:rPr lang="en-US" sz="1400" u="sng" dirty="0">
                <a:solidFill>
                  <a:schemeClr val="tx1"/>
                </a:solidFill>
                <a:latin typeface="+mn-lt"/>
                <a:hlinkClick r:id="rId3">
                  <a:extLst>
                    <a:ext uri="{A12FA001-AC4F-418D-AE19-62706E023703}">
                      <ahyp:hlinkClr xmlns:ahyp="http://schemas.microsoft.com/office/drawing/2018/hyperlinkcolor" val="tx"/>
                    </a:ext>
                  </a:extLst>
                </a:hlinkClick>
              </a:rPr>
              <a:t> </a:t>
            </a:r>
            <a:r>
              <a:rPr lang="fr-FR" sz="1400" dirty="0">
                <a:solidFill>
                  <a:schemeClr val="tx1"/>
                </a:solidFill>
                <a:latin typeface="+mn-lt"/>
              </a:rPr>
              <a:t>and </a:t>
            </a:r>
            <a:r>
              <a:rPr lang="fr-FR" sz="1400" dirty="0">
                <a:solidFill>
                  <a:schemeClr val="tx1"/>
                </a:solidFill>
                <a:latin typeface="+mn-lt"/>
                <a:hlinkClick r:id="rId4">
                  <a:extLst>
                    <a:ext uri="{A12FA001-AC4F-418D-AE19-62706E023703}">
                      <ahyp:hlinkClr xmlns:ahyp="http://schemas.microsoft.com/office/drawing/2018/hyperlinkcolor" val="tx"/>
                    </a:ext>
                  </a:extLst>
                </a:hlinkClick>
              </a:rPr>
              <a:t>Dashboard</a:t>
            </a:r>
            <a:endParaRPr lang="fr-FR" sz="1400" dirty="0">
              <a:solidFill>
                <a:schemeClr val="tx1"/>
              </a:solidFill>
              <a:latin typeface="+mn-lt"/>
            </a:endParaRPr>
          </a:p>
          <a:p>
            <a:pPr marL="342900" marR="0" lvl="0" indent="-342900">
              <a:lnSpc>
                <a:spcPct val="100000"/>
              </a:lnSpc>
              <a:spcBef>
                <a:spcPts val="600"/>
              </a:spcBef>
              <a:spcAft>
                <a:spcPts val="600"/>
              </a:spcAft>
              <a:buFont typeface="Symbol" panose="05050102010706020507" pitchFamily="18" charset="2"/>
              <a:buChar char=""/>
            </a:pPr>
            <a:r>
              <a:rPr lang="fr-FR" sz="1400" u="sng" dirty="0">
                <a:solidFill>
                  <a:schemeClr val="tx1"/>
                </a:solidFill>
                <a:latin typeface="+mn-lt"/>
                <a:ea typeface="Garamond" panose="02020404030301010803"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WHO RMNCAH program </a:t>
            </a:r>
            <a:r>
              <a:rPr lang="fr-FR" sz="1400" u="sng" dirty="0" err="1">
                <a:solidFill>
                  <a:schemeClr val="tx1"/>
                </a:solidFill>
                <a:latin typeface="+mn-lt"/>
                <a:ea typeface="Garamond" panose="02020404030301010803"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review</a:t>
            </a:r>
            <a:endParaRPr lang="fr-FR" sz="1400" u="sng" dirty="0">
              <a:solidFill>
                <a:schemeClr val="tx1"/>
              </a:solidFill>
              <a:effectLst/>
              <a:latin typeface="+mn-lt"/>
              <a:ea typeface="Garamond" panose="02020404030301010803"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endParaRPr>
          </a:p>
          <a:p>
            <a:pPr marL="342900" marR="0" lvl="0" indent="-342900">
              <a:lnSpc>
                <a:spcPct val="100000"/>
              </a:lnSpc>
              <a:spcBef>
                <a:spcPts val="600"/>
              </a:spcBef>
              <a:spcAft>
                <a:spcPts val="600"/>
              </a:spcAft>
              <a:buFont typeface="Symbol" panose="05050102010706020507" pitchFamily="18" charset="2"/>
              <a:buChar char=""/>
            </a:pPr>
            <a:r>
              <a:rPr lang="fr-FR" sz="1400" u="sng" dirty="0">
                <a:solidFill>
                  <a:schemeClr val="tx1"/>
                </a:solidFill>
                <a:effectLst/>
                <a:latin typeface="+mn-lt"/>
                <a:ea typeface="Garamond" panose="02020404030301010803"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WHO </a:t>
            </a:r>
            <a:r>
              <a:rPr lang="fr-FR" sz="1400" u="sng" dirty="0" err="1">
                <a:solidFill>
                  <a:schemeClr val="tx1"/>
                </a:solidFill>
                <a:effectLst/>
                <a:latin typeface="+mn-lt"/>
                <a:ea typeface="Garamond" panose="02020404030301010803"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Primary</a:t>
            </a:r>
            <a:r>
              <a:rPr lang="fr-FR" sz="1400" u="sng" dirty="0">
                <a:solidFill>
                  <a:schemeClr val="tx1"/>
                </a:solidFill>
                <a:effectLst/>
                <a:latin typeface="+mn-lt"/>
                <a:ea typeface="Garamond" panose="02020404030301010803"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Health Care Monitoring Framework and </a:t>
            </a:r>
            <a:r>
              <a:rPr lang="fr-FR" sz="1400" u="sng" dirty="0" err="1">
                <a:solidFill>
                  <a:schemeClr val="tx1"/>
                </a:solidFill>
                <a:effectLst/>
                <a:latin typeface="+mn-lt"/>
                <a:ea typeface="Garamond" panose="02020404030301010803"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Indicators</a:t>
            </a:r>
            <a:endParaRPr lang="fr-FR" sz="1400" u="sng" dirty="0">
              <a:solidFill>
                <a:schemeClr val="tx1"/>
              </a:solidFill>
              <a:effectLst/>
              <a:latin typeface="+mn-lt"/>
              <a:ea typeface="Garamond" panose="02020404030301010803" pitchFamily="18" charset="0"/>
              <a:cs typeface="Times New Roman" panose="02020603050405020304" pitchFamily="18" charset="0"/>
            </a:endParaRPr>
          </a:p>
          <a:p>
            <a:pPr marL="342900" marR="0" lvl="0" indent="-342900">
              <a:lnSpc>
                <a:spcPct val="100000"/>
              </a:lnSpc>
              <a:spcBef>
                <a:spcPts val="600"/>
              </a:spcBef>
              <a:spcAft>
                <a:spcPts val="600"/>
              </a:spcAft>
              <a:buFont typeface="Symbol" panose="05050102010706020507" pitchFamily="18" charset="2"/>
              <a:buChar char=""/>
            </a:pPr>
            <a:r>
              <a:rPr lang="fr-FR" sz="1400" u="sng" dirty="0">
                <a:solidFill>
                  <a:schemeClr val="tx1"/>
                </a:solidFill>
                <a:effectLst/>
                <a:latin typeface="+mn-lt"/>
                <a:ea typeface="Garamond" panose="02020404030301010803" pitchFamily="18" charset="0"/>
                <a:cs typeface="Times New Roman" panose="02020603050405020304" pitchFamily="18" charset="0"/>
              </a:rPr>
              <a:t>WHO </a:t>
            </a:r>
            <a:r>
              <a:rPr lang="fr-FR" sz="1400" u="sng" dirty="0" err="1">
                <a:solidFill>
                  <a:schemeClr val="tx1"/>
                </a:solidFill>
                <a:effectLst/>
                <a:latin typeface="+mn-lt"/>
                <a:ea typeface="Garamond" panose="02020404030301010803" pitchFamily="18" charset="0"/>
                <a:cs typeface="Times New Roman" panose="02020603050405020304" pitchFamily="18" charset="0"/>
              </a:rPr>
              <a:t>Analysis</a:t>
            </a:r>
            <a:r>
              <a:rPr lang="fr-FR" sz="1400" u="sng" dirty="0">
                <a:solidFill>
                  <a:schemeClr val="tx1"/>
                </a:solidFill>
                <a:effectLst/>
                <a:latin typeface="+mn-lt"/>
                <a:ea typeface="Garamond" panose="02020404030301010803" pitchFamily="18" charset="0"/>
                <a:cs typeface="Times New Roman" panose="02020603050405020304" pitchFamily="18" charset="0"/>
              </a:rPr>
              <a:t> and use of </a:t>
            </a:r>
            <a:r>
              <a:rPr lang="fr-FR" sz="1400" u="sng" dirty="0" err="1">
                <a:solidFill>
                  <a:schemeClr val="tx1"/>
                </a:solidFill>
                <a:effectLst/>
                <a:latin typeface="+mn-lt"/>
                <a:ea typeface="Garamond" panose="02020404030301010803" pitchFamily="18" charset="0"/>
                <a:cs typeface="Times New Roman" panose="02020603050405020304" pitchFamily="18" charset="0"/>
              </a:rPr>
              <a:t>health</a:t>
            </a:r>
            <a:r>
              <a:rPr lang="fr-FR" sz="1400" u="sng" dirty="0">
                <a:solidFill>
                  <a:schemeClr val="tx1"/>
                </a:solidFill>
                <a:effectLst/>
                <a:latin typeface="+mn-lt"/>
                <a:ea typeface="Garamond" panose="02020404030301010803" pitchFamily="18" charset="0"/>
                <a:cs typeface="Times New Roman" panose="02020603050405020304" pitchFamily="18" charset="0"/>
              </a:rPr>
              <a:t> </a:t>
            </a:r>
            <a:r>
              <a:rPr lang="fr-FR" sz="1400" u="sng" dirty="0" err="1">
                <a:solidFill>
                  <a:schemeClr val="tx1"/>
                </a:solidFill>
                <a:effectLst/>
                <a:latin typeface="+mn-lt"/>
                <a:ea typeface="Garamond" panose="02020404030301010803" pitchFamily="18" charset="0"/>
                <a:cs typeface="Times New Roman" panose="02020603050405020304" pitchFamily="18" charset="0"/>
              </a:rPr>
              <a:t>facility</a:t>
            </a:r>
            <a:r>
              <a:rPr lang="fr-FR" sz="1400" u="sng" dirty="0">
                <a:solidFill>
                  <a:schemeClr val="tx1"/>
                </a:solidFill>
                <a:effectLst/>
                <a:latin typeface="+mn-lt"/>
                <a:ea typeface="Garamond" panose="02020404030301010803" pitchFamily="18" charset="0"/>
                <a:cs typeface="Times New Roman" panose="02020603050405020304" pitchFamily="18" charset="0"/>
              </a:rPr>
              <a:t> data: guidance for </a:t>
            </a:r>
            <a:r>
              <a:rPr lang="fr-FR" sz="1400" u="sng" dirty="0" err="1">
                <a:solidFill>
                  <a:schemeClr val="tx1"/>
                </a:solidFill>
                <a:effectLst/>
                <a:latin typeface="+mn-lt"/>
                <a:ea typeface="Garamond" panose="02020404030301010803" pitchFamily="18" charset="0"/>
                <a:cs typeface="Times New Roman" panose="02020603050405020304" pitchFamily="18" charset="0"/>
              </a:rPr>
              <a:t>maternal</a:t>
            </a:r>
            <a:r>
              <a:rPr lang="fr-FR" sz="1400" u="sng" dirty="0">
                <a:solidFill>
                  <a:schemeClr val="tx1"/>
                </a:solidFill>
                <a:effectLst/>
                <a:latin typeface="+mn-lt"/>
                <a:ea typeface="Garamond" panose="02020404030301010803" pitchFamily="18" charset="0"/>
                <a:cs typeface="Times New Roman" panose="02020603050405020304" pitchFamily="18" charset="0"/>
              </a:rPr>
              <a:t>, newborn, </a:t>
            </a:r>
            <a:r>
              <a:rPr lang="fr-FR" sz="1400" u="sng" dirty="0" err="1">
                <a:solidFill>
                  <a:schemeClr val="tx1"/>
                </a:solidFill>
                <a:effectLst/>
                <a:latin typeface="+mn-lt"/>
                <a:ea typeface="Garamond" panose="02020404030301010803" pitchFamily="18" charset="0"/>
                <a:cs typeface="Times New Roman" panose="02020603050405020304" pitchFamily="18" charset="0"/>
              </a:rPr>
              <a:t>child</a:t>
            </a:r>
            <a:r>
              <a:rPr lang="fr-FR" sz="1400" u="sng" dirty="0">
                <a:solidFill>
                  <a:schemeClr val="tx1"/>
                </a:solidFill>
                <a:effectLst/>
                <a:latin typeface="+mn-lt"/>
                <a:ea typeface="Garamond" panose="02020404030301010803" pitchFamily="18" charset="0"/>
                <a:cs typeface="Times New Roman" panose="02020603050405020304" pitchFamily="18" charset="0"/>
              </a:rPr>
              <a:t> and adolescent </a:t>
            </a:r>
            <a:r>
              <a:rPr lang="fr-FR" sz="1400" u="sng" dirty="0" err="1">
                <a:solidFill>
                  <a:schemeClr val="tx1"/>
                </a:solidFill>
                <a:effectLst/>
                <a:latin typeface="+mn-lt"/>
                <a:ea typeface="Garamond" panose="02020404030301010803" pitchFamily="18" charset="0"/>
                <a:cs typeface="Times New Roman" panose="02020603050405020304" pitchFamily="18" charset="0"/>
              </a:rPr>
              <a:t>health</a:t>
            </a:r>
            <a:r>
              <a:rPr lang="fr-FR" sz="1400" u="sng" dirty="0">
                <a:solidFill>
                  <a:schemeClr val="tx1"/>
                </a:solidFill>
                <a:effectLst/>
                <a:latin typeface="+mn-lt"/>
                <a:ea typeface="Garamond" panose="02020404030301010803" pitchFamily="18" charset="0"/>
                <a:cs typeface="Times New Roman" panose="02020603050405020304" pitchFamily="18" charset="0"/>
              </a:rPr>
              <a:t> programme managers</a:t>
            </a:r>
            <a:r>
              <a:rPr lang="fr-FR" sz="1400" u="sng" dirty="0">
                <a:solidFill>
                  <a:schemeClr val="tx1"/>
                </a:solidFill>
                <a:effectLst/>
                <a:latin typeface="+mn-lt"/>
                <a:ea typeface="Garamond" panose="02020404030301010803" pitchFamily="18" charset="0"/>
                <a:cs typeface="Garamond" panose="02020404030301010803" pitchFamily="18" charset="0"/>
              </a:rPr>
              <a:t> </a:t>
            </a:r>
            <a:r>
              <a:rPr lang="fr-FR" sz="1400" u="sng" dirty="0">
                <a:solidFill>
                  <a:schemeClr val="tx1"/>
                </a:solidFill>
                <a:effectLst/>
                <a:latin typeface="+mn-lt"/>
                <a:ea typeface="Garamond" panose="02020404030301010803" pitchFamily="18" charset="0"/>
                <a:cs typeface="Times New Roman" panose="02020603050405020304" pitchFamily="18" charset="0"/>
              </a:rPr>
              <a:t> </a:t>
            </a:r>
            <a:endParaRPr lang="fr-FR" sz="1400" u="sng" dirty="0">
              <a:solidFill>
                <a:schemeClr val="tx1"/>
              </a:solidFill>
              <a:effectLst/>
              <a:latin typeface="+mn-lt"/>
              <a:ea typeface="Garamond" panose="02020404030301010803" pitchFamily="18" charset="0"/>
              <a:cs typeface="Garamond" panose="02020404030301010803" pitchFamily="18" charset="0"/>
              <a:hlinkClick r:id="" action="ppaction://noaction">
                <a:extLst>
                  <a:ext uri="{A12FA001-AC4F-418D-AE19-62706E023703}">
                    <ahyp:hlinkClr xmlns:ahyp="http://schemas.microsoft.com/office/drawing/2018/hyperlinkcolor" val="tx"/>
                  </a:ext>
                </a:extLst>
              </a:hlinkClick>
            </a:endParaRPr>
          </a:p>
          <a:p>
            <a:pPr marL="342900" marR="0" lvl="0" indent="-342900">
              <a:lnSpc>
                <a:spcPct val="100000"/>
              </a:lnSpc>
              <a:spcBef>
                <a:spcPts val="600"/>
              </a:spcBef>
              <a:spcAft>
                <a:spcPts val="600"/>
              </a:spcAft>
              <a:buFont typeface="Symbol" panose="05050102010706020507" pitchFamily="18" charset="2"/>
              <a:buChar char=""/>
            </a:pPr>
            <a:r>
              <a:rPr lang="fr-FR" sz="1400" u="sng" dirty="0">
                <a:solidFill>
                  <a:schemeClr val="tx1"/>
                </a:solidFill>
                <a:effectLst/>
                <a:latin typeface="+mn-lt"/>
                <a:ea typeface="Garamond" panose="02020404030301010803" pitchFamily="18" charset="0"/>
                <a:cs typeface="Garamond" panose="02020404030301010803" pitchFamily="18" charset="0"/>
                <a:hlinkClick r:id="" action="ppaction://noaction">
                  <a:extLst>
                    <a:ext uri="{A12FA001-AC4F-418D-AE19-62706E023703}">
                      <ahyp:hlinkClr xmlns:ahyp="http://schemas.microsoft.com/office/drawing/2018/hyperlinkcolor" val="tx"/>
                    </a:ext>
                  </a:extLst>
                </a:hlinkClick>
              </a:rPr>
              <a:t>Indicator </a:t>
            </a:r>
            <a:r>
              <a:rPr lang="fr-FR" sz="1400" u="sng" dirty="0">
                <a:solidFill>
                  <a:schemeClr val="tx1"/>
                </a:solidFill>
                <a:effectLst/>
                <a:latin typeface="+mn-lt"/>
                <a:ea typeface="Garamond" panose="02020404030301010803" pitchFamily="18" charset="0"/>
                <a:cs typeface="Garamond" panose="02020404030301010803" pitchFamily="18" charset="0"/>
                <a:hlinkClick r:id="rId7">
                  <a:extLst>
                    <a:ext uri="{A12FA001-AC4F-418D-AE19-62706E023703}">
                      <ahyp:hlinkClr xmlns:ahyp="http://schemas.microsoft.com/office/drawing/2018/hyperlinkcolor" val="tx"/>
                    </a:ext>
                  </a:extLst>
                </a:hlinkClick>
              </a:rPr>
              <a:t>and monitoring </a:t>
            </a:r>
            <a:r>
              <a:rPr lang="fr-FR" sz="1400" u="sng" dirty="0" err="1">
                <a:solidFill>
                  <a:schemeClr val="tx1"/>
                </a:solidFill>
                <a:effectLst/>
                <a:latin typeface="+mn-lt"/>
                <a:ea typeface="Garamond" panose="02020404030301010803" pitchFamily="18" charset="0"/>
                <a:cs typeface="Garamond" panose="02020404030301010803" pitchFamily="18" charset="0"/>
                <a:hlinkClick r:id="rId7">
                  <a:extLst>
                    <a:ext uri="{A12FA001-AC4F-418D-AE19-62706E023703}">
                      <ahyp:hlinkClr xmlns:ahyp="http://schemas.microsoft.com/office/drawing/2018/hyperlinkcolor" val="tx"/>
                    </a:ext>
                  </a:extLst>
                </a:hlinkClick>
              </a:rPr>
              <a:t>framework</a:t>
            </a:r>
            <a:r>
              <a:rPr lang="fr-FR" sz="1400" u="sng" dirty="0">
                <a:solidFill>
                  <a:schemeClr val="tx1"/>
                </a:solidFill>
                <a:effectLst/>
                <a:latin typeface="+mn-lt"/>
                <a:ea typeface="Garamond" panose="02020404030301010803" pitchFamily="18" charset="0"/>
                <a:cs typeface="Garamond" panose="02020404030301010803" pitchFamily="18" charset="0"/>
                <a:hlinkClick r:id="rId7">
                  <a:extLst>
                    <a:ext uri="{A12FA001-AC4F-418D-AE19-62706E023703}">
                      <ahyp:hlinkClr xmlns:ahyp="http://schemas.microsoft.com/office/drawing/2018/hyperlinkcolor" val="tx"/>
                    </a:ext>
                  </a:extLst>
                </a:hlinkClick>
              </a:rPr>
              <a:t> for the global </a:t>
            </a:r>
            <a:r>
              <a:rPr lang="fr-FR" sz="1400" u="sng" dirty="0" err="1">
                <a:solidFill>
                  <a:schemeClr val="tx1"/>
                </a:solidFill>
                <a:effectLst/>
                <a:latin typeface="+mn-lt"/>
                <a:ea typeface="Garamond" panose="02020404030301010803" pitchFamily="18" charset="0"/>
                <a:cs typeface="Garamond" panose="02020404030301010803" pitchFamily="18" charset="0"/>
                <a:hlinkClick r:id="rId7">
                  <a:extLst>
                    <a:ext uri="{A12FA001-AC4F-418D-AE19-62706E023703}">
                      <ahyp:hlinkClr xmlns:ahyp="http://schemas.microsoft.com/office/drawing/2018/hyperlinkcolor" val="tx"/>
                    </a:ext>
                  </a:extLst>
                </a:hlinkClick>
              </a:rPr>
              <a:t>strategy</a:t>
            </a:r>
            <a:r>
              <a:rPr lang="fr-FR" sz="1400" u="sng" dirty="0">
                <a:solidFill>
                  <a:schemeClr val="tx1"/>
                </a:solidFill>
                <a:effectLst/>
                <a:latin typeface="+mn-lt"/>
                <a:ea typeface="Garamond" panose="02020404030301010803" pitchFamily="18" charset="0"/>
                <a:cs typeface="Garamond" panose="02020404030301010803" pitchFamily="18" charset="0"/>
                <a:hlinkClick r:id="rId7">
                  <a:extLst>
                    <a:ext uri="{A12FA001-AC4F-418D-AE19-62706E023703}">
                      <ahyp:hlinkClr xmlns:ahyp="http://schemas.microsoft.com/office/drawing/2018/hyperlinkcolor" val="tx"/>
                    </a:ext>
                  </a:extLst>
                </a:hlinkClick>
              </a:rPr>
              <a:t> for </a:t>
            </a:r>
            <a:r>
              <a:rPr lang="fr-FR" sz="1400" u="sng" dirty="0" err="1">
                <a:solidFill>
                  <a:schemeClr val="tx1"/>
                </a:solidFill>
                <a:effectLst/>
                <a:latin typeface="+mn-lt"/>
                <a:ea typeface="Garamond" panose="02020404030301010803" pitchFamily="18" charset="0"/>
                <a:cs typeface="Garamond" panose="02020404030301010803" pitchFamily="18" charset="0"/>
                <a:hlinkClick r:id="rId7">
                  <a:extLst>
                    <a:ext uri="{A12FA001-AC4F-418D-AE19-62706E023703}">
                      <ahyp:hlinkClr xmlns:ahyp="http://schemas.microsoft.com/office/drawing/2018/hyperlinkcolor" val="tx"/>
                    </a:ext>
                  </a:extLst>
                </a:hlinkClick>
              </a:rPr>
              <a:t>women’s</a:t>
            </a:r>
            <a:r>
              <a:rPr lang="fr-FR" sz="1400" u="sng" dirty="0">
                <a:solidFill>
                  <a:schemeClr val="tx1"/>
                </a:solidFill>
                <a:effectLst/>
                <a:latin typeface="+mn-lt"/>
                <a:ea typeface="Garamond" panose="02020404030301010803" pitchFamily="18" charset="0"/>
                <a:cs typeface="Garamond" panose="02020404030301010803" pitchFamily="18" charset="0"/>
                <a:hlinkClick r:id="rId7">
                  <a:extLst>
                    <a:ext uri="{A12FA001-AC4F-418D-AE19-62706E023703}">
                      <ahyp:hlinkClr xmlns:ahyp="http://schemas.microsoft.com/office/drawing/2018/hyperlinkcolor" val="tx"/>
                    </a:ext>
                  </a:extLst>
                </a:hlinkClick>
              </a:rPr>
              <a:t>, </a:t>
            </a:r>
            <a:r>
              <a:rPr lang="fr-FR" sz="1400" u="sng" dirty="0" err="1">
                <a:solidFill>
                  <a:schemeClr val="tx1"/>
                </a:solidFill>
                <a:effectLst/>
                <a:latin typeface="+mn-lt"/>
                <a:ea typeface="Garamond" panose="02020404030301010803" pitchFamily="18" charset="0"/>
                <a:cs typeface="Garamond" panose="02020404030301010803" pitchFamily="18" charset="0"/>
                <a:hlinkClick r:id="rId7">
                  <a:extLst>
                    <a:ext uri="{A12FA001-AC4F-418D-AE19-62706E023703}">
                      <ahyp:hlinkClr xmlns:ahyp="http://schemas.microsoft.com/office/drawing/2018/hyperlinkcolor" val="tx"/>
                    </a:ext>
                  </a:extLst>
                </a:hlinkClick>
              </a:rPr>
              <a:t>children’s</a:t>
            </a:r>
            <a:r>
              <a:rPr lang="fr-FR" sz="1400" u="sng" dirty="0">
                <a:solidFill>
                  <a:schemeClr val="tx1"/>
                </a:solidFill>
                <a:effectLst/>
                <a:latin typeface="+mn-lt"/>
                <a:ea typeface="Garamond" panose="02020404030301010803" pitchFamily="18" charset="0"/>
                <a:cs typeface="Garamond" panose="02020404030301010803" pitchFamily="18" charset="0"/>
                <a:hlinkClick r:id="rId7">
                  <a:extLst>
                    <a:ext uri="{A12FA001-AC4F-418D-AE19-62706E023703}">
                      <ahyp:hlinkClr xmlns:ahyp="http://schemas.microsoft.com/office/drawing/2018/hyperlinkcolor" val="tx"/>
                    </a:ext>
                  </a:extLst>
                </a:hlinkClick>
              </a:rPr>
              <a:t> and adolescents’ </a:t>
            </a:r>
            <a:r>
              <a:rPr lang="fr-FR" sz="1400" u="sng" dirty="0" err="1">
                <a:solidFill>
                  <a:schemeClr val="tx1"/>
                </a:solidFill>
                <a:effectLst/>
                <a:latin typeface="+mn-lt"/>
                <a:ea typeface="Garamond" panose="02020404030301010803" pitchFamily="18" charset="0"/>
                <a:cs typeface="Garamond" panose="02020404030301010803" pitchFamily="18" charset="0"/>
                <a:hlinkClick r:id="rId7">
                  <a:extLst>
                    <a:ext uri="{A12FA001-AC4F-418D-AE19-62706E023703}">
                      <ahyp:hlinkClr xmlns:ahyp="http://schemas.microsoft.com/office/drawing/2018/hyperlinkcolor" val="tx"/>
                    </a:ext>
                  </a:extLst>
                </a:hlinkClick>
              </a:rPr>
              <a:t>health</a:t>
            </a:r>
            <a:r>
              <a:rPr lang="fr-FR" sz="1400" u="sng" dirty="0">
                <a:solidFill>
                  <a:schemeClr val="tx1"/>
                </a:solidFill>
                <a:effectLst/>
                <a:latin typeface="+mn-lt"/>
                <a:ea typeface="Garamond" panose="02020404030301010803" pitchFamily="18" charset="0"/>
                <a:cs typeface="Garamond" panose="02020404030301010803" pitchFamily="18" charset="0"/>
                <a:hlinkClick r:id="rId7">
                  <a:extLst>
                    <a:ext uri="{A12FA001-AC4F-418D-AE19-62706E023703}">
                      <ahyp:hlinkClr xmlns:ahyp="http://schemas.microsoft.com/office/drawing/2018/hyperlinkcolor" val="tx"/>
                    </a:ext>
                  </a:extLst>
                </a:hlinkClick>
              </a:rPr>
              <a:t> (2016-2030)</a:t>
            </a:r>
            <a:endParaRPr lang="fr-FR" sz="1400" u="sng" dirty="0">
              <a:solidFill>
                <a:schemeClr val="tx1"/>
              </a:solidFill>
              <a:latin typeface="+mn-lt"/>
              <a:ea typeface="Garamond" panose="02020404030301010803" pitchFamily="18" charset="0"/>
              <a:cs typeface="Garamond" panose="02020404030301010803" pitchFamily="18" charset="0"/>
            </a:endParaRPr>
          </a:p>
          <a:p>
            <a:pPr marL="342900" marR="0" lvl="0" indent="-342900">
              <a:lnSpc>
                <a:spcPct val="100000"/>
              </a:lnSpc>
              <a:spcBef>
                <a:spcPts val="600"/>
              </a:spcBef>
              <a:spcAft>
                <a:spcPts val="600"/>
              </a:spcAft>
              <a:buFont typeface="Symbol" panose="05050102010706020507" pitchFamily="18" charset="2"/>
              <a:buChar char=""/>
            </a:pPr>
            <a:r>
              <a:rPr lang="fr-FR" sz="1400" u="sng" dirty="0">
                <a:solidFill>
                  <a:schemeClr val="tx1"/>
                </a:solidFill>
                <a:effectLst/>
                <a:latin typeface="+mn-lt"/>
                <a:ea typeface="Garamond" panose="02020404030301010803" pitchFamily="18" charset="0"/>
                <a:cs typeface="Garamond" panose="02020404030301010803" pitchFamily="18" charset="0"/>
                <a:hlinkClick r:id="" action="ppaction://noaction">
                  <a:extLst>
                    <a:ext uri="{A12FA001-AC4F-418D-AE19-62706E023703}">
                      <ahyp:hlinkClr xmlns:ahyp="http://schemas.microsoft.com/office/drawing/2018/hyperlinkcolor" val="tx"/>
                    </a:ext>
                  </a:extLst>
                </a:hlinkClick>
              </a:rPr>
              <a:t>Global </a:t>
            </a:r>
            <a:r>
              <a:rPr lang="fr-FR" sz="1400" u="sng" dirty="0" err="1">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core</a:t>
            </a:r>
            <a:r>
              <a:rPr lang="fr-FR" sz="1400" u="sng" dirty="0">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 </a:t>
            </a:r>
            <a:r>
              <a:rPr lang="fr-FR" sz="1400" u="sng" dirty="0" err="1">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indicators</a:t>
            </a:r>
            <a:r>
              <a:rPr lang="fr-FR" sz="1400" u="sng" dirty="0">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 for </a:t>
            </a:r>
            <a:r>
              <a:rPr lang="fr-FR" sz="1400" u="sng" dirty="0" err="1">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measuring</a:t>
            </a:r>
            <a:r>
              <a:rPr lang="fr-FR" sz="1400" u="sng" dirty="0">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 </a:t>
            </a:r>
            <a:r>
              <a:rPr lang="fr-FR" sz="1400" u="sng" dirty="0" err="1">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WHO’s</a:t>
            </a:r>
            <a:r>
              <a:rPr lang="fr-FR" sz="1400" u="sng" dirty="0">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 </a:t>
            </a:r>
            <a:r>
              <a:rPr lang="fr-FR" sz="1400" u="sng" dirty="0" err="1">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paediatric</a:t>
            </a:r>
            <a:r>
              <a:rPr lang="fr-FR" sz="1400" u="sng" dirty="0">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 </a:t>
            </a:r>
            <a:r>
              <a:rPr lang="fr-FR" sz="1400" u="sng" dirty="0" err="1">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quality</a:t>
            </a:r>
            <a:r>
              <a:rPr lang="fr-FR" sz="1400" u="sng" dirty="0">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-of-care standards in </a:t>
            </a:r>
            <a:r>
              <a:rPr lang="fr-FR" sz="1400" u="sng" dirty="0" err="1">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health</a:t>
            </a:r>
            <a:r>
              <a:rPr lang="fr-FR" sz="1400" u="sng" dirty="0">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 </a:t>
            </a:r>
            <a:r>
              <a:rPr lang="fr-FR" sz="1400" u="sng" dirty="0" err="1">
                <a:solidFill>
                  <a:schemeClr val="tx1"/>
                </a:solidFill>
                <a:effectLst/>
                <a:latin typeface="+mn-lt"/>
                <a:ea typeface="Garamond" panose="02020404030301010803" pitchFamily="18" charset="0"/>
                <a:cs typeface="Garamond" panose="02020404030301010803" pitchFamily="18" charset="0"/>
                <a:hlinkClick r:id="rId8">
                  <a:extLst>
                    <a:ext uri="{A12FA001-AC4F-418D-AE19-62706E023703}">
                      <ahyp:hlinkClr xmlns:ahyp="http://schemas.microsoft.com/office/drawing/2018/hyperlinkcolor" val="tx"/>
                    </a:ext>
                  </a:extLst>
                </a:hlinkClick>
              </a:rPr>
              <a:t>facilities</a:t>
            </a:r>
            <a:r>
              <a:rPr lang="fr-FR" sz="1400" u="sng" dirty="0">
                <a:solidFill>
                  <a:schemeClr val="tx1"/>
                </a:solidFill>
                <a:effectLst/>
                <a:latin typeface="+mn-lt"/>
                <a:ea typeface="Garamond" panose="02020404030301010803" pitchFamily="18" charset="0"/>
                <a:cs typeface="Garamond" panose="02020404030301010803" pitchFamily="18" charset="0"/>
              </a:rPr>
              <a:t>  </a:t>
            </a:r>
          </a:p>
        </p:txBody>
      </p:sp>
      <p:pic>
        <p:nvPicPr>
          <p:cNvPr id="6" name="Picture 5">
            <a:extLst>
              <a:ext uri="{FF2B5EF4-FFF2-40B4-BE49-F238E27FC236}">
                <a16:creationId xmlns:a16="http://schemas.microsoft.com/office/drawing/2014/main" id="{26AF7694-F1E5-4F80-8E2D-36FF1625B7E5}"/>
              </a:ext>
            </a:extLst>
          </p:cNvPr>
          <p:cNvPicPr>
            <a:picLocks noChangeAspect="1"/>
          </p:cNvPicPr>
          <p:nvPr/>
        </p:nvPicPr>
        <p:blipFill>
          <a:blip r:embed="rId9"/>
          <a:stretch>
            <a:fillRect/>
          </a:stretch>
        </p:blipFill>
        <p:spPr>
          <a:xfrm>
            <a:off x="4946400" y="1336822"/>
            <a:ext cx="4091670" cy="221381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7DE8325-81E6-4DBA-B5D2-EE65CEA34033}"/>
              </a:ext>
            </a:extLst>
          </p:cNvPr>
          <p:cNvPicPr>
            <a:picLocks noChangeAspect="1"/>
          </p:cNvPicPr>
          <p:nvPr/>
        </p:nvPicPr>
        <p:blipFill>
          <a:blip r:embed="rId10"/>
          <a:stretch>
            <a:fillRect/>
          </a:stretch>
        </p:blipFill>
        <p:spPr>
          <a:xfrm>
            <a:off x="5972400" y="2823672"/>
            <a:ext cx="2954163" cy="2287425"/>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7BFCAEC2-BED8-44FA-ABF7-A7076C9F1DEB}"/>
              </a:ext>
            </a:extLst>
          </p:cNvPr>
          <p:cNvSpPr txBox="1"/>
          <p:nvPr/>
        </p:nvSpPr>
        <p:spPr>
          <a:xfrm>
            <a:off x="5022000" y="1046005"/>
            <a:ext cx="3330000" cy="307777"/>
          </a:xfrm>
          <a:prstGeom prst="rect">
            <a:avLst/>
          </a:prstGeom>
          <a:noFill/>
        </p:spPr>
        <p:txBody>
          <a:bodyPr wrap="square">
            <a:spAutoFit/>
          </a:bodyPr>
          <a:lstStyle/>
          <a:p>
            <a:pPr marL="285750" marR="0" lvl="0" indent="-285750">
              <a:lnSpc>
                <a:spcPct val="100000"/>
              </a:lnSpc>
              <a:spcBef>
                <a:spcPts val="600"/>
              </a:spcBef>
              <a:spcAft>
                <a:spcPts val="600"/>
              </a:spcAft>
              <a:buFont typeface="Arial" panose="020B0604020202020204" pitchFamily="34" charset="0"/>
              <a:buChar char="•"/>
            </a:pPr>
            <a:r>
              <a:rPr lang="fr-FR" sz="1400" u="sng" dirty="0">
                <a:solidFill>
                  <a:schemeClr val="tx1"/>
                </a:solidFill>
                <a:latin typeface="+mn-lt"/>
                <a:ea typeface="Garamond" panose="02020404030301010803" pitchFamily="18" charset="0"/>
                <a:cs typeface="Garamond" panose="02020404030301010803" pitchFamily="18" charset="0"/>
              </a:rPr>
              <a:t>CSA Toolkit</a:t>
            </a:r>
          </a:p>
        </p:txBody>
      </p:sp>
    </p:spTree>
    <p:extLst>
      <p:ext uri="{BB962C8B-B14F-4D97-AF65-F5344CB8AC3E}">
        <p14:creationId xmlns:p14="http://schemas.microsoft.com/office/powerpoint/2010/main" val="2420392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6066BA-9901-4D84-8318-5054E08276F8}"/>
              </a:ext>
            </a:extLst>
          </p:cNvPr>
          <p:cNvSpPr>
            <a:spLocks noGrp="1"/>
          </p:cNvSpPr>
          <p:nvPr>
            <p:ph type="pic" idx="2"/>
          </p:nvPr>
        </p:nvSpPr>
        <p:spPr/>
        <p:txBody>
          <a:bodyPr/>
          <a:lstStyle/>
          <a:p>
            <a:endParaRPr lang="en-US"/>
          </a:p>
        </p:txBody>
      </p:sp>
      <p:sp>
        <p:nvSpPr>
          <p:cNvPr id="7" name="Google Shape;106;p4">
            <a:extLst>
              <a:ext uri="{FF2B5EF4-FFF2-40B4-BE49-F238E27FC236}">
                <a16:creationId xmlns:a16="http://schemas.microsoft.com/office/drawing/2014/main" id="{1E9CE3C0-2462-44BD-9387-A221E29F927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a:t>
            </a:r>
            <a:r>
              <a:rPr lang="en-US" sz="2800" dirty="0">
                <a:solidFill>
                  <a:srgbClr val="645DC7"/>
                </a:solidFill>
                <a:latin typeface="Gill Sans MT" panose="020B0502020104020203" pitchFamily="34" charset="0"/>
                <a:cs typeface="Calibri" panose="020F0502020204030204" pitchFamily="34" charset="0"/>
              </a:rPr>
              <a:t>3.4</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The Way Forward</a:t>
            </a:r>
          </a:p>
        </p:txBody>
      </p:sp>
      <p:pic>
        <p:nvPicPr>
          <p:cNvPr id="8" name="Google Shape;442;p61">
            <a:extLst>
              <a:ext uri="{FF2B5EF4-FFF2-40B4-BE49-F238E27FC236}">
                <a16:creationId xmlns:a16="http://schemas.microsoft.com/office/drawing/2014/main" id="{82BC53BE-A20B-4FDF-BAFA-97A21C555530}"/>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443;p61">
            <a:extLst>
              <a:ext uri="{FF2B5EF4-FFF2-40B4-BE49-F238E27FC236}">
                <a16:creationId xmlns:a16="http://schemas.microsoft.com/office/drawing/2014/main" id="{DCE818F3-F43C-4843-9388-4256BCC1CEF3}"/>
              </a:ext>
            </a:extLst>
          </p:cNvPr>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MOMENTUM;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357387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3AAF68-179F-4DBE-A5F8-EEF7C76AC886}"/>
              </a:ext>
            </a:extLst>
          </p:cNvPr>
          <p:cNvSpPr txBox="1">
            <a:spLocks/>
          </p:cNvSpPr>
          <p:nvPr/>
        </p:nvSpPr>
        <p:spPr>
          <a:xfrm>
            <a:off x="566250" y="243579"/>
            <a:ext cx="8011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dk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marL="0" marR="0" lvl="0" indent="0" algn="l" defTabSz="914400" rtl="0" eaLnBrk="1" fontAlgn="auto" latinLnBrk="0" hangingPunct="1">
              <a:lnSpc>
                <a:spcPct val="100000"/>
              </a:lnSpc>
              <a:spcBef>
                <a:spcPts val="0"/>
              </a:spcBef>
              <a:spcAft>
                <a:spcPts val="0"/>
              </a:spcAft>
              <a:buClr>
                <a:srgbClr val="134D57"/>
              </a:buClr>
              <a:buSzPts val="2000"/>
              <a:buFont typeface="Space Grotesk"/>
              <a:buNone/>
              <a:tabLst/>
              <a:defRPr/>
            </a:pPr>
            <a:r>
              <a:rPr lang="en-US" sz="2400" dirty="0">
                <a:solidFill>
                  <a:schemeClr val="bg2"/>
                </a:solidFill>
                <a:latin typeface="Gill Sans MT" panose="020B0502020104020203" pitchFamily="34" charset="0"/>
              </a:rPr>
              <a:t>CSA Results Framework: Way forward</a:t>
            </a:r>
            <a:endParaRPr kumimoji="0" lang="en-US" sz="2400" b="1" i="1" u="none" strike="noStrike" kern="0" cap="none" spc="0" normalizeH="0" baseline="0" noProof="0" dirty="0">
              <a:ln>
                <a:noFill/>
              </a:ln>
              <a:solidFill>
                <a:srgbClr val="645DC7"/>
              </a:solidFill>
              <a:effectLst/>
              <a:uLnTx/>
              <a:uFillTx/>
              <a:latin typeface="Gill Sans MT" panose="020B0502020104020203" pitchFamily="34" charset="0"/>
              <a:sym typeface="Space Grotesk"/>
            </a:endParaRPr>
          </a:p>
        </p:txBody>
      </p:sp>
      <p:sp>
        <p:nvSpPr>
          <p:cNvPr id="5" name="Subtitle 5">
            <a:extLst>
              <a:ext uri="{FF2B5EF4-FFF2-40B4-BE49-F238E27FC236}">
                <a16:creationId xmlns:a16="http://schemas.microsoft.com/office/drawing/2014/main" id="{ADB03ADF-7877-4C8E-B365-C69D054276AA}"/>
              </a:ext>
            </a:extLst>
          </p:cNvPr>
          <p:cNvSpPr txBox="1">
            <a:spLocks/>
          </p:cNvSpPr>
          <p:nvPr/>
        </p:nvSpPr>
        <p:spPr>
          <a:xfrm>
            <a:off x="349021" y="934888"/>
            <a:ext cx="4636065" cy="65365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2A246C"/>
                </a:solidFill>
                <a:latin typeface="Gill Sans MT" panose="020B0502020104020203" pitchFamily="34" charset="0"/>
              </a:rPr>
              <a:t>CSA R&amp;A Framework is a “Living document”</a:t>
            </a:r>
          </a:p>
        </p:txBody>
      </p:sp>
      <p:sp>
        <p:nvSpPr>
          <p:cNvPr id="6" name="Subtitle 6">
            <a:extLst>
              <a:ext uri="{FF2B5EF4-FFF2-40B4-BE49-F238E27FC236}">
                <a16:creationId xmlns:a16="http://schemas.microsoft.com/office/drawing/2014/main" id="{E126198E-ED49-4F8A-ADF6-E7CD5614B8FA}"/>
              </a:ext>
            </a:extLst>
          </p:cNvPr>
          <p:cNvSpPr txBox="1">
            <a:spLocks/>
          </p:cNvSpPr>
          <p:nvPr/>
        </p:nvSpPr>
        <p:spPr>
          <a:xfrm>
            <a:off x="335375" y="2266312"/>
            <a:ext cx="7373453" cy="504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chemeClr val="accent3"/>
                </a:solidFill>
                <a:latin typeface="Gill Sans MT" panose="020B0502020104020203" pitchFamily="34" charset="0"/>
              </a:rPr>
              <a:t>CSA R&amp;A Framework used at the Global Level for Accountability and Advocacy</a:t>
            </a:r>
          </a:p>
        </p:txBody>
      </p:sp>
      <p:sp>
        <p:nvSpPr>
          <p:cNvPr id="7" name="Subtitle 7">
            <a:extLst>
              <a:ext uri="{FF2B5EF4-FFF2-40B4-BE49-F238E27FC236}">
                <a16:creationId xmlns:a16="http://schemas.microsoft.com/office/drawing/2014/main" id="{A47A0D90-8E50-47D4-8412-83BC0B06573A}"/>
              </a:ext>
            </a:extLst>
          </p:cNvPr>
          <p:cNvSpPr txBox="1">
            <a:spLocks/>
          </p:cNvSpPr>
          <p:nvPr/>
        </p:nvSpPr>
        <p:spPr>
          <a:xfrm>
            <a:off x="315434" y="3631916"/>
            <a:ext cx="8262316" cy="504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chemeClr val="bg2"/>
                </a:solidFill>
                <a:latin typeface="Gill Sans MT" panose="020B0502020104020203" pitchFamily="34" charset="0"/>
              </a:rPr>
              <a:t>CSA R&amp;A Framework used and measurement supported at the regional, country and sub-National Levels</a:t>
            </a:r>
          </a:p>
        </p:txBody>
      </p:sp>
      <p:sp>
        <p:nvSpPr>
          <p:cNvPr id="8" name="Half Frame 7">
            <a:extLst>
              <a:ext uri="{FF2B5EF4-FFF2-40B4-BE49-F238E27FC236}">
                <a16:creationId xmlns:a16="http://schemas.microsoft.com/office/drawing/2014/main" id="{DAE98456-7755-49A3-8B12-FCB1905AA12E}"/>
              </a:ext>
            </a:extLst>
          </p:cNvPr>
          <p:cNvSpPr/>
          <p:nvPr/>
        </p:nvSpPr>
        <p:spPr>
          <a:xfrm>
            <a:off x="265978" y="858480"/>
            <a:ext cx="465450" cy="434400"/>
          </a:xfrm>
          <a:prstGeom prst="halfFrame">
            <a:avLst>
              <a:gd name="adj1" fmla="val 15101"/>
              <a:gd name="adj2" fmla="val 16759"/>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9" name="Half Frame 8">
            <a:extLst>
              <a:ext uri="{FF2B5EF4-FFF2-40B4-BE49-F238E27FC236}">
                <a16:creationId xmlns:a16="http://schemas.microsoft.com/office/drawing/2014/main" id="{4B5A163D-B7C8-4F69-8347-6CDAAA3D9EA5}"/>
              </a:ext>
            </a:extLst>
          </p:cNvPr>
          <p:cNvSpPr/>
          <p:nvPr/>
        </p:nvSpPr>
        <p:spPr>
          <a:xfrm>
            <a:off x="265978" y="2195421"/>
            <a:ext cx="465450" cy="434400"/>
          </a:xfrm>
          <a:prstGeom prst="halfFrame">
            <a:avLst>
              <a:gd name="adj1" fmla="val 15101"/>
              <a:gd name="adj2" fmla="val 167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0" name="Half Frame 9">
            <a:extLst>
              <a:ext uri="{FF2B5EF4-FFF2-40B4-BE49-F238E27FC236}">
                <a16:creationId xmlns:a16="http://schemas.microsoft.com/office/drawing/2014/main" id="{7F37E7CE-C019-49D0-BFA3-828C07064375}"/>
              </a:ext>
            </a:extLst>
          </p:cNvPr>
          <p:cNvSpPr/>
          <p:nvPr/>
        </p:nvSpPr>
        <p:spPr>
          <a:xfrm>
            <a:off x="265978" y="3631916"/>
            <a:ext cx="465450" cy="434400"/>
          </a:xfrm>
          <a:prstGeom prst="halfFrame">
            <a:avLst>
              <a:gd name="adj1" fmla="val 15101"/>
              <a:gd name="adj2" fmla="val 167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1" name="TextBox 10">
            <a:extLst>
              <a:ext uri="{FF2B5EF4-FFF2-40B4-BE49-F238E27FC236}">
                <a16:creationId xmlns:a16="http://schemas.microsoft.com/office/drawing/2014/main" id="{B41599CA-EDD1-46C0-8421-A36F509F3B88}"/>
              </a:ext>
            </a:extLst>
          </p:cNvPr>
          <p:cNvSpPr txBox="1"/>
          <p:nvPr/>
        </p:nvSpPr>
        <p:spPr>
          <a:xfrm>
            <a:off x="349021" y="4760634"/>
            <a:ext cx="8011500" cy="307777"/>
          </a:xfrm>
          <a:prstGeom prst="rect">
            <a:avLst/>
          </a:prstGeom>
          <a:noFill/>
        </p:spPr>
        <p:txBody>
          <a:bodyPr wrap="square">
            <a:spAutoFit/>
          </a:bodyPr>
          <a:lstStyle/>
          <a:p>
            <a:pPr marL="0" lvl="1" indent="0">
              <a:buNone/>
            </a:pPr>
            <a:r>
              <a:rPr lang="en-US" sz="1400" b="1" dirty="0">
                <a:solidFill>
                  <a:schemeClr val="accent4"/>
                </a:solidFill>
                <a:latin typeface="Gill Sans MT" panose="020B0502020104020203" pitchFamily="34" charset="0"/>
              </a:rPr>
              <a:t>Modified and more nimble governance structures and expanded group membership</a:t>
            </a:r>
            <a:endParaRPr lang="en-US" sz="1400" dirty="0">
              <a:solidFill>
                <a:schemeClr val="accent4"/>
              </a:solidFill>
              <a:latin typeface="Gill Sans MT" panose="020B0502020104020203" pitchFamily="34" charset="0"/>
              <a:ea typeface="Calibri"/>
              <a:cs typeface="Calibri"/>
              <a:sym typeface="Calibri"/>
            </a:endParaRPr>
          </a:p>
        </p:txBody>
      </p:sp>
      <p:sp>
        <p:nvSpPr>
          <p:cNvPr id="12" name="Half Frame 11">
            <a:extLst>
              <a:ext uri="{FF2B5EF4-FFF2-40B4-BE49-F238E27FC236}">
                <a16:creationId xmlns:a16="http://schemas.microsoft.com/office/drawing/2014/main" id="{DCA06416-0779-4448-B05F-BB210CDBBFB7}"/>
              </a:ext>
            </a:extLst>
          </p:cNvPr>
          <p:cNvSpPr/>
          <p:nvPr/>
        </p:nvSpPr>
        <p:spPr>
          <a:xfrm>
            <a:off x="265978" y="4687279"/>
            <a:ext cx="465450" cy="434400"/>
          </a:xfrm>
          <a:prstGeom prst="halfFrame">
            <a:avLst>
              <a:gd name="adj1" fmla="val 15101"/>
              <a:gd name="adj2" fmla="val 167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3" name="Text Placeholder 2">
            <a:extLst>
              <a:ext uri="{FF2B5EF4-FFF2-40B4-BE49-F238E27FC236}">
                <a16:creationId xmlns:a16="http://schemas.microsoft.com/office/drawing/2014/main" id="{6FFD675D-96FE-452B-B8F8-B56E015DBD8D}"/>
              </a:ext>
            </a:extLst>
          </p:cNvPr>
          <p:cNvSpPr>
            <a:spLocks noGrp="1"/>
          </p:cNvSpPr>
          <p:nvPr>
            <p:ph type="body" idx="1"/>
          </p:nvPr>
        </p:nvSpPr>
        <p:spPr>
          <a:xfrm>
            <a:off x="349021" y="1152250"/>
            <a:ext cx="8577803" cy="1055123"/>
          </a:xfrm>
        </p:spPr>
        <p:txBody>
          <a:bodyPr>
            <a:noAutofit/>
          </a:bodyPr>
          <a:lstStyle/>
          <a:p>
            <a:pPr marL="171450" lvl="1" indent="-171450">
              <a:buFont typeface="Arial" panose="020B0604020202020204" pitchFamily="34" charset="0"/>
              <a:buChar char="•"/>
            </a:pPr>
            <a:r>
              <a:rPr lang="en-US" sz="1200" dirty="0">
                <a:solidFill>
                  <a:schemeClr val="tx2">
                    <a:lumMod val="10000"/>
                  </a:schemeClr>
                </a:solidFill>
                <a:latin typeface="+mj-lt"/>
              </a:rPr>
              <a:t>Incorporate additional targets, especially for diarrhea and pneumonia</a:t>
            </a:r>
          </a:p>
          <a:p>
            <a:pPr marL="171450" lvl="1" indent="-171450">
              <a:buFont typeface="Arial" panose="020B0604020202020204" pitchFamily="34" charset="0"/>
              <a:buChar char="•"/>
            </a:pPr>
            <a:r>
              <a:rPr lang="en-US" sz="1200" dirty="0">
                <a:solidFill>
                  <a:schemeClr val="tx2">
                    <a:lumMod val="10000"/>
                  </a:schemeClr>
                </a:solidFill>
                <a:latin typeface="+mj-lt"/>
              </a:rPr>
              <a:t>Improve implementation milestones with country engagement</a:t>
            </a:r>
          </a:p>
          <a:p>
            <a:pPr marL="171450" lvl="1" indent="-171450">
              <a:buFont typeface="Arial" panose="020B0604020202020204" pitchFamily="34" charset="0"/>
              <a:buChar char="•"/>
            </a:pPr>
            <a:r>
              <a:rPr lang="en-US" sz="1200" dirty="0">
                <a:solidFill>
                  <a:schemeClr val="tx1"/>
                </a:solidFill>
                <a:latin typeface="Calibri"/>
                <a:ea typeface="Calibri"/>
                <a:cs typeface="Calibri"/>
                <a:sym typeface="Calibri"/>
              </a:rPr>
              <a:t>Ensure CSA results and metrics are aligned with and included in related initiatives, such as: </a:t>
            </a:r>
          </a:p>
          <a:p>
            <a:pPr marL="346075" lvl="2" indent="-177800">
              <a:buFont typeface="Arial" panose="020B0604020202020204" pitchFamily="34" charset="0"/>
              <a:buChar char="•"/>
            </a:pPr>
            <a:r>
              <a:rPr lang="en-US" sz="1200" dirty="0">
                <a:solidFill>
                  <a:schemeClr val="tx1"/>
                </a:solidFill>
                <a:latin typeface="Calibri"/>
                <a:ea typeface="Calibri"/>
                <a:cs typeface="Calibri"/>
                <a:sym typeface="Calibri"/>
              </a:rPr>
              <a:t>Every Woman, Every Newborn, Everywhere; Lusaka Agenda; IMNCI indicator work; sub-national targets and target setting; others</a:t>
            </a:r>
          </a:p>
        </p:txBody>
      </p:sp>
      <p:sp>
        <p:nvSpPr>
          <p:cNvPr id="14" name="Text Placeholder 2">
            <a:extLst>
              <a:ext uri="{FF2B5EF4-FFF2-40B4-BE49-F238E27FC236}">
                <a16:creationId xmlns:a16="http://schemas.microsoft.com/office/drawing/2014/main" id="{2D85FC0E-934A-4E7C-BDDA-8E0A7B1CF222}"/>
              </a:ext>
            </a:extLst>
          </p:cNvPr>
          <p:cNvSpPr txBox="1">
            <a:spLocks/>
          </p:cNvSpPr>
          <p:nvPr/>
        </p:nvSpPr>
        <p:spPr>
          <a:xfrm>
            <a:off x="335375" y="2473198"/>
            <a:ext cx="8794979" cy="1145424"/>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1pPr>
            <a:lvl2pPr marL="914400" marR="0" lvl="1"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2pPr>
            <a:lvl3pPr marL="1371600" marR="0" lvl="2"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3pPr>
            <a:lvl4pPr marL="1828800" marR="0" lvl="3"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4pPr>
            <a:lvl5pPr marL="2286000" marR="0" lvl="4"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5pPr>
            <a:lvl6pPr marL="2743200" marR="0" lvl="5"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6pPr>
            <a:lvl7pPr marL="3200400" marR="0" lvl="6"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7pPr>
            <a:lvl8pPr marL="3657600" marR="0" lvl="7"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8pPr>
            <a:lvl9pPr marL="4114800" marR="0" lvl="8"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9pPr>
          </a:lstStyle>
          <a:p>
            <a:pPr marL="171450" lvl="1" indent="-171450">
              <a:buFont typeface="Arial" panose="020B0604020202020204" pitchFamily="34" charset="0"/>
              <a:buChar char="•"/>
            </a:pPr>
            <a:r>
              <a:rPr lang="en-US" sz="1200" dirty="0">
                <a:solidFill>
                  <a:schemeClr val="tx1"/>
                </a:solidFill>
                <a:latin typeface="Calibri"/>
                <a:ea typeface="Calibri"/>
                <a:cs typeface="Calibri"/>
                <a:sym typeface="Calibri"/>
              </a:rPr>
              <a:t>Support reporting related to the World Health Assembly Resolution 77.5, including impact and outcome indicators, and implementation milestone measures incorporated into EWENE tracker</a:t>
            </a:r>
          </a:p>
          <a:p>
            <a:pPr marL="171450" lvl="1" indent="-171450">
              <a:buFont typeface="Arial" panose="020B0604020202020204" pitchFamily="34" charset="0"/>
              <a:buChar char="•"/>
            </a:pPr>
            <a:r>
              <a:rPr lang="en-US" sz="1200" dirty="0">
                <a:solidFill>
                  <a:schemeClr val="tx1"/>
                </a:solidFill>
                <a:latin typeface="+mj-lt"/>
              </a:rPr>
              <a:t>Complete and disseminate detailed report on the development of the CSA Results Framework</a:t>
            </a:r>
          </a:p>
          <a:p>
            <a:pPr marL="171450" lvl="1" indent="-171450">
              <a:buFont typeface="Arial" panose="020B0604020202020204" pitchFamily="34" charset="0"/>
              <a:buChar char="•"/>
            </a:pPr>
            <a:r>
              <a:rPr lang="en-US" sz="1200" dirty="0">
                <a:solidFill>
                  <a:schemeClr val="tx1"/>
                </a:solidFill>
                <a:latin typeface="+mj-lt"/>
              </a:rPr>
              <a:t>Develop evidence briefs for advocacy using existing data </a:t>
            </a:r>
          </a:p>
          <a:p>
            <a:pPr marL="171450" lvl="1" indent="-171450">
              <a:buFont typeface="Arial" panose="020B0604020202020204" pitchFamily="34" charset="0"/>
              <a:buChar char="•"/>
            </a:pPr>
            <a:r>
              <a:rPr lang="en-US" sz="1200" dirty="0">
                <a:solidFill>
                  <a:schemeClr val="tx1"/>
                </a:solidFill>
                <a:latin typeface="+mj-lt"/>
              </a:rPr>
              <a:t>Promote the CSA Learning Agenda </a:t>
            </a:r>
            <a:r>
              <a:rPr lang="en-US" sz="1200" dirty="0">
                <a:solidFill>
                  <a:schemeClr val="tx2">
                    <a:lumMod val="10000"/>
                  </a:schemeClr>
                </a:solidFill>
                <a:latin typeface="+mj-lt"/>
              </a:rPr>
              <a:t>to improve measurement, especially for </a:t>
            </a:r>
            <a:r>
              <a:rPr lang="en-US" sz="1200" dirty="0" err="1">
                <a:solidFill>
                  <a:schemeClr val="tx2">
                    <a:lumMod val="10000"/>
                  </a:schemeClr>
                </a:solidFill>
                <a:latin typeface="+mj-lt"/>
              </a:rPr>
              <a:t>QoC</a:t>
            </a:r>
            <a:endParaRPr lang="en-US" sz="1200" b="1" dirty="0">
              <a:solidFill>
                <a:schemeClr val="bg2">
                  <a:lumMod val="50000"/>
                </a:schemeClr>
              </a:solidFill>
              <a:latin typeface="+mj-lt"/>
            </a:endParaRPr>
          </a:p>
        </p:txBody>
      </p:sp>
      <p:sp>
        <p:nvSpPr>
          <p:cNvPr id="15" name="Text Placeholder 2">
            <a:extLst>
              <a:ext uri="{FF2B5EF4-FFF2-40B4-BE49-F238E27FC236}">
                <a16:creationId xmlns:a16="http://schemas.microsoft.com/office/drawing/2014/main" id="{F13FDE4F-52B1-45A2-9658-7748E1271B50}"/>
              </a:ext>
            </a:extLst>
          </p:cNvPr>
          <p:cNvSpPr txBox="1">
            <a:spLocks/>
          </p:cNvSpPr>
          <p:nvPr/>
        </p:nvSpPr>
        <p:spPr>
          <a:xfrm>
            <a:off x="349021" y="3991249"/>
            <a:ext cx="8781333" cy="7252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1pPr>
            <a:lvl2pPr marL="914400" marR="0" lvl="1"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2pPr>
            <a:lvl3pPr marL="1371600" marR="0" lvl="2"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3pPr>
            <a:lvl4pPr marL="1828800" marR="0" lvl="3"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4pPr>
            <a:lvl5pPr marL="2286000" marR="0" lvl="4"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5pPr>
            <a:lvl6pPr marL="2743200" marR="0" lvl="5"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6pPr>
            <a:lvl7pPr marL="3200400" marR="0" lvl="6"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7pPr>
            <a:lvl8pPr marL="3657600" marR="0" lvl="7"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8pPr>
            <a:lvl9pPr marL="4114800" marR="0" lvl="8" indent="-292100" algn="l" rtl="0">
              <a:lnSpc>
                <a:spcPct val="115000"/>
              </a:lnSpc>
              <a:spcBef>
                <a:spcPts val="0"/>
              </a:spcBef>
              <a:spcAft>
                <a:spcPts val="0"/>
              </a:spcAft>
              <a:buClr>
                <a:schemeClr val="dk2"/>
              </a:buClr>
              <a:buSzPts val="1000"/>
              <a:buFont typeface="Inter Medium"/>
              <a:buChar char="■"/>
              <a:defRPr sz="1000" b="0" i="0" u="none" strike="noStrike" cap="none">
                <a:solidFill>
                  <a:schemeClr val="dk2"/>
                </a:solidFill>
                <a:latin typeface="Inter Medium"/>
                <a:ea typeface="Inter Medium"/>
                <a:cs typeface="Inter Medium"/>
                <a:sym typeface="Inter Medium"/>
              </a:defRPr>
            </a:lvl9pPr>
          </a:lstStyle>
          <a:p>
            <a:pPr marL="171450" lvl="1" indent="-171450"/>
            <a:r>
              <a:rPr lang="en-US" sz="1200" dirty="0">
                <a:solidFill>
                  <a:schemeClr val="tx1"/>
                </a:solidFill>
                <a:latin typeface="Calibri"/>
                <a:ea typeface="Calibri"/>
                <a:cs typeface="Calibri"/>
                <a:sym typeface="Calibri"/>
              </a:rPr>
              <a:t>Support knowledge management and translation for M&amp;E guidance and results and accountability frameworks </a:t>
            </a:r>
          </a:p>
          <a:p>
            <a:pPr marL="171450" lvl="1" indent="-171450">
              <a:buFont typeface="Arial" panose="020B0604020202020204" pitchFamily="34" charset="0"/>
              <a:buChar char="•"/>
            </a:pPr>
            <a:r>
              <a:rPr lang="en-US" sz="1200" dirty="0">
                <a:solidFill>
                  <a:schemeClr val="tx1"/>
                </a:solidFill>
                <a:latin typeface="Calibri"/>
                <a:ea typeface="Calibri"/>
                <a:cs typeface="Calibri"/>
                <a:sym typeface="Calibri"/>
              </a:rPr>
              <a:t>Support countries to use available and new data and information in planning, monitoring and evaluating child health</a:t>
            </a:r>
          </a:p>
          <a:p>
            <a:pPr marL="171450" lvl="1" indent="-171450">
              <a:buFont typeface="Arial" panose="020B0604020202020204" pitchFamily="34" charset="0"/>
              <a:buChar char="•"/>
            </a:pPr>
            <a:r>
              <a:rPr lang="en-US" sz="1200" dirty="0">
                <a:solidFill>
                  <a:schemeClr val="tx1"/>
                </a:solidFill>
                <a:latin typeface="Calibri"/>
                <a:ea typeface="Calibri"/>
                <a:cs typeface="Calibri"/>
                <a:sym typeface="Calibri"/>
              </a:rPr>
              <a:t>Support countries to document their experiences developing and implementing child health strategies and associated M&amp;E frameworks</a:t>
            </a:r>
          </a:p>
        </p:txBody>
      </p:sp>
    </p:spTree>
    <p:extLst>
      <p:ext uri="{BB962C8B-B14F-4D97-AF65-F5344CB8AC3E}">
        <p14:creationId xmlns:p14="http://schemas.microsoft.com/office/powerpoint/2010/main" val="320804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2" name="Google Shape;442;p61"/>
          <p:cNvPicPr preferRelativeResize="0">
            <a:picLocks noGrp="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3866400" y="-9227"/>
            <a:ext cx="5277600" cy="5143500"/>
          </a:xfrm>
          <a:prstGeom prst="rect">
            <a:avLst/>
          </a:prstGeom>
          <a:noFill/>
          <a:ln>
            <a:noFill/>
          </a:ln>
        </p:spPr>
      </p:pic>
      <p:sp>
        <p:nvSpPr>
          <p:cNvPr id="443" name="Google Shape;443;p61"/>
          <p:cNvSpPr txBox="1"/>
          <p:nvPr/>
        </p:nvSpPr>
        <p:spPr>
          <a:xfrm>
            <a:off x="108360" y="4776471"/>
            <a:ext cx="2426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MOMENTUM; Allison Shelley</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
        <p:nvSpPr>
          <p:cNvPr id="5" name="Google Shape;106;p4">
            <a:extLst>
              <a:ext uri="{FF2B5EF4-FFF2-40B4-BE49-F238E27FC236}">
                <a16:creationId xmlns:a16="http://schemas.microsoft.com/office/drawing/2014/main" id="{87BC36D1-33F6-44CE-9165-0B0B754BB9D2}"/>
              </a:ext>
            </a:extLst>
          </p:cNvPr>
          <p:cNvSpPr txBox="1">
            <a:spLocks/>
          </p:cNvSpPr>
          <p:nvPr/>
        </p:nvSpPr>
        <p:spPr>
          <a:xfrm>
            <a:off x="552858" y="2247785"/>
            <a:ext cx="3011141"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4</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Use of existing data in </a:t>
            </a: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sym typeface="Arial"/>
              </a:rPr>
              <a:t>Sierra Leone:</a:t>
            </a:r>
          </a:p>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lang="en-US" sz="2800" b="0" dirty="0">
                <a:solidFill>
                  <a:srgbClr val="645DC7"/>
                </a:solidFill>
                <a:latin typeface="Gill Sans MT" panose="020B0502020104020203" pitchFamily="34" charset="0"/>
                <a:cs typeface="Calibri" panose="020F0502020204030204" pitchFamily="34" charset="0"/>
              </a:rPr>
              <a:t>Situational Analysis</a:t>
            </a:r>
            <a:endPar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endParaRPr>
          </a:p>
        </p:txBody>
      </p:sp>
      <p:sp>
        <p:nvSpPr>
          <p:cNvPr id="7" name="Freeform: Shape 6">
            <a:extLst>
              <a:ext uri="{FF2B5EF4-FFF2-40B4-BE49-F238E27FC236}">
                <a16:creationId xmlns:a16="http://schemas.microsoft.com/office/drawing/2014/main" id="{2F30C2BB-3730-4D6B-8421-1EF855E7FEA7}"/>
              </a:ext>
              <a:ext uri="{C183D7F6-B498-43B3-948B-1728B52AA6E4}">
                <adec:decorative xmlns:adec="http://schemas.microsoft.com/office/drawing/2017/decorative" val="1"/>
              </a:ext>
            </a:extLst>
          </p:cNvPr>
          <p:cNvSpPr/>
          <p:nvPr/>
        </p:nvSpPr>
        <p:spPr>
          <a:xfrm>
            <a:off x="0" y="135334"/>
            <a:ext cx="3995894" cy="2251113"/>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rgbClr val="4E80BC">
              <a:alpha val="12941"/>
            </a:srgbClr>
          </a:solidFill>
          <a:ln w="6667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Tree>
    <p:extLst>
      <p:ext uri="{BB962C8B-B14F-4D97-AF65-F5344CB8AC3E}">
        <p14:creationId xmlns:p14="http://schemas.microsoft.com/office/powerpoint/2010/main" val="277001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p>
            <a:r>
              <a:rPr lang="en-US" sz="2800" dirty="0">
                <a:solidFill>
                  <a:schemeClr val="bg2"/>
                </a:solidFill>
                <a:latin typeface="Gill Sans MT" panose="020B0502020104020203" pitchFamily="34" charset="0"/>
                <a:cs typeface="Calibri" panose="020F0502020204030204" pitchFamily="34" charset="0"/>
              </a:rPr>
              <a:t>Section 1</a:t>
            </a:r>
            <a:br>
              <a:rPr lang="en-US" sz="2800" dirty="0">
                <a:solidFill>
                  <a:schemeClr val="bg2"/>
                </a:solidFill>
                <a:latin typeface="Gill Sans MT" panose="020B0502020104020203" pitchFamily="34" charset="0"/>
                <a:cs typeface="Calibri" panose="020F0502020204030204" pitchFamily="34" charset="0"/>
              </a:rPr>
            </a:br>
            <a:r>
              <a:rPr lang="en-US" sz="2800" dirty="0">
                <a:solidFill>
                  <a:schemeClr val="bg2"/>
                </a:solidFill>
                <a:latin typeface="Gill Sans MT" panose="020B0502020104020203" pitchFamily="34" charset="0"/>
                <a:cs typeface="Calibri" panose="020F0502020204030204" pitchFamily="34" charset="0"/>
              </a:rPr>
              <a:t> </a:t>
            </a:r>
            <a:r>
              <a:rPr lang="en-US" sz="2800" b="0" dirty="0">
                <a:solidFill>
                  <a:schemeClr val="bg2"/>
                </a:solidFill>
                <a:latin typeface="Gill Sans MT" panose="020B0502020104020203" pitchFamily="34" charset="0"/>
                <a:cs typeface="Calibri" panose="020F0502020204030204" pitchFamily="34" charset="0"/>
              </a:rPr>
              <a:t>Introduction to CSA</a:t>
            </a:r>
            <a:endParaRPr sz="2800" b="0" dirty="0">
              <a:solidFill>
                <a:schemeClr val="bg2"/>
              </a:solidFill>
              <a:latin typeface="Gill Sans MT" panose="020B0502020104020203" pitchFamily="34" charset="0"/>
              <a:cs typeface="Calibri" panose="020F0502020204030204" pitchFamily="34" charset="0"/>
            </a:endParaRPr>
          </a:p>
        </p:txBody>
      </p:sp>
      <p:sp>
        <p:nvSpPr>
          <p:cNvPr id="108" name="Google Shape;108;p4"/>
          <p:cNvSpPr txBox="1"/>
          <p:nvPr/>
        </p:nvSpPr>
        <p:spPr>
          <a:xfrm>
            <a:off x="106765" y="4869604"/>
            <a:ext cx="1921138" cy="230802"/>
          </a:xfrm>
          <a:prstGeom prst="rect">
            <a:avLst/>
          </a:prstGeom>
          <a:noFill/>
          <a:ln>
            <a:noFill/>
          </a:ln>
        </p:spPr>
        <p:txBody>
          <a:bodyPr spcFirstLastPara="1" wrap="square" lIns="68569" tIns="34275" rIns="68569" bIns="34275" anchor="t" anchorCtr="0">
            <a:spAutoFit/>
          </a:bodyPr>
          <a:lstStyle/>
          <a:p>
            <a:pPr defTabSz="685800">
              <a:buSzPts val="1400"/>
            </a:pPr>
            <a:r>
              <a:rPr lang="en-US" sz="1050" i="1" dirty="0">
                <a:latin typeface="Calibri" panose="020F0502020204030204" pitchFamily="34" charset="0"/>
                <a:cs typeface="Calibri" panose="020F0502020204030204" pitchFamily="34" charset="0"/>
              </a:rPr>
              <a:t>Photo: Kate Holt/MCSP Ghana</a:t>
            </a:r>
            <a:endParaRPr sz="1050" i="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C4A8213-5E4E-47DC-B915-3F7D7F13B2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5180" y="0"/>
            <a:ext cx="5448820" cy="5143499"/>
          </a:xfrm>
          <a:prstGeom prst="rect">
            <a:avLst/>
          </a:prstGeom>
        </p:spPr>
      </p:pic>
    </p:spTree>
    <p:extLst>
      <p:ext uri="{BB962C8B-B14F-4D97-AF65-F5344CB8AC3E}">
        <p14:creationId xmlns:p14="http://schemas.microsoft.com/office/powerpoint/2010/main" val="2071934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63C5B4-8FC6-4590-8090-983018C606DD}"/>
              </a:ext>
            </a:extLst>
          </p:cNvPr>
          <p:cNvSpPr txBox="1">
            <a:spLocks/>
          </p:cNvSpPr>
          <p:nvPr/>
        </p:nvSpPr>
        <p:spPr>
          <a:xfrm>
            <a:off x="4167764" y="393"/>
            <a:ext cx="4093500" cy="1077000"/>
          </a:xfrm>
          <a:prstGeom prst="rect">
            <a:avLst/>
          </a:prstGeom>
          <a:no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dk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marL="0" marR="0" lvl="0" indent="0" algn="l" defTabSz="914400" rtl="0" eaLnBrk="1" fontAlgn="auto" latinLnBrk="0" hangingPunct="1">
              <a:lnSpc>
                <a:spcPct val="100000"/>
              </a:lnSpc>
              <a:spcBef>
                <a:spcPts val="0"/>
              </a:spcBef>
              <a:spcAft>
                <a:spcPts val="0"/>
              </a:spcAft>
              <a:buClr>
                <a:srgbClr val="645DC7"/>
              </a:buClr>
              <a:buSzPts val="2000"/>
              <a:buFont typeface="Space Grotesk"/>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sym typeface="Space Grotesk"/>
              </a:rPr>
              <a:t>Sierra Leone Outline</a:t>
            </a:r>
          </a:p>
        </p:txBody>
      </p:sp>
      <p:sp>
        <p:nvSpPr>
          <p:cNvPr id="8" name="TextBox 7">
            <a:extLst>
              <a:ext uri="{FF2B5EF4-FFF2-40B4-BE49-F238E27FC236}">
                <a16:creationId xmlns:a16="http://schemas.microsoft.com/office/drawing/2014/main" id="{4B2BF6B8-DDA0-4113-93FD-E132F5B9956E}"/>
              </a:ext>
            </a:extLst>
          </p:cNvPr>
          <p:cNvSpPr txBox="1"/>
          <p:nvPr/>
        </p:nvSpPr>
        <p:spPr>
          <a:xfrm>
            <a:off x="4733821" y="765159"/>
            <a:ext cx="80118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3E68AA"/>
                </a:solidFill>
                <a:effectLst/>
                <a:uLnTx/>
                <a:uFillTx/>
                <a:latin typeface="Gill Sans MT"/>
                <a:cs typeface="Arial"/>
                <a:sym typeface="Arial"/>
              </a:rPr>
              <a:t>1</a:t>
            </a:r>
          </a:p>
        </p:txBody>
      </p:sp>
      <p:sp>
        <p:nvSpPr>
          <p:cNvPr id="9" name="TextBox 8">
            <a:extLst>
              <a:ext uri="{FF2B5EF4-FFF2-40B4-BE49-F238E27FC236}">
                <a16:creationId xmlns:a16="http://schemas.microsoft.com/office/drawing/2014/main" id="{8D352EDF-B30B-4BD4-AF19-1F5F196AF6A9}"/>
              </a:ext>
            </a:extLst>
          </p:cNvPr>
          <p:cNvSpPr txBox="1"/>
          <p:nvPr/>
        </p:nvSpPr>
        <p:spPr>
          <a:xfrm>
            <a:off x="4733821" y="1600061"/>
            <a:ext cx="11408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AA417C"/>
                </a:solidFill>
                <a:effectLst/>
                <a:uLnTx/>
                <a:uFillTx/>
                <a:latin typeface="Gill Sans MT"/>
                <a:cs typeface="Arial"/>
                <a:sym typeface="Arial"/>
              </a:rPr>
              <a:t>2</a:t>
            </a:r>
          </a:p>
        </p:txBody>
      </p:sp>
      <p:sp>
        <p:nvSpPr>
          <p:cNvPr id="10" name="TextBox 9">
            <a:extLst>
              <a:ext uri="{FF2B5EF4-FFF2-40B4-BE49-F238E27FC236}">
                <a16:creationId xmlns:a16="http://schemas.microsoft.com/office/drawing/2014/main" id="{99C34F36-E846-4CC3-81A3-F7AC924AED71}"/>
              </a:ext>
            </a:extLst>
          </p:cNvPr>
          <p:cNvSpPr txBox="1"/>
          <p:nvPr/>
        </p:nvSpPr>
        <p:spPr>
          <a:xfrm>
            <a:off x="4733821" y="2554433"/>
            <a:ext cx="11408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26797F"/>
                </a:solidFill>
                <a:effectLst/>
                <a:uLnTx/>
                <a:uFillTx/>
                <a:latin typeface="Gill Sans MT"/>
                <a:cs typeface="Arial"/>
                <a:sym typeface="Arial"/>
              </a:rPr>
              <a:t>3</a:t>
            </a:r>
          </a:p>
        </p:txBody>
      </p:sp>
      <p:sp>
        <p:nvSpPr>
          <p:cNvPr id="11" name="TextBox 10">
            <a:extLst>
              <a:ext uri="{FF2B5EF4-FFF2-40B4-BE49-F238E27FC236}">
                <a16:creationId xmlns:a16="http://schemas.microsoft.com/office/drawing/2014/main" id="{DF22826B-5B5E-49F9-8E3E-939FFEB680DC}"/>
              </a:ext>
            </a:extLst>
          </p:cNvPr>
          <p:cNvSpPr txBox="1"/>
          <p:nvPr/>
        </p:nvSpPr>
        <p:spPr>
          <a:xfrm>
            <a:off x="4733821" y="3467860"/>
            <a:ext cx="11408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2A246C"/>
                </a:solidFill>
                <a:effectLst/>
                <a:uLnTx/>
                <a:uFillTx/>
                <a:latin typeface="Gill Sans MT"/>
                <a:cs typeface="Arial"/>
                <a:sym typeface="Arial"/>
              </a:rPr>
              <a:t>4</a:t>
            </a:r>
          </a:p>
        </p:txBody>
      </p:sp>
      <p:sp>
        <p:nvSpPr>
          <p:cNvPr id="12" name="TextBox 11">
            <a:extLst>
              <a:ext uri="{FF2B5EF4-FFF2-40B4-BE49-F238E27FC236}">
                <a16:creationId xmlns:a16="http://schemas.microsoft.com/office/drawing/2014/main" id="{06779C0E-4B8F-4001-9018-F60FD2E7B702}"/>
              </a:ext>
            </a:extLst>
          </p:cNvPr>
          <p:cNvSpPr txBox="1"/>
          <p:nvPr/>
        </p:nvSpPr>
        <p:spPr>
          <a:xfrm>
            <a:off x="5170003" y="897183"/>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3D69AC"/>
                </a:solidFill>
                <a:effectLst/>
                <a:uLnTx/>
                <a:uFillTx/>
                <a:latin typeface="Gill Sans MT"/>
                <a:cs typeface="Arial"/>
                <a:sym typeface="Arial"/>
              </a:rPr>
              <a:t>Section 1</a:t>
            </a:r>
          </a:p>
        </p:txBody>
      </p:sp>
      <p:sp>
        <p:nvSpPr>
          <p:cNvPr id="13" name="TextBox 12">
            <a:extLst>
              <a:ext uri="{FF2B5EF4-FFF2-40B4-BE49-F238E27FC236}">
                <a16:creationId xmlns:a16="http://schemas.microsoft.com/office/drawing/2014/main" id="{415153EF-9B83-42A0-A3C5-AC8D9B2F9EEF}"/>
              </a:ext>
            </a:extLst>
          </p:cNvPr>
          <p:cNvSpPr txBox="1"/>
          <p:nvPr/>
        </p:nvSpPr>
        <p:spPr>
          <a:xfrm>
            <a:off x="5170003" y="1765019"/>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AA417C"/>
                </a:solidFill>
                <a:effectLst/>
                <a:uLnTx/>
                <a:uFillTx/>
                <a:latin typeface="Gill Sans MT"/>
                <a:cs typeface="Arial"/>
                <a:sym typeface="Arial"/>
              </a:rPr>
              <a:t>Section 2</a:t>
            </a:r>
          </a:p>
        </p:txBody>
      </p:sp>
      <p:sp>
        <p:nvSpPr>
          <p:cNvPr id="14" name="TextBox 13">
            <a:extLst>
              <a:ext uri="{FF2B5EF4-FFF2-40B4-BE49-F238E27FC236}">
                <a16:creationId xmlns:a16="http://schemas.microsoft.com/office/drawing/2014/main" id="{357C594F-4EB8-46B3-B7C6-F14B5F6FAF13}"/>
              </a:ext>
            </a:extLst>
          </p:cNvPr>
          <p:cNvSpPr txBox="1"/>
          <p:nvPr/>
        </p:nvSpPr>
        <p:spPr>
          <a:xfrm>
            <a:off x="5170004" y="2695853"/>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26797F"/>
                </a:solidFill>
                <a:effectLst/>
                <a:uLnTx/>
                <a:uFillTx/>
                <a:latin typeface="Gill Sans MT"/>
                <a:cs typeface="Arial"/>
                <a:sym typeface="Arial"/>
              </a:rPr>
              <a:t>Section 3</a:t>
            </a:r>
          </a:p>
        </p:txBody>
      </p:sp>
      <p:sp>
        <p:nvSpPr>
          <p:cNvPr id="15" name="TextBox 14">
            <a:extLst>
              <a:ext uri="{FF2B5EF4-FFF2-40B4-BE49-F238E27FC236}">
                <a16:creationId xmlns:a16="http://schemas.microsoft.com/office/drawing/2014/main" id="{7EAA9E84-1411-4771-9BE5-0A114109F034}"/>
              </a:ext>
            </a:extLst>
          </p:cNvPr>
          <p:cNvSpPr txBox="1"/>
          <p:nvPr/>
        </p:nvSpPr>
        <p:spPr>
          <a:xfrm>
            <a:off x="5170002" y="3600733"/>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A246C"/>
                </a:solidFill>
                <a:effectLst/>
                <a:uLnTx/>
                <a:uFillTx/>
                <a:latin typeface="Gill Sans MT"/>
                <a:cs typeface="Arial"/>
                <a:sym typeface="Arial"/>
              </a:rPr>
              <a:t>Section 4</a:t>
            </a:r>
          </a:p>
        </p:txBody>
      </p:sp>
      <p:sp>
        <p:nvSpPr>
          <p:cNvPr id="16" name="TextBox 15">
            <a:extLst>
              <a:ext uri="{FF2B5EF4-FFF2-40B4-BE49-F238E27FC236}">
                <a16:creationId xmlns:a16="http://schemas.microsoft.com/office/drawing/2014/main" id="{54E5A9F8-81C1-4149-BE55-7F79A3DD896B}"/>
              </a:ext>
            </a:extLst>
          </p:cNvPr>
          <p:cNvSpPr txBox="1"/>
          <p:nvPr/>
        </p:nvSpPr>
        <p:spPr>
          <a:xfrm>
            <a:off x="5170004" y="1161240"/>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Introduction</a:t>
            </a:r>
          </a:p>
        </p:txBody>
      </p:sp>
      <p:sp>
        <p:nvSpPr>
          <p:cNvPr id="17" name="TextBox 16">
            <a:extLst>
              <a:ext uri="{FF2B5EF4-FFF2-40B4-BE49-F238E27FC236}">
                <a16:creationId xmlns:a16="http://schemas.microsoft.com/office/drawing/2014/main" id="{3D17F38F-9F10-44B8-8C50-95BD52EA66D8}"/>
              </a:ext>
            </a:extLst>
          </p:cNvPr>
          <p:cNvSpPr txBox="1"/>
          <p:nvPr/>
        </p:nvSpPr>
        <p:spPr>
          <a:xfrm>
            <a:off x="5170003" y="2053322"/>
            <a:ext cx="356597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Types of Data used</a:t>
            </a:r>
          </a:p>
        </p:txBody>
      </p:sp>
      <p:sp>
        <p:nvSpPr>
          <p:cNvPr id="18" name="TextBox 17">
            <a:extLst>
              <a:ext uri="{FF2B5EF4-FFF2-40B4-BE49-F238E27FC236}">
                <a16:creationId xmlns:a16="http://schemas.microsoft.com/office/drawing/2014/main" id="{8B571C76-1985-40D4-A459-7A5866E76C0F}"/>
              </a:ext>
            </a:extLst>
          </p:cNvPr>
          <p:cNvSpPr txBox="1"/>
          <p:nvPr/>
        </p:nvSpPr>
        <p:spPr>
          <a:xfrm>
            <a:off x="5170004" y="3040701"/>
            <a:ext cx="4572000" cy="2862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0"/>
              </a:spcBef>
              <a:spcAft>
                <a:spcPts val="0"/>
              </a:spcAft>
              <a:buClr>
                <a:srgbClr val="3D3D3D"/>
              </a:buClr>
              <a:buSzPts val="28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Gill Sans"/>
              </a:rPr>
              <a:t>Child Survival Action Plan of Sierra Leone</a:t>
            </a:r>
            <a:endPar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9" name="TextBox 18">
            <a:extLst>
              <a:ext uri="{FF2B5EF4-FFF2-40B4-BE49-F238E27FC236}">
                <a16:creationId xmlns:a16="http://schemas.microsoft.com/office/drawing/2014/main" id="{A4AB8E33-F167-4CAD-8F24-8CFCF784644F}"/>
              </a:ext>
            </a:extLst>
          </p:cNvPr>
          <p:cNvSpPr txBox="1"/>
          <p:nvPr/>
        </p:nvSpPr>
        <p:spPr>
          <a:xfrm>
            <a:off x="5170003" y="3897727"/>
            <a:ext cx="3565972" cy="286232"/>
          </a:xfrm>
          <a:prstGeom prst="rect">
            <a:avLst/>
          </a:prstGeom>
          <a:noFill/>
        </p:spPr>
        <p:txBody>
          <a:bodyPr wrap="square">
            <a:spAutoFit/>
          </a:bodyPr>
          <a:lstStyle/>
          <a:p>
            <a:pPr marL="0" marR="0" lvl="0" indent="0" defTabSz="914400" rtl="0" eaLnBrk="1" fontAlgn="auto" latinLnBrk="0" hangingPunct="1">
              <a:lnSpc>
                <a:spcPct val="90000"/>
              </a:lnSpc>
              <a:spcBef>
                <a:spcPts val="0"/>
              </a:spcBef>
              <a:spcAft>
                <a:spcPts val="0"/>
              </a:spcAft>
              <a:buClr>
                <a:srgbClr val="645DC7"/>
              </a:buClr>
              <a:buSzPts val="3200"/>
              <a:buFont typeface="Gill Sans"/>
              <a:buNone/>
              <a:tabLst/>
              <a:defRPr/>
            </a:pPr>
            <a:r>
              <a:rPr lang="en-US" dirty="0">
                <a:latin typeface="Calibri" panose="020F0502020204030204"/>
              </a:rPr>
              <a:t>Challenges</a:t>
            </a:r>
          </a:p>
        </p:txBody>
      </p:sp>
      <p:cxnSp>
        <p:nvCxnSpPr>
          <p:cNvPr id="20" name="Straight Connector 19">
            <a:extLst>
              <a:ext uri="{FF2B5EF4-FFF2-40B4-BE49-F238E27FC236}">
                <a16:creationId xmlns:a16="http://schemas.microsoft.com/office/drawing/2014/main" id="{44B6C371-7D21-45DA-B75B-0CAFC2B5C797}"/>
              </a:ext>
            </a:extLst>
          </p:cNvPr>
          <p:cNvCxnSpPr>
            <a:cxnSpLocks/>
          </p:cNvCxnSpPr>
          <p:nvPr/>
        </p:nvCxnSpPr>
        <p:spPr>
          <a:xfrm>
            <a:off x="4733821" y="1535345"/>
            <a:ext cx="411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A5AAAE0-FFD2-4433-A8BD-D8B5C8C3E78D}"/>
              </a:ext>
            </a:extLst>
          </p:cNvPr>
          <p:cNvCxnSpPr>
            <a:cxnSpLocks/>
          </p:cNvCxnSpPr>
          <p:nvPr/>
        </p:nvCxnSpPr>
        <p:spPr>
          <a:xfrm>
            <a:off x="4733821" y="2497717"/>
            <a:ext cx="411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EBCCDA5-DE57-4C90-BE4C-51C93B4638E5}"/>
              </a:ext>
            </a:extLst>
          </p:cNvPr>
          <p:cNvCxnSpPr>
            <a:cxnSpLocks/>
          </p:cNvCxnSpPr>
          <p:nvPr/>
        </p:nvCxnSpPr>
        <p:spPr>
          <a:xfrm>
            <a:off x="4733821" y="4210417"/>
            <a:ext cx="411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902F6C4-652C-4581-A3AA-42F498528B73}"/>
              </a:ext>
            </a:extLst>
          </p:cNvPr>
          <p:cNvSpPr txBox="1"/>
          <p:nvPr/>
        </p:nvSpPr>
        <p:spPr>
          <a:xfrm>
            <a:off x="4733821" y="4236876"/>
            <a:ext cx="11408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chemeClr val="accent4"/>
                </a:solidFill>
                <a:effectLst/>
                <a:uLnTx/>
                <a:uFillTx/>
                <a:latin typeface="Gill Sans MT"/>
                <a:cs typeface="Arial"/>
                <a:sym typeface="Arial"/>
              </a:rPr>
              <a:t>5</a:t>
            </a:r>
          </a:p>
        </p:txBody>
      </p:sp>
      <p:sp>
        <p:nvSpPr>
          <p:cNvPr id="24" name="TextBox 23">
            <a:extLst>
              <a:ext uri="{FF2B5EF4-FFF2-40B4-BE49-F238E27FC236}">
                <a16:creationId xmlns:a16="http://schemas.microsoft.com/office/drawing/2014/main" id="{75A4EA9D-EFE6-4D0B-BDFB-8D155536B7D7}"/>
              </a:ext>
            </a:extLst>
          </p:cNvPr>
          <p:cNvSpPr txBox="1"/>
          <p:nvPr/>
        </p:nvSpPr>
        <p:spPr>
          <a:xfrm>
            <a:off x="5215321" y="4360928"/>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chemeClr val="accent4"/>
                </a:solidFill>
                <a:effectLst/>
                <a:uLnTx/>
                <a:uFillTx/>
                <a:latin typeface="Gill Sans MT"/>
                <a:cs typeface="Arial"/>
                <a:sym typeface="Arial"/>
              </a:rPr>
              <a:t>Section 5</a:t>
            </a:r>
          </a:p>
        </p:txBody>
      </p:sp>
      <p:sp>
        <p:nvSpPr>
          <p:cNvPr id="25" name="TextBox 24">
            <a:extLst>
              <a:ext uri="{FF2B5EF4-FFF2-40B4-BE49-F238E27FC236}">
                <a16:creationId xmlns:a16="http://schemas.microsoft.com/office/drawing/2014/main" id="{64A19117-6E3A-49F2-BD4F-BD4FBC09BC74}"/>
              </a:ext>
            </a:extLst>
          </p:cNvPr>
          <p:cNvSpPr txBox="1"/>
          <p:nvPr/>
        </p:nvSpPr>
        <p:spPr>
          <a:xfrm>
            <a:off x="5215321" y="4634003"/>
            <a:ext cx="356597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Next Steps</a:t>
            </a:r>
          </a:p>
        </p:txBody>
      </p:sp>
      <p:cxnSp>
        <p:nvCxnSpPr>
          <p:cNvPr id="28" name="Straight Connector 27">
            <a:extLst>
              <a:ext uri="{FF2B5EF4-FFF2-40B4-BE49-F238E27FC236}">
                <a16:creationId xmlns:a16="http://schemas.microsoft.com/office/drawing/2014/main" id="{C0F88463-D7C4-49B3-840A-1C6740D53AD3}"/>
              </a:ext>
            </a:extLst>
          </p:cNvPr>
          <p:cNvCxnSpPr>
            <a:cxnSpLocks/>
          </p:cNvCxnSpPr>
          <p:nvPr/>
        </p:nvCxnSpPr>
        <p:spPr>
          <a:xfrm>
            <a:off x="4733821" y="3400896"/>
            <a:ext cx="411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478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9F4EE5C-A7A2-455F-A246-FE822B086020}"/>
              </a:ext>
            </a:extLst>
          </p:cNvPr>
          <p:cNvSpPr>
            <a:spLocks noGrp="1"/>
          </p:cNvSpPr>
          <p:nvPr>
            <p:ph type="pic" idx="2"/>
          </p:nvPr>
        </p:nvSpPr>
        <p:spPr>
          <a:xfrm>
            <a:off x="4977300" y="86607"/>
            <a:ext cx="4166700" cy="5143500"/>
          </a:xfrm>
        </p:spPr>
      </p:sp>
      <p:sp>
        <p:nvSpPr>
          <p:cNvPr id="3" name="Title 2">
            <a:extLst>
              <a:ext uri="{FF2B5EF4-FFF2-40B4-BE49-F238E27FC236}">
                <a16:creationId xmlns:a16="http://schemas.microsoft.com/office/drawing/2014/main" id="{2D52761B-5FF2-469E-875F-4D248320A5C4}"/>
              </a:ext>
            </a:extLst>
          </p:cNvPr>
          <p:cNvSpPr>
            <a:spLocks noGrp="1"/>
          </p:cNvSpPr>
          <p:nvPr>
            <p:ph type="title"/>
          </p:nvPr>
        </p:nvSpPr>
        <p:spPr>
          <a:xfrm>
            <a:off x="141900" y="444925"/>
            <a:ext cx="3106060" cy="937800"/>
          </a:xfrm>
        </p:spPr>
        <p:txBody>
          <a:bodyPr/>
          <a:lstStyle/>
          <a:p>
            <a:r>
              <a:rPr lang="en-US" dirty="0"/>
              <a:t>Percent of Under-Five Deaths by Age Group</a:t>
            </a:r>
          </a:p>
        </p:txBody>
      </p:sp>
      <p:sp>
        <p:nvSpPr>
          <p:cNvPr id="4" name="Text Placeholder 3">
            <a:extLst>
              <a:ext uri="{FF2B5EF4-FFF2-40B4-BE49-F238E27FC236}">
                <a16:creationId xmlns:a16="http://schemas.microsoft.com/office/drawing/2014/main" id="{13286D40-7FD4-46BF-A18F-D60A5AE822F0}"/>
              </a:ext>
            </a:extLst>
          </p:cNvPr>
          <p:cNvSpPr>
            <a:spLocks noGrp="1"/>
          </p:cNvSpPr>
          <p:nvPr>
            <p:ph type="body" idx="1"/>
          </p:nvPr>
        </p:nvSpPr>
        <p:spPr>
          <a:xfrm>
            <a:off x="141900" y="1382725"/>
            <a:ext cx="3106060" cy="3280500"/>
          </a:xfrm>
        </p:spPr>
        <p:txBody>
          <a:bodyPr>
            <a:normAutofit fontScale="92500"/>
          </a:bodyPr>
          <a:lstStyle/>
          <a:p>
            <a:pPr marL="385763" indent="-214313">
              <a:buFont typeface="Arial" panose="020B0604020202020204" pitchFamily="34" charset="0"/>
              <a:buChar char="•"/>
            </a:pPr>
            <a:r>
              <a:rPr lang="en-GB" sz="1400" dirty="0">
                <a:solidFill>
                  <a:schemeClr val="tx1"/>
                </a:solidFill>
                <a:latin typeface="Gill Sans MT" panose="020B0502020104020203" pitchFamily="34" charset="0"/>
              </a:rPr>
              <a:t>Sierra Leone is the country with the highest proportion of under-five deaths in the 1–59-month period </a:t>
            </a:r>
          </a:p>
          <a:p>
            <a:pPr marL="385763" indent="-214313">
              <a:buFont typeface="Arial" panose="020B0604020202020204" pitchFamily="34" charset="0"/>
              <a:buChar char="•"/>
            </a:pPr>
            <a:r>
              <a:rPr lang="en-GB" sz="1400" dirty="0">
                <a:solidFill>
                  <a:schemeClr val="tx1"/>
                </a:solidFill>
                <a:latin typeface="Gill Sans MT" panose="020B0502020104020203" pitchFamily="34" charset="0"/>
              </a:rPr>
              <a:t>A substantial proportion of under-five deaths are in the 1- 59-month period</a:t>
            </a:r>
          </a:p>
          <a:p>
            <a:pPr marL="385763" indent="-214313">
              <a:buFont typeface="Arial" panose="020B0604020202020204" pitchFamily="34" charset="0"/>
              <a:buChar char="•"/>
            </a:pPr>
            <a:r>
              <a:rPr lang="en-US" sz="1400" dirty="0">
                <a:solidFill>
                  <a:schemeClr val="tx1"/>
                </a:solidFill>
                <a:latin typeface="Gill Sans MT" panose="020B0502020104020203" pitchFamily="34" charset="0"/>
              </a:rPr>
              <a:t>A significant proportion of deaths in the 1–59-month age group are from conditions that can be prevented and most often treated at primary health care level</a:t>
            </a:r>
          </a:p>
          <a:p>
            <a:pPr marL="385763" indent="-214313">
              <a:buFont typeface="Arial" panose="020B0604020202020204" pitchFamily="34" charset="0"/>
              <a:buChar char="•"/>
            </a:pPr>
            <a:r>
              <a:rPr lang="en-US" sz="1400" dirty="0">
                <a:solidFill>
                  <a:schemeClr val="tx1"/>
                </a:solidFill>
                <a:latin typeface="Gill Sans MT" panose="020B0502020104020203" pitchFamily="34" charset="0"/>
              </a:rPr>
              <a:t>Gaps in coverage and quality of essential health services</a:t>
            </a:r>
          </a:p>
        </p:txBody>
      </p:sp>
      <p:pic>
        <p:nvPicPr>
          <p:cNvPr id="9" name="Picture 8" descr="https://lh6.googleusercontent.com/C8HEzCS_wbhL4dVgd_fvT5Lopg3wTOnfIgBlGDixfmbW1ocjV2X1nR7DVDf2DS9taprdLRQq2HX6sxY_j32ZMaAVfTD0TJMCoysefMVfaUilLXTYyafeD3hsQg6_g17baceFN-fTZvzRTIqUlXBzKWaQgg=s2048">
            <a:extLst>
              <a:ext uri="{FF2B5EF4-FFF2-40B4-BE49-F238E27FC236}">
                <a16:creationId xmlns:a16="http://schemas.microsoft.com/office/drawing/2014/main" id="{68DE2AAF-73C4-4EE3-9B73-4EBBB04781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7960" y="86607"/>
            <a:ext cx="5896040" cy="4970286"/>
          </a:xfrm>
          <a:prstGeom prst="rect">
            <a:avLst/>
          </a:prstGeom>
          <a:noFill/>
          <a:ln>
            <a:noFill/>
          </a:ln>
        </p:spPr>
      </p:pic>
      <p:sp>
        <p:nvSpPr>
          <p:cNvPr id="10" name="Google Shape;136;p5">
            <a:extLst>
              <a:ext uri="{FF2B5EF4-FFF2-40B4-BE49-F238E27FC236}">
                <a16:creationId xmlns:a16="http://schemas.microsoft.com/office/drawing/2014/main" id="{E5353566-0603-4F26-B835-0E3B44A56DF3}"/>
              </a:ext>
            </a:extLst>
          </p:cNvPr>
          <p:cNvSpPr/>
          <p:nvPr/>
        </p:nvSpPr>
        <p:spPr>
          <a:xfrm>
            <a:off x="4505979" y="1223192"/>
            <a:ext cx="1376819" cy="300052"/>
          </a:xfrm>
          <a:prstGeom prst="rect">
            <a:avLst/>
          </a:prstGeom>
          <a:solidFill>
            <a:srgbClr val="527BA2"/>
          </a:solidFill>
          <a:ln>
            <a:noFill/>
          </a:ln>
        </p:spPr>
        <p:txBody>
          <a:bodyPr spcFirstLastPara="1" wrap="square" lIns="68569" tIns="34275" rIns="68569" bIns="34275" anchor="t" anchorCtr="0">
            <a:spAutoFit/>
          </a:bodyPr>
          <a:lstStyle/>
          <a:p>
            <a:pPr defTabSz="685800">
              <a:buSzPts val="1400"/>
            </a:pPr>
            <a:r>
              <a:rPr lang="en-US" sz="1050" kern="1200" dirty="0">
                <a:latin typeface="Gill Sans MT" panose="020B0502020104020203" pitchFamily="34" charset="0"/>
                <a:ea typeface="Gill Sans"/>
                <a:cs typeface="Gill Sans"/>
                <a:sym typeface="Gill Sans"/>
              </a:rPr>
              <a:t> </a:t>
            </a:r>
            <a:r>
              <a:rPr lang="en-US" sz="1500" kern="1200" dirty="0">
                <a:solidFill>
                  <a:srgbClr val="FFFFFF"/>
                </a:solidFill>
                <a:latin typeface="Gill Sans MT" panose="020B0502020104020203" pitchFamily="34" charset="0"/>
                <a:ea typeface="Gill Sans"/>
                <a:cs typeface="Gill Sans"/>
                <a:sym typeface="Gill Sans"/>
              </a:rPr>
              <a:t>1 to 59 months</a:t>
            </a:r>
            <a:endParaRPr sz="1050" kern="1200" dirty="0">
              <a:latin typeface="Gill Sans MT" panose="020B0502020104020203" pitchFamily="34" charset="0"/>
              <a:ea typeface="Gill Sans"/>
              <a:cs typeface="Gill Sans"/>
              <a:sym typeface="Gill Sans"/>
            </a:endParaRPr>
          </a:p>
        </p:txBody>
      </p:sp>
      <p:sp>
        <p:nvSpPr>
          <p:cNvPr id="11" name="Google Shape;137;p5">
            <a:extLst>
              <a:ext uri="{FF2B5EF4-FFF2-40B4-BE49-F238E27FC236}">
                <a16:creationId xmlns:a16="http://schemas.microsoft.com/office/drawing/2014/main" id="{FF5AD144-2905-4BD9-9A8D-E03763D28811}"/>
              </a:ext>
            </a:extLst>
          </p:cNvPr>
          <p:cNvSpPr/>
          <p:nvPr/>
        </p:nvSpPr>
        <p:spPr>
          <a:xfrm>
            <a:off x="7093890" y="2839852"/>
            <a:ext cx="1121942" cy="300052"/>
          </a:xfrm>
          <a:prstGeom prst="rect">
            <a:avLst/>
          </a:prstGeom>
          <a:solidFill>
            <a:srgbClr val="F48D2C"/>
          </a:solidFill>
          <a:ln>
            <a:noFill/>
          </a:ln>
        </p:spPr>
        <p:txBody>
          <a:bodyPr spcFirstLastPara="1" wrap="square" lIns="68569" tIns="34275" rIns="68569" bIns="34275" anchor="t" anchorCtr="0">
            <a:spAutoFit/>
          </a:bodyPr>
          <a:lstStyle/>
          <a:p>
            <a:pPr defTabSz="685800">
              <a:buSzPts val="2000"/>
            </a:pPr>
            <a:r>
              <a:rPr lang="en-US" sz="1500" kern="1200">
                <a:solidFill>
                  <a:srgbClr val="FFFFFF"/>
                </a:solidFill>
                <a:latin typeface="Gill Sans MT" panose="020B0502020104020203" pitchFamily="34" charset="0"/>
                <a:ea typeface="Gill Sans"/>
                <a:cs typeface="Gill Sans"/>
                <a:sym typeface="Gill Sans"/>
              </a:rPr>
              <a:t>First 28 days</a:t>
            </a:r>
            <a:endParaRPr sz="1050" kern="1200">
              <a:latin typeface="Gill Sans MT" panose="020B0502020104020203" pitchFamily="34" charset="0"/>
              <a:ea typeface="Gill Sans"/>
              <a:cs typeface="Gill Sans"/>
              <a:sym typeface="Gill Sans"/>
            </a:endParaRPr>
          </a:p>
        </p:txBody>
      </p:sp>
      <p:sp>
        <p:nvSpPr>
          <p:cNvPr id="12" name="Arrow: Right 11">
            <a:extLst>
              <a:ext uri="{FF2B5EF4-FFF2-40B4-BE49-F238E27FC236}">
                <a16:creationId xmlns:a16="http://schemas.microsoft.com/office/drawing/2014/main" id="{A3C43ACF-D97E-4A9B-AE7E-68AA2DA6812C}"/>
              </a:ext>
            </a:extLst>
          </p:cNvPr>
          <p:cNvSpPr/>
          <p:nvPr/>
        </p:nvSpPr>
        <p:spPr>
          <a:xfrm>
            <a:off x="3247960" y="153396"/>
            <a:ext cx="609732" cy="14120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FFFFFF"/>
              </a:solidFill>
              <a:latin typeface="Gill Sans Nova Light"/>
            </a:endParaRPr>
          </a:p>
        </p:txBody>
      </p:sp>
      <p:sp>
        <p:nvSpPr>
          <p:cNvPr id="13" name="TextBox 12">
            <a:extLst>
              <a:ext uri="{FF2B5EF4-FFF2-40B4-BE49-F238E27FC236}">
                <a16:creationId xmlns:a16="http://schemas.microsoft.com/office/drawing/2014/main" id="{DB4AA64B-440E-4FBE-BE53-D24789B6B733}"/>
              </a:ext>
            </a:extLst>
          </p:cNvPr>
          <p:cNvSpPr txBox="1"/>
          <p:nvPr/>
        </p:nvSpPr>
        <p:spPr>
          <a:xfrm>
            <a:off x="189690" y="4821975"/>
            <a:ext cx="2253953" cy="230832"/>
          </a:xfrm>
          <a:prstGeom prst="rect">
            <a:avLst/>
          </a:prstGeom>
          <a:noFill/>
        </p:spPr>
        <p:txBody>
          <a:bodyPr wrap="square" rtlCol="0">
            <a:spAutoFit/>
          </a:bodyPr>
          <a:lstStyle/>
          <a:p>
            <a:pPr defTabSz="685800">
              <a:buClrTx/>
            </a:pPr>
            <a:r>
              <a:rPr lang="en-US" sz="900" kern="1200" dirty="0">
                <a:solidFill>
                  <a:srgbClr val="543E34"/>
                </a:solidFill>
                <a:latin typeface="Gill Sans MT" panose="020B0502020104020203" pitchFamily="34" charset="0"/>
                <a:ea typeface="+mn-ea"/>
                <a:cs typeface="+mn-cs"/>
              </a:rPr>
              <a:t>Source: UN IGME Report 2022</a:t>
            </a:r>
          </a:p>
        </p:txBody>
      </p:sp>
    </p:spTree>
    <p:extLst>
      <p:ext uri="{BB962C8B-B14F-4D97-AF65-F5344CB8AC3E}">
        <p14:creationId xmlns:p14="http://schemas.microsoft.com/office/powerpoint/2010/main" val="311277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2485AF-C54F-4864-8538-08906CACEDF0}"/>
              </a:ext>
            </a:extLst>
          </p:cNvPr>
          <p:cNvSpPr txBox="1">
            <a:spLocks/>
          </p:cNvSpPr>
          <p:nvPr/>
        </p:nvSpPr>
        <p:spPr>
          <a:xfrm>
            <a:off x="718650" y="253869"/>
            <a:ext cx="80115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Space Grotesk"/>
              <a:buNone/>
              <a:defRPr sz="2000" b="1" i="0" u="none" strike="noStrike" cap="none">
                <a:solidFill>
                  <a:schemeClr val="dk1"/>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9pPr>
          </a:lstStyle>
          <a:p>
            <a:r>
              <a:rPr lang="en-US" sz="2400" dirty="0">
                <a:solidFill>
                  <a:schemeClr val="bg2"/>
                </a:solidFill>
              </a:rPr>
              <a:t>Sierra Leone is off-track to reach SDG 3.2</a:t>
            </a:r>
            <a:endParaRPr lang="fr-FR" sz="2400" dirty="0">
              <a:solidFill>
                <a:schemeClr val="bg2"/>
              </a:solidFill>
              <a:latin typeface="Gill Sans MT" panose="020B0502020104020203" pitchFamily="34" charset="0"/>
            </a:endParaRPr>
          </a:p>
        </p:txBody>
      </p:sp>
      <p:graphicFrame>
        <p:nvGraphicFramePr>
          <p:cNvPr id="5" name="Chart 4">
            <a:extLst>
              <a:ext uri="{FF2B5EF4-FFF2-40B4-BE49-F238E27FC236}">
                <a16:creationId xmlns:a16="http://schemas.microsoft.com/office/drawing/2014/main" id="{451776D9-858E-4B69-9BBB-95C73894B9B6}"/>
              </a:ext>
            </a:extLst>
          </p:cNvPr>
          <p:cNvGraphicFramePr/>
          <p:nvPr>
            <p:extLst>
              <p:ext uri="{D42A27DB-BD31-4B8C-83A1-F6EECF244321}">
                <p14:modId xmlns:p14="http://schemas.microsoft.com/office/powerpoint/2010/main" val="3835191297"/>
              </p:ext>
            </p:extLst>
          </p:nvPr>
        </p:nvGraphicFramePr>
        <p:xfrm>
          <a:off x="718650" y="1018800"/>
          <a:ext cx="3221131" cy="22964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CE1CAFB-06A8-455B-B391-151EC1F789B1}"/>
              </a:ext>
            </a:extLst>
          </p:cNvPr>
          <p:cNvSpPr txBox="1"/>
          <p:nvPr/>
        </p:nvSpPr>
        <p:spPr>
          <a:xfrm>
            <a:off x="718650" y="3315244"/>
            <a:ext cx="3409213" cy="1754326"/>
          </a:xfrm>
          <a:prstGeom prst="rect">
            <a:avLst/>
          </a:prstGeom>
          <a:noFill/>
        </p:spPr>
        <p:txBody>
          <a:bodyPr wrap="square">
            <a:spAutoFit/>
          </a:bodyPr>
          <a:lstStyle/>
          <a:p>
            <a:pPr marL="214313" indent="-214313" defTabSz="685800">
              <a:buClrTx/>
              <a:buFont typeface="Arial" panose="020B0604020202020204" pitchFamily="34" charset="0"/>
              <a:buChar char="•"/>
            </a:pPr>
            <a:r>
              <a:rPr lang="en-GB" sz="1200" kern="1200" dirty="0">
                <a:solidFill>
                  <a:schemeClr val="tx1"/>
                </a:solidFill>
                <a:latin typeface="Gill Sans MT" panose="020B0502020104020203" pitchFamily="34" charset="0"/>
                <a:ea typeface="+mn-ea"/>
                <a:cs typeface="+mn-cs"/>
              </a:rPr>
              <a:t>Among deaths in children under-five:</a:t>
            </a:r>
          </a:p>
          <a:p>
            <a:pPr marL="557213" lvl="1" indent="-214313" defTabSz="685800">
              <a:buClrTx/>
              <a:buFont typeface="Arial" panose="020B0604020202020204" pitchFamily="34" charset="0"/>
              <a:buChar char="•"/>
            </a:pPr>
            <a:r>
              <a:rPr lang="en-GB" sz="1200" kern="1200" dirty="0">
                <a:solidFill>
                  <a:schemeClr val="tx1"/>
                </a:solidFill>
                <a:latin typeface="Gill Sans MT" panose="020B0502020104020203" pitchFamily="34" charset="0"/>
                <a:ea typeface="+mn-ea"/>
                <a:cs typeface="+mn-cs"/>
              </a:rPr>
              <a:t>33% caused by malaria</a:t>
            </a:r>
          </a:p>
          <a:p>
            <a:pPr marL="557213" lvl="1" indent="-214313" defTabSz="685800">
              <a:buClrTx/>
              <a:buFont typeface="Arial" panose="020B0604020202020204" pitchFamily="34" charset="0"/>
              <a:buChar char="•"/>
            </a:pPr>
            <a:r>
              <a:rPr lang="en-GB" sz="1200" kern="1200" dirty="0">
                <a:solidFill>
                  <a:schemeClr val="tx1"/>
                </a:solidFill>
                <a:latin typeface="Gill Sans MT" panose="020B0502020104020203" pitchFamily="34" charset="0"/>
                <a:ea typeface="+mn-ea"/>
                <a:cs typeface="+mn-cs"/>
              </a:rPr>
              <a:t>20% caused by pneumonia</a:t>
            </a:r>
          </a:p>
          <a:p>
            <a:pPr marL="557213" lvl="1" indent="-214313" defTabSz="685800">
              <a:buClrTx/>
              <a:buFont typeface="Arial" panose="020B0604020202020204" pitchFamily="34" charset="0"/>
              <a:buChar char="•"/>
            </a:pPr>
            <a:r>
              <a:rPr lang="en-GB" sz="1200" kern="1200" dirty="0">
                <a:solidFill>
                  <a:schemeClr val="tx1"/>
                </a:solidFill>
                <a:latin typeface="Gill Sans MT" panose="020B0502020104020203" pitchFamily="34" charset="0"/>
                <a:ea typeface="+mn-ea"/>
                <a:cs typeface="+mn-cs"/>
              </a:rPr>
              <a:t>14% caused by diarrhoea</a:t>
            </a:r>
          </a:p>
          <a:p>
            <a:pPr marL="557213" lvl="1" indent="-214313" defTabSz="685800">
              <a:buClrTx/>
              <a:buFont typeface="Arial" panose="020B0604020202020204" pitchFamily="34" charset="0"/>
              <a:buChar char="•"/>
            </a:pPr>
            <a:r>
              <a:rPr lang="en-GB" sz="1200" kern="1200" dirty="0">
                <a:solidFill>
                  <a:schemeClr val="tx1"/>
                </a:solidFill>
                <a:latin typeface="Gill Sans MT" panose="020B0502020104020203" pitchFamily="34" charset="0"/>
                <a:ea typeface="+mn-ea"/>
                <a:cs typeface="+mn-cs"/>
              </a:rPr>
              <a:t>4% HIV/AIDS</a:t>
            </a:r>
          </a:p>
          <a:p>
            <a:pPr marL="557213" lvl="1" indent="-214313" defTabSz="685800">
              <a:buClrTx/>
              <a:buFont typeface="Arial" panose="020B0604020202020204" pitchFamily="34" charset="0"/>
              <a:buChar char="•"/>
            </a:pPr>
            <a:r>
              <a:rPr lang="en-GB" sz="1200" kern="1200" dirty="0">
                <a:solidFill>
                  <a:schemeClr val="tx1"/>
                </a:solidFill>
                <a:latin typeface="Gill Sans MT" panose="020B0502020104020203" pitchFamily="34" charset="0"/>
                <a:ea typeface="+mn-ea"/>
                <a:cs typeface="+mn-cs"/>
              </a:rPr>
              <a:t>Malnutrition - important underlying cause</a:t>
            </a:r>
          </a:p>
          <a:p>
            <a:pPr marL="214313" indent="-214313" defTabSz="685800">
              <a:buClrTx/>
              <a:buFont typeface="Arial" panose="020B0604020202020204" pitchFamily="34" charset="0"/>
              <a:buChar char="•"/>
            </a:pPr>
            <a:r>
              <a:rPr lang="en-GB" sz="1200" kern="1200" dirty="0">
                <a:solidFill>
                  <a:schemeClr val="tx1"/>
                </a:solidFill>
                <a:latin typeface="Gill Sans MT" panose="020B0502020104020203" pitchFamily="34" charset="0"/>
                <a:ea typeface="+mn-ea"/>
                <a:cs typeface="+mn-cs"/>
              </a:rPr>
              <a:t>These are diseases that are preventable and commonly treatable at the primary healthcare level</a:t>
            </a:r>
            <a:endParaRPr lang="en-US" sz="1200" kern="1200" dirty="0">
              <a:solidFill>
                <a:schemeClr val="tx1"/>
              </a:solidFill>
              <a:latin typeface="Gill Sans MT" panose="020B0502020104020203" pitchFamily="34" charset="0"/>
              <a:ea typeface="+mn-ea"/>
              <a:cs typeface="+mn-cs"/>
            </a:endParaRPr>
          </a:p>
        </p:txBody>
      </p:sp>
      <p:graphicFrame>
        <p:nvGraphicFramePr>
          <p:cNvPr id="7" name="Chart 6">
            <a:extLst>
              <a:ext uri="{FF2B5EF4-FFF2-40B4-BE49-F238E27FC236}">
                <a16:creationId xmlns:a16="http://schemas.microsoft.com/office/drawing/2014/main" id="{B0BF5F5B-B84B-44BD-B501-4E01FC170A36}"/>
              </a:ext>
            </a:extLst>
          </p:cNvPr>
          <p:cNvGraphicFramePr/>
          <p:nvPr>
            <p:extLst>
              <p:ext uri="{D42A27DB-BD31-4B8C-83A1-F6EECF244321}">
                <p14:modId xmlns:p14="http://schemas.microsoft.com/office/powerpoint/2010/main" val="607754726"/>
              </p:ext>
            </p:extLst>
          </p:nvPr>
        </p:nvGraphicFramePr>
        <p:xfrm>
          <a:off x="3939781" y="3315244"/>
          <a:ext cx="3346394" cy="18036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B23F705-E33F-4820-AC2B-AE0B1FEA6472}"/>
              </a:ext>
            </a:extLst>
          </p:cNvPr>
          <p:cNvSpPr txBox="1"/>
          <p:nvPr/>
        </p:nvSpPr>
        <p:spPr>
          <a:xfrm>
            <a:off x="6424555" y="3699707"/>
            <a:ext cx="2423287" cy="738664"/>
          </a:xfrm>
          <a:prstGeom prst="rect">
            <a:avLst/>
          </a:prstGeom>
          <a:noFill/>
        </p:spPr>
        <p:txBody>
          <a:bodyPr wrap="square" rtlCol="0">
            <a:spAutoFit/>
          </a:bodyPr>
          <a:lstStyle/>
          <a:p>
            <a:pPr marL="257175" indent="-257175" defTabSz="685800">
              <a:buClrTx/>
              <a:buFont typeface="Arial" panose="020B0604020202020204" pitchFamily="34" charset="0"/>
              <a:buChar char="•"/>
            </a:pPr>
            <a:r>
              <a:rPr lang="en-US" kern="1200" dirty="0">
                <a:solidFill>
                  <a:schemeClr val="tx1"/>
                </a:solidFill>
                <a:latin typeface="Gill Sans MT" panose="020B0502020104020203" pitchFamily="34" charset="0"/>
                <a:ea typeface="+mn-ea"/>
                <a:cs typeface="+mn-cs"/>
              </a:rPr>
              <a:t>70% under-five deaths occur in the post-neonatal (1-59 month) period</a:t>
            </a:r>
          </a:p>
        </p:txBody>
      </p:sp>
      <p:graphicFrame>
        <p:nvGraphicFramePr>
          <p:cNvPr id="9" name="Chart 8">
            <a:extLst>
              <a:ext uri="{FF2B5EF4-FFF2-40B4-BE49-F238E27FC236}">
                <a16:creationId xmlns:a16="http://schemas.microsoft.com/office/drawing/2014/main" id="{FC16B066-58CC-4D0A-ACE4-19D8CCE3F605}"/>
              </a:ext>
            </a:extLst>
          </p:cNvPr>
          <p:cNvGraphicFramePr/>
          <p:nvPr>
            <p:extLst>
              <p:ext uri="{D42A27DB-BD31-4B8C-83A1-F6EECF244321}">
                <p14:modId xmlns:p14="http://schemas.microsoft.com/office/powerpoint/2010/main" val="1095016296"/>
              </p:ext>
            </p:extLst>
          </p:nvPr>
        </p:nvGraphicFramePr>
        <p:xfrm>
          <a:off x="4127862" y="1018800"/>
          <a:ext cx="4602287" cy="229644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EEA198B3-A6C6-4667-9906-2932588A21AB}"/>
              </a:ext>
            </a:extLst>
          </p:cNvPr>
          <p:cNvSpPr txBox="1"/>
          <p:nvPr/>
        </p:nvSpPr>
        <p:spPr>
          <a:xfrm>
            <a:off x="4118961" y="3305991"/>
            <a:ext cx="4611188" cy="307777"/>
          </a:xfrm>
          <a:prstGeom prst="rect">
            <a:avLst/>
          </a:prstGeom>
          <a:noFill/>
        </p:spPr>
        <p:txBody>
          <a:bodyPr wrap="square">
            <a:spAutoFit/>
          </a:bodyPr>
          <a:lstStyle/>
          <a:p>
            <a:pPr algn="ctr" rtl="0">
              <a:defRPr sz="1200" b="1" i="0" u="none" strike="noStrike" kern="1200" spc="0" baseline="0">
                <a:solidFill>
                  <a:prstClr val="black">
                    <a:lumMod val="65000"/>
                    <a:lumOff val="35000"/>
                  </a:prstClr>
                </a:solidFill>
                <a:latin typeface="+mn-lt"/>
                <a:ea typeface="+mn-ea"/>
                <a:cs typeface="+mn-cs"/>
              </a:defRPr>
            </a:pPr>
            <a:r>
              <a:rPr lang="en-US" sz="1400" b="1" dirty="0"/>
              <a:t>Sierra Leone - estimated deaths in U5</a:t>
            </a:r>
          </a:p>
        </p:txBody>
      </p:sp>
    </p:spTree>
    <p:extLst>
      <p:ext uri="{BB962C8B-B14F-4D97-AF65-F5344CB8AC3E}">
        <p14:creationId xmlns:p14="http://schemas.microsoft.com/office/powerpoint/2010/main" val="552180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8CF5-85A9-467F-9CD6-8BE4584F46D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1465C9D-E46D-4E2D-9483-EE04BE022C87}"/>
              </a:ext>
            </a:extLst>
          </p:cNvPr>
          <p:cNvSpPr>
            <a:spLocks noGrp="1"/>
          </p:cNvSpPr>
          <p:nvPr>
            <p:ph type="body" idx="1"/>
          </p:nvPr>
        </p:nvSpPr>
        <p:spPr>
          <a:xfrm>
            <a:off x="566250" y="1151262"/>
            <a:ext cx="7777200" cy="3323634"/>
          </a:xfrm>
        </p:spPr>
        <p:txBody>
          <a:bodyPr>
            <a:normAutofit fontScale="92500"/>
          </a:bodyPr>
          <a:lstStyle/>
          <a:p>
            <a:r>
              <a:rPr lang="en-GB" sz="1800" dirty="0">
                <a:solidFill>
                  <a:schemeClr val="tx1"/>
                </a:solidFill>
                <a:latin typeface="+mj-lt"/>
              </a:rPr>
              <a:t>Leadership &amp; commitment of H.E </a:t>
            </a:r>
            <a:r>
              <a:rPr lang="en-GB" sz="1800" dirty="0" err="1">
                <a:solidFill>
                  <a:schemeClr val="tx1"/>
                </a:solidFill>
                <a:latin typeface="+mj-lt"/>
              </a:rPr>
              <a:t>Dr.</a:t>
            </a:r>
            <a:r>
              <a:rPr lang="en-GB" sz="1800" dirty="0">
                <a:solidFill>
                  <a:schemeClr val="tx1"/>
                </a:solidFill>
                <a:latin typeface="+mj-lt"/>
              </a:rPr>
              <a:t> Austin Demby (Min of Health) at the World Health Assembly in May 2022. </a:t>
            </a:r>
          </a:p>
          <a:p>
            <a:r>
              <a:rPr lang="en-GB" sz="1800" i="1" dirty="0">
                <a:solidFill>
                  <a:schemeClr val="tx1"/>
                </a:solidFill>
                <a:latin typeface="+mj-lt"/>
              </a:rPr>
              <a:t>Calling on global Leaders to help Sierra Leone reduce its child mortality</a:t>
            </a:r>
            <a:r>
              <a:rPr lang="en-GB" sz="1800" dirty="0">
                <a:solidFill>
                  <a:schemeClr val="tx1"/>
                </a:solidFill>
                <a:latin typeface="+mj-lt"/>
              </a:rPr>
              <a:t>.</a:t>
            </a:r>
          </a:p>
          <a:p>
            <a:r>
              <a:rPr lang="en-GB" sz="1800" dirty="0">
                <a:solidFill>
                  <a:schemeClr val="tx1"/>
                </a:solidFill>
                <a:latin typeface="+mj-lt"/>
              </a:rPr>
              <a:t>Minister declared to treat child survival as a national emergency</a:t>
            </a:r>
          </a:p>
          <a:p>
            <a:pPr lvl="1"/>
            <a:r>
              <a:rPr lang="en-GB" sz="1800" i="1" dirty="0">
                <a:solidFill>
                  <a:schemeClr val="tx1"/>
                </a:solidFill>
                <a:latin typeface="+mj-lt"/>
              </a:rPr>
              <a:t>Designated a lead in the </a:t>
            </a:r>
            <a:r>
              <a:rPr lang="en-GB" sz="1800" i="1" dirty="0" err="1">
                <a:solidFill>
                  <a:schemeClr val="tx1"/>
                </a:solidFill>
                <a:latin typeface="+mj-lt"/>
              </a:rPr>
              <a:t>MoHS</a:t>
            </a:r>
            <a:r>
              <a:rPr lang="en-GB" sz="1800" i="1" dirty="0">
                <a:solidFill>
                  <a:schemeClr val="tx1"/>
                </a:solidFill>
                <a:latin typeface="+mj-lt"/>
              </a:rPr>
              <a:t> (RCH directorate) to coordinate the effort.</a:t>
            </a:r>
            <a:endParaRPr lang="en-GB" sz="1800" dirty="0">
              <a:solidFill>
                <a:schemeClr val="tx1"/>
              </a:solidFill>
              <a:latin typeface="+mj-lt"/>
            </a:endParaRPr>
          </a:p>
          <a:p>
            <a:r>
              <a:rPr lang="en-GB" sz="1800" dirty="0">
                <a:solidFill>
                  <a:schemeClr val="tx1"/>
                </a:solidFill>
                <a:latin typeface="+mj-lt"/>
              </a:rPr>
              <a:t>Joint stakeholder mission in Nov 2022 from global and national partners agreed to develop CSA Plan as part of RMNCAH strategy, and the need to establish a national child health programme to coordinate child health activities and elevate child health issues.</a:t>
            </a:r>
          </a:p>
          <a:p>
            <a:r>
              <a:rPr lang="en-GB" sz="1800" i="1" dirty="0">
                <a:solidFill>
                  <a:schemeClr val="tx1"/>
                </a:solidFill>
                <a:latin typeface="+mj-lt"/>
              </a:rPr>
              <a:t>Strategic discussions with relevant directorates/programmes and partners</a:t>
            </a:r>
            <a:endParaRPr lang="en-GB" sz="1800" dirty="0">
              <a:solidFill>
                <a:schemeClr val="tx1"/>
              </a:solidFill>
              <a:latin typeface="+mj-lt"/>
            </a:endParaRPr>
          </a:p>
        </p:txBody>
      </p:sp>
      <p:sp>
        <p:nvSpPr>
          <p:cNvPr id="5" name="Google Shape;109;p1">
            <a:extLst>
              <a:ext uri="{FF2B5EF4-FFF2-40B4-BE49-F238E27FC236}">
                <a16:creationId xmlns:a16="http://schemas.microsoft.com/office/drawing/2014/main" id="{9831FA94-319E-4841-90F1-9C33A46D9A32}"/>
              </a:ext>
            </a:extLst>
          </p:cNvPr>
          <p:cNvSpPr/>
          <p:nvPr/>
        </p:nvSpPr>
        <p:spPr>
          <a:xfrm>
            <a:off x="1" y="8838"/>
            <a:ext cx="9143999" cy="911237"/>
          </a:xfrm>
          <a:prstGeom prst="rect">
            <a:avLst/>
          </a:prstGeom>
          <a:solidFill>
            <a:srgbClr val="2A256C"/>
          </a:solidFill>
          <a:ln>
            <a:noFill/>
          </a:ln>
        </p:spPr>
        <p:txBody>
          <a:bodyPr spcFirstLastPara="1" wrap="square" lIns="68569" tIns="34275" rIns="68569" bIns="34275" anchor="ctr" anchorCtr="0">
            <a:noAutofit/>
          </a:bodyPr>
          <a:lstStyle/>
          <a:p>
            <a:pPr algn="ctr" defTabSz="685800">
              <a:buSzPts val="1400"/>
            </a:pPr>
            <a:r>
              <a:rPr lang="en-US" sz="2400" b="1" dirty="0">
                <a:solidFill>
                  <a:schemeClr val="bg1"/>
                </a:solidFill>
                <a:latin typeface="Gill Sans MT" panose="020B0502020104020203" pitchFamily="34" charset="0"/>
              </a:rPr>
              <a:t>Background to CSAP and the National Child Health </a:t>
            </a:r>
            <a:r>
              <a:rPr lang="en-US" sz="2400" b="1" dirty="0" err="1">
                <a:solidFill>
                  <a:schemeClr val="bg1"/>
                </a:solidFill>
                <a:latin typeface="Gill Sans MT" panose="020B0502020104020203" pitchFamily="34" charset="0"/>
              </a:rPr>
              <a:t>Programme</a:t>
            </a:r>
            <a:r>
              <a:rPr lang="en-US" sz="2400" b="1" dirty="0">
                <a:solidFill>
                  <a:schemeClr val="bg1"/>
                </a:solidFill>
                <a:latin typeface="Gill Sans MT" panose="020B0502020104020203" pitchFamily="34" charset="0"/>
              </a:rPr>
              <a:t>…..A Call to Action</a:t>
            </a:r>
            <a:endParaRPr kern="1200" dirty="0">
              <a:solidFill>
                <a:srgbClr val="FFFFFF"/>
              </a:solidFill>
            </a:endParaRPr>
          </a:p>
        </p:txBody>
      </p:sp>
    </p:spTree>
    <p:extLst>
      <p:ext uri="{BB962C8B-B14F-4D97-AF65-F5344CB8AC3E}">
        <p14:creationId xmlns:p14="http://schemas.microsoft.com/office/powerpoint/2010/main" val="706449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8CF5-85A9-467F-9CD6-8BE4584F46D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1465C9D-E46D-4E2D-9483-EE04BE022C87}"/>
              </a:ext>
            </a:extLst>
          </p:cNvPr>
          <p:cNvSpPr>
            <a:spLocks noGrp="1"/>
          </p:cNvSpPr>
          <p:nvPr>
            <p:ph type="body" idx="1"/>
          </p:nvPr>
        </p:nvSpPr>
        <p:spPr>
          <a:xfrm>
            <a:off x="566250" y="1151262"/>
            <a:ext cx="7777200" cy="3323634"/>
          </a:xfrm>
        </p:spPr>
        <p:txBody>
          <a:bodyPr>
            <a:normAutofit fontScale="62500" lnSpcReduction="20000"/>
          </a:bodyPr>
          <a:lstStyle/>
          <a:p>
            <a:r>
              <a:rPr lang="en-GB" sz="3200" dirty="0">
                <a:solidFill>
                  <a:schemeClr val="tx1"/>
                </a:solidFill>
                <a:latin typeface="+mj-lt"/>
              </a:rPr>
              <a:t>Renewed call to action to end preventable child deaths</a:t>
            </a:r>
          </a:p>
          <a:p>
            <a:r>
              <a:rPr lang="en-US" sz="3200" dirty="0">
                <a:solidFill>
                  <a:schemeClr val="tx1"/>
                </a:solidFill>
                <a:latin typeface="+mj-lt"/>
              </a:rPr>
              <a:t>Life-stages vision / Approach</a:t>
            </a:r>
          </a:p>
          <a:p>
            <a:r>
              <a:rPr lang="en-US" sz="3200" dirty="0">
                <a:solidFill>
                  <a:schemeClr val="tx1"/>
                </a:solidFill>
                <a:latin typeface="+mj-lt"/>
              </a:rPr>
              <a:t>Part of Ministry-wide plan </a:t>
            </a:r>
          </a:p>
          <a:p>
            <a:r>
              <a:rPr lang="en-GB" sz="3200" dirty="0">
                <a:solidFill>
                  <a:schemeClr val="tx1"/>
                </a:solidFill>
                <a:latin typeface="+mj-lt"/>
              </a:rPr>
              <a:t>Strengthening primary health care (PHUs, CHWs) with strong referral, and referral level care at hospitals</a:t>
            </a:r>
          </a:p>
          <a:p>
            <a:r>
              <a:rPr lang="en-GB" sz="3200" dirty="0">
                <a:solidFill>
                  <a:schemeClr val="tx1"/>
                </a:solidFill>
                <a:latin typeface="+mj-lt"/>
              </a:rPr>
              <a:t>Complements joint ENAP/ EPMM action plan for maternal and </a:t>
            </a:r>
            <a:r>
              <a:rPr lang="en-GB" sz="3200" dirty="0" err="1">
                <a:solidFill>
                  <a:schemeClr val="tx1"/>
                </a:solidFill>
                <a:latin typeface="+mj-lt"/>
              </a:rPr>
              <a:t>newborn</a:t>
            </a:r>
            <a:r>
              <a:rPr lang="en-GB" sz="3200" dirty="0">
                <a:solidFill>
                  <a:schemeClr val="tx1"/>
                </a:solidFill>
                <a:latin typeface="+mj-lt"/>
              </a:rPr>
              <a:t> survival</a:t>
            </a:r>
          </a:p>
          <a:p>
            <a:r>
              <a:rPr lang="en-GB" sz="3200" dirty="0">
                <a:solidFill>
                  <a:schemeClr val="tx1"/>
                </a:solidFill>
                <a:latin typeface="+mj-lt"/>
              </a:rPr>
              <a:t>Not bringing something new, rather highlights priorities of the RMNCAHN strategy and elevate child health issues to the highest level.</a:t>
            </a:r>
            <a:endParaRPr lang="en-US" sz="3200" dirty="0">
              <a:solidFill>
                <a:schemeClr val="tx1"/>
              </a:solidFill>
              <a:latin typeface="+mj-lt"/>
            </a:endParaRPr>
          </a:p>
        </p:txBody>
      </p:sp>
      <p:sp>
        <p:nvSpPr>
          <p:cNvPr id="5" name="Google Shape;109;p1">
            <a:extLst>
              <a:ext uri="{FF2B5EF4-FFF2-40B4-BE49-F238E27FC236}">
                <a16:creationId xmlns:a16="http://schemas.microsoft.com/office/drawing/2014/main" id="{9831FA94-319E-4841-90F1-9C33A46D9A32}"/>
              </a:ext>
            </a:extLst>
          </p:cNvPr>
          <p:cNvSpPr/>
          <p:nvPr/>
        </p:nvSpPr>
        <p:spPr>
          <a:xfrm>
            <a:off x="1" y="8838"/>
            <a:ext cx="9143999" cy="911237"/>
          </a:xfrm>
          <a:prstGeom prst="rect">
            <a:avLst/>
          </a:prstGeom>
          <a:solidFill>
            <a:srgbClr val="2A256C"/>
          </a:solidFill>
          <a:ln>
            <a:noFill/>
          </a:ln>
        </p:spPr>
        <p:txBody>
          <a:bodyPr spcFirstLastPara="1" wrap="square" lIns="68569" tIns="34275" rIns="68569" bIns="34275" anchor="ctr" anchorCtr="0">
            <a:noAutofit/>
          </a:bodyPr>
          <a:lstStyle/>
          <a:p>
            <a:pPr algn="ctr" defTabSz="685800">
              <a:buSzPts val="1400"/>
            </a:pPr>
            <a:r>
              <a:rPr lang="en-US" sz="2400" b="1" dirty="0">
                <a:solidFill>
                  <a:schemeClr val="bg1"/>
                </a:solidFill>
                <a:latin typeface="Gill Sans MT" panose="020B0502020104020203" pitchFamily="34" charset="0"/>
              </a:rPr>
              <a:t>Purpose of the CSAP</a:t>
            </a:r>
            <a:endParaRPr kern="1200" dirty="0">
              <a:solidFill>
                <a:srgbClr val="FFFFFF"/>
              </a:solidFill>
            </a:endParaRPr>
          </a:p>
        </p:txBody>
      </p:sp>
    </p:spTree>
    <p:extLst>
      <p:ext uri="{BB962C8B-B14F-4D97-AF65-F5344CB8AC3E}">
        <p14:creationId xmlns:p14="http://schemas.microsoft.com/office/powerpoint/2010/main" val="2721961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8CF5-85A9-467F-9CD6-8BE4584F46DD}"/>
              </a:ext>
            </a:extLst>
          </p:cNvPr>
          <p:cNvSpPr>
            <a:spLocks noGrp="1"/>
          </p:cNvSpPr>
          <p:nvPr>
            <p:ph type="title"/>
          </p:nvPr>
        </p:nvSpPr>
        <p:spPr/>
        <p:txBody>
          <a:bodyPr/>
          <a:lstStyle/>
          <a:p>
            <a:endParaRPr lang="en-US" dirty="0"/>
          </a:p>
        </p:txBody>
      </p:sp>
      <p:sp>
        <p:nvSpPr>
          <p:cNvPr id="5" name="Google Shape;109;p1">
            <a:extLst>
              <a:ext uri="{FF2B5EF4-FFF2-40B4-BE49-F238E27FC236}">
                <a16:creationId xmlns:a16="http://schemas.microsoft.com/office/drawing/2014/main" id="{9831FA94-319E-4841-90F1-9C33A46D9A32}"/>
              </a:ext>
            </a:extLst>
          </p:cNvPr>
          <p:cNvSpPr/>
          <p:nvPr/>
        </p:nvSpPr>
        <p:spPr>
          <a:xfrm>
            <a:off x="1" y="8838"/>
            <a:ext cx="9143999" cy="911237"/>
          </a:xfrm>
          <a:prstGeom prst="rect">
            <a:avLst/>
          </a:prstGeom>
          <a:solidFill>
            <a:srgbClr val="2A256C"/>
          </a:solidFill>
          <a:ln>
            <a:noFill/>
          </a:ln>
        </p:spPr>
        <p:txBody>
          <a:bodyPr spcFirstLastPara="1" wrap="square" lIns="68569" tIns="34275" rIns="68569" bIns="34275" anchor="ctr" anchorCtr="0">
            <a:noAutofit/>
          </a:bodyPr>
          <a:lstStyle/>
          <a:p>
            <a:pPr algn="ctr" defTabSz="685800">
              <a:buSzPts val="1400"/>
            </a:pPr>
            <a:r>
              <a:rPr lang="en-US" sz="2400" b="1" dirty="0">
                <a:solidFill>
                  <a:schemeClr val="bg1"/>
                </a:solidFill>
                <a:latin typeface="Gill Sans MT" panose="020B0502020104020203" pitchFamily="34" charset="0"/>
              </a:rPr>
              <a:t>Bottlenecks identified from the Stakeholder Meeting held in Nov 2022</a:t>
            </a:r>
            <a:endParaRPr lang="en-US" kern="1200" dirty="0">
              <a:solidFill>
                <a:srgbClr val="FFFFFF"/>
              </a:solidFill>
            </a:endParaRPr>
          </a:p>
        </p:txBody>
      </p:sp>
      <p:graphicFrame>
        <p:nvGraphicFramePr>
          <p:cNvPr id="7" name="Content Placeholder 6">
            <a:extLst>
              <a:ext uri="{FF2B5EF4-FFF2-40B4-BE49-F238E27FC236}">
                <a16:creationId xmlns:a16="http://schemas.microsoft.com/office/drawing/2014/main" id="{4C23B168-9F3B-42C6-B57B-0B0989DC6B19}"/>
              </a:ext>
            </a:extLst>
          </p:cNvPr>
          <p:cNvGraphicFramePr>
            <a:graphicFrameLocks/>
          </p:cNvGraphicFramePr>
          <p:nvPr>
            <p:extLst>
              <p:ext uri="{D42A27DB-BD31-4B8C-83A1-F6EECF244321}">
                <p14:modId xmlns:p14="http://schemas.microsoft.com/office/powerpoint/2010/main" val="1824836870"/>
              </p:ext>
            </p:extLst>
          </p:nvPr>
        </p:nvGraphicFramePr>
        <p:xfrm>
          <a:off x="51954" y="1151262"/>
          <a:ext cx="9040091" cy="384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3705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C165-4F90-4274-8824-9D35696D84E3}"/>
              </a:ext>
            </a:extLst>
          </p:cNvPr>
          <p:cNvSpPr>
            <a:spLocks noGrp="1"/>
          </p:cNvSpPr>
          <p:nvPr>
            <p:ph type="title"/>
          </p:nvPr>
        </p:nvSpPr>
        <p:spPr>
          <a:xfrm>
            <a:off x="566249" y="103681"/>
            <a:ext cx="8011500" cy="572700"/>
          </a:xfrm>
        </p:spPr>
        <p:txBody>
          <a:bodyPr>
            <a:normAutofit/>
          </a:bodyPr>
          <a:lstStyle/>
          <a:p>
            <a:pPr algn="ctr"/>
            <a:r>
              <a:rPr lang="en-US" dirty="0"/>
              <a:t>Sierra Leone Child Survival Action (CSA) Plan – 2023 – 2025</a:t>
            </a:r>
          </a:p>
        </p:txBody>
      </p:sp>
      <p:pic>
        <p:nvPicPr>
          <p:cNvPr id="4" name="Picture 3" descr="Image result for ministry of health and sanitation sierra leone logo">
            <a:extLst>
              <a:ext uri="{FF2B5EF4-FFF2-40B4-BE49-F238E27FC236}">
                <a16:creationId xmlns:a16="http://schemas.microsoft.com/office/drawing/2014/main" id="{C255373A-2EF0-4A8B-BE5B-81CA9BA40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063" y="97847"/>
            <a:ext cx="670560" cy="5163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16">
            <a:extLst>
              <a:ext uri="{FF2B5EF4-FFF2-40B4-BE49-F238E27FC236}">
                <a16:creationId xmlns:a16="http://schemas.microsoft.com/office/drawing/2014/main" id="{B3288112-1AB4-4781-8607-E3F9ACA22A1E}"/>
              </a:ext>
            </a:extLst>
          </p:cNvPr>
          <p:cNvGraphicFramePr>
            <a:graphicFrameLocks/>
          </p:cNvGraphicFramePr>
          <p:nvPr>
            <p:extLst>
              <p:ext uri="{D42A27DB-BD31-4B8C-83A1-F6EECF244321}">
                <p14:modId xmlns:p14="http://schemas.microsoft.com/office/powerpoint/2010/main" val="3082068955"/>
              </p:ext>
            </p:extLst>
          </p:nvPr>
        </p:nvGraphicFramePr>
        <p:xfrm>
          <a:off x="6530" y="676381"/>
          <a:ext cx="9130939" cy="4397451"/>
        </p:xfrm>
        <a:graphic>
          <a:graphicData uri="http://schemas.openxmlformats.org/drawingml/2006/table">
            <a:tbl>
              <a:tblPr firstRow="1" bandRow="1">
                <a:tableStyleId>{5C22544A-7EE6-4342-B048-85BDC9FD1C3A}</a:tableStyleId>
              </a:tblPr>
              <a:tblGrid>
                <a:gridCol w="492037">
                  <a:extLst>
                    <a:ext uri="{9D8B030D-6E8A-4147-A177-3AD203B41FA5}">
                      <a16:colId xmlns:a16="http://schemas.microsoft.com/office/drawing/2014/main" val="4091765608"/>
                    </a:ext>
                  </a:extLst>
                </a:gridCol>
                <a:gridCol w="731332">
                  <a:extLst>
                    <a:ext uri="{9D8B030D-6E8A-4147-A177-3AD203B41FA5}">
                      <a16:colId xmlns:a16="http://schemas.microsoft.com/office/drawing/2014/main" val="2840168904"/>
                    </a:ext>
                  </a:extLst>
                </a:gridCol>
                <a:gridCol w="1097468">
                  <a:extLst>
                    <a:ext uri="{9D8B030D-6E8A-4147-A177-3AD203B41FA5}">
                      <a16:colId xmlns:a16="http://schemas.microsoft.com/office/drawing/2014/main" val="1850790136"/>
                    </a:ext>
                  </a:extLst>
                </a:gridCol>
                <a:gridCol w="630117">
                  <a:extLst>
                    <a:ext uri="{9D8B030D-6E8A-4147-A177-3AD203B41FA5}">
                      <a16:colId xmlns:a16="http://schemas.microsoft.com/office/drawing/2014/main" val="2960691973"/>
                    </a:ext>
                  </a:extLst>
                </a:gridCol>
                <a:gridCol w="920009">
                  <a:extLst>
                    <a:ext uri="{9D8B030D-6E8A-4147-A177-3AD203B41FA5}">
                      <a16:colId xmlns:a16="http://schemas.microsoft.com/office/drawing/2014/main" val="2803588723"/>
                    </a:ext>
                  </a:extLst>
                </a:gridCol>
                <a:gridCol w="1607600">
                  <a:extLst>
                    <a:ext uri="{9D8B030D-6E8A-4147-A177-3AD203B41FA5}">
                      <a16:colId xmlns:a16="http://schemas.microsoft.com/office/drawing/2014/main" val="2668078506"/>
                    </a:ext>
                  </a:extLst>
                </a:gridCol>
                <a:gridCol w="597662">
                  <a:extLst>
                    <a:ext uri="{9D8B030D-6E8A-4147-A177-3AD203B41FA5}">
                      <a16:colId xmlns:a16="http://schemas.microsoft.com/office/drawing/2014/main" val="178883287"/>
                    </a:ext>
                  </a:extLst>
                </a:gridCol>
                <a:gridCol w="1434921">
                  <a:extLst>
                    <a:ext uri="{9D8B030D-6E8A-4147-A177-3AD203B41FA5}">
                      <a16:colId xmlns:a16="http://schemas.microsoft.com/office/drawing/2014/main" val="922121938"/>
                    </a:ext>
                  </a:extLst>
                </a:gridCol>
                <a:gridCol w="258454">
                  <a:extLst>
                    <a:ext uri="{9D8B030D-6E8A-4147-A177-3AD203B41FA5}">
                      <a16:colId xmlns:a16="http://schemas.microsoft.com/office/drawing/2014/main" val="3757630322"/>
                    </a:ext>
                  </a:extLst>
                </a:gridCol>
                <a:gridCol w="1361339">
                  <a:extLst>
                    <a:ext uri="{9D8B030D-6E8A-4147-A177-3AD203B41FA5}">
                      <a16:colId xmlns:a16="http://schemas.microsoft.com/office/drawing/2014/main" val="1995902422"/>
                    </a:ext>
                  </a:extLst>
                </a:gridCol>
              </a:tblGrid>
              <a:tr h="302740">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Goal: </a:t>
                      </a:r>
                      <a:r>
                        <a:rPr lang="en-US" sz="1600" b="1" kern="1200" dirty="0">
                          <a:solidFill>
                            <a:schemeClr val="tx1"/>
                          </a:solidFill>
                          <a:effectLst/>
                          <a:latin typeface="+mn-lt"/>
                          <a:ea typeface="+mn-ea"/>
                          <a:cs typeface="+mn-cs"/>
                        </a:rPr>
                        <a:t>Refocusing efforts with a holistic approach to end preventable child deaths in Sierra Leone</a:t>
                      </a:r>
                    </a:p>
                  </a:txBody>
                  <a:tcPr marL="68580" marR="68580" marT="34290" marB="3429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5362512"/>
                  </a:ext>
                </a:extLst>
              </a:tr>
              <a:tr h="302740">
                <a:tc gridSpan="10">
                  <a:txBody>
                    <a:bodyPr/>
                    <a:lstStyle/>
                    <a:p>
                      <a:pPr algn="ctr"/>
                      <a:r>
                        <a:rPr lang="en-GB" sz="1600" b="1" dirty="0">
                          <a:solidFill>
                            <a:schemeClr val="tx2">
                              <a:lumMod val="25000"/>
                            </a:schemeClr>
                          </a:solidFill>
                        </a:rPr>
                        <a:t>Target: By 2025, reduce the under-five mortality rate to less than 71 per 1000 live births</a:t>
                      </a:r>
                      <a:endParaRPr lang="en-US" sz="1600" b="1" dirty="0">
                        <a:solidFill>
                          <a:schemeClr val="tx2">
                            <a:lumMod val="25000"/>
                          </a:schemeClr>
                        </a:solidFill>
                      </a:endParaRPr>
                    </a:p>
                  </a:txBody>
                  <a:tcPr marL="68580" marR="68580" marT="34290" marB="34290"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1683359"/>
                  </a:ext>
                </a:extLst>
              </a:tr>
              <a:tr h="1513701">
                <a:tc>
                  <a:txBody>
                    <a:bodyPr/>
                    <a:lstStyle/>
                    <a:p>
                      <a:pPr algn="ctr"/>
                      <a:r>
                        <a:rPr lang="en-GB" sz="1400" b="1" dirty="0">
                          <a:solidFill>
                            <a:schemeClr val="bg1"/>
                          </a:solidFill>
                        </a:rPr>
                        <a:t>Strategic approaches </a:t>
                      </a:r>
                    </a:p>
                  </a:txBody>
                  <a:tcPr marL="68580" marR="68580" marT="34290" marB="34290" vert="vert270" anchor="ctr">
                    <a:solidFill>
                      <a:srgbClr val="7F305D"/>
                    </a:solidFill>
                  </a:tcPr>
                </a:tc>
                <a:tc gridSpan="3">
                  <a:txBody>
                    <a:bodyPr/>
                    <a:lstStyle/>
                    <a:p>
                      <a:pPr algn="ctr"/>
                      <a:r>
                        <a:rPr lang="en-GB" sz="1400" dirty="0"/>
                        <a:t>Tackle issues to improve Child Health &amp; increase Child Survival in Sierra Leone by </a:t>
                      </a:r>
                      <a:r>
                        <a:rPr lang="en-GB" sz="1400" b="1" dirty="0"/>
                        <a:t>bringing together stakeholders from across the directorates &amp; programmes of the </a:t>
                      </a:r>
                      <a:r>
                        <a:rPr lang="en-GB" sz="1400" b="1" dirty="0" err="1"/>
                        <a:t>MoHS</a:t>
                      </a:r>
                      <a:r>
                        <a:rPr lang="en-GB" sz="1400" b="1" dirty="0"/>
                        <a:t> to collaborate </a:t>
                      </a:r>
                      <a:r>
                        <a:rPr lang="en-GB" sz="1400" dirty="0"/>
                        <a:t>for action</a:t>
                      </a:r>
                      <a:endParaRPr lang="en-US" sz="1400" dirty="0"/>
                    </a:p>
                  </a:txBody>
                  <a:tcPr marL="68580" marR="68580" marT="34290" marB="34290" anchor="ctr"/>
                </a:tc>
                <a:tc hMerge="1">
                  <a:txBody>
                    <a:bodyPr/>
                    <a:lstStyle/>
                    <a:p>
                      <a:endParaRPr lang="en-US"/>
                    </a:p>
                  </a:txBody>
                  <a:tcPr/>
                </a:tc>
                <a:tc hMerge="1">
                  <a:txBody>
                    <a:bodyPr/>
                    <a:lstStyle/>
                    <a:p>
                      <a:endParaRPr lang="en-US"/>
                    </a:p>
                  </a:txBody>
                  <a:tcPr/>
                </a:tc>
                <a:tc gridSpan="2">
                  <a:txBody>
                    <a:bodyPr/>
                    <a:lstStyle/>
                    <a:p>
                      <a:pPr algn="ctr"/>
                      <a:r>
                        <a:rPr lang="en-GB" sz="1400" b="1" dirty="0"/>
                        <a:t>Joint action of government &amp; partners </a:t>
                      </a:r>
                      <a:r>
                        <a:rPr lang="en-GB" sz="1400" dirty="0"/>
                        <a:t>to end preventable child deaths through addressing programmatic &amp; health system challenges that hamper progress in Child Survival</a:t>
                      </a:r>
                    </a:p>
                  </a:txBody>
                  <a:tcPr marL="68580" marR="68580" marT="34290" marB="34290" anchor="ctr"/>
                </a:tc>
                <a:tc hMerge="1">
                  <a:txBody>
                    <a:bodyPr/>
                    <a:lstStyle/>
                    <a:p>
                      <a:endParaRPr lang="en-US"/>
                    </a:p>
                  </a:txBody>
                  <a:tcPr/>
                </a:tc>
                <a:tc gridSpan="2">
                  <a:txBody>
                    <a:bodyPr/>
                    <a:lstStyle/>
                    <a:p>
                      <a:pPr algn="ctr"/>
                      <a:r>
                        <a:rPr lang="en-GB" sz="1400" dirty="0"/>
                        <a:t>Leadership, accountability, &amp; </a:t>
                      </a:r>
                      <a:r>
                        <a:rPr lang="en-GB" sz="1400" b="1" dirty="0"/>
                        <a:t>action at national, district, health facility &amp; community level </a:t>
                      </a:r>
                      <a:r>
                        <a:rPr lang="en-GB" sz="1400" dirty="0"/>
                        <a:t>for Child Survival</a:t>
                      </a:r>
                    </a:p>
                  </a:txBody>
                  <a:tcPr marL="68580" marR="68580" marT="34290" marB="34290" anchor="ctr"/>
                </a:tc>
                <a:tc hMerge="1">
                  <a:txBody>
                    <a:bodyPr/>
                    <a:lstStyle/>
                    <a:p>
                      <a:endParaRPr lang="en-US"/>
                    </a:p>
                  </a:txBody>
                  <a:tcPr/>
                </a:tc>
                <a:tc gridSpan="2">
                  <a:txBody>
                    <a:bodyPr/>
                    <a:lstStyle/>
                    <a:p>
                      <a:pPr algn="ctr"/>
                      <a:r>
                        <a:rPr lang="en-GB" sz="1400" dirty="0"/>
                        <a:t>Expanded strategic </a:t>
                      </a:r>
                      <a:r>
                        <a:rPr lang="en-GB" sz="1400" b="1" dirty="0"/>
                        <a:t>investments </a:t>
                      </a:r>
                      <a:r>
                        <a:rPr lang="en-GB" sz="1400" dirty="0"/>
                        <a:t>in PHC, with IMCI as a key priority strategy</a:t>
                      </a:r>
                    </a:p>
                  </a:txBody>
                  <a:tcPr marL="68580" marR="68580" marT="34290" marB="34290" anchor="ctr"/>
                </a:tc>
                <a:tc hMerge="1">
                  <a:txBody>
                    <a:bodyPr/>
                    <a:lstStyle/>
                    <a:p>
                      <a:r>
                        <a:rPr lang="en-GB" sz="1400" dirty="0"/>
                        <a:t>Expanded strategic </a:t>
                      </a:r>
                      <a:r>
                        <a:rPr lang="en-GB" sz="1400" b="1" dirty="0"/>
                        <a:t>investments </a:t>
                      </a:r>
                      <a:r>
                        <a:rPr lang="en-GB" sz="1400" dirty="0"/>
                        <a:t>in PHC, with IMCI as a key priority strategy</a:t>
                      </a:r>
                      <a:endParaRPr lang="en-US" dirty="0"/>
                    </a:p>
                  </a:txBody>
                  <a:tcPr marL="68580" marR="68580" marT="34290" marB="34290" anchor="ctr"/>
                </a:tc>
                <a:extLst>
                  <a:ext uri="{0D108BD9-81ED-4DB2-BD59-A6C34878D82A}">
                    <a16:rowId xmlns:a16="http://schemas.microsoft.com/office/drawing/2014/main" val="719394367"/>
                  </a:ext>
                </a:extLst>
              </a:tr>
              <a:tr h="287972">
                <a:tc gridSpan="10">
                  <a:txBody>
                    <a:bodyPr/>
                    <a:lstStyle/>
                    <a:p>
                      <a:pPr algn="ctr"/>
                      <a:r>
                        <a:rPr lang="en-US" sz="1500" b="1" dirty="0">
                          <a:solidFill>
                            <a:schemeClr val="bg1"/>
                          </a:solidFill>
                        </a:rPr>
                        <a:t>Objectives</a:t>
                      </a:r>
                    </a:p>
                  </a:txBody>
                  <a:tcPr marL="68580" marR="68580" marT="34290" marB="34290" anchor="ctr">
                    <a:solidFill>
                      <a:srgbClr val="7F30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8731251"/>
                  </a:ext>
                </a:extLst>
              </a:tr>
              <a:tr h="1913331">
                <a:tc gridSpan="2">
                  <a:txBody>
                    <a:bodyPr/>
                    <a:lstStyle/>
                    <a:p>
                      <a:pPr algn="ctr"/>
                      <a:r>
                        <a:rPr lang="en-GB" sz="1400" dirty="0"/>
                        <a:t>Elevate Child Survival Action at the highest level for </a:t>
                      </a:r>
                      <a:r>
                        <a:rPr lang="en-GB" sz="1400" b="1" dirty="0"/>
                        <a:t>visibility &amp; accountability</a:t>
                      </a:r>
                    </a:p>
                  </a:txBody>
                  <a:tcPr marL="68580" marR="68580" marT="34290" marB="34290" anchor="ctr"/>
                </a:tc>
                <a:tc hMerge="1">
                  <a:txBody>
                    <a:bodyPr/>
                    <a:lstStyle/>
                    <a:p>
                      <a:endParaRPr lang="en-GB"/>
                    </a:p>
                  </a:txBody>
                  <a:tcPr/>
                </a:tc>
                <a:tc>
                  <a:txBody>
                    <a:bodyPr/>
                    <a:lstStyle/>
                    <a:p>
                      <a:pPr algn="ctr"/>
                      <a:r>
                        <a:rPr lang="en-GB" sz="1400" dirty="0"/>
                        <a:t>Improve the collection, management &amp; use of </a:t>
                      </a:r>
                      <a:r>
                        <a:rPr lang="en-GB" sz="1400" b="1" dirty="0"/>
                        <a:t>Child Health data </a:t>
                      </a:r>
                      <a:r>
                        <a:rPr lang="en-GB" sz="1400" dirty="0"/>
                        <a:t>at all levels</a:t>
                      </a:r>
                    </a:p>
                  </a:txBody>
                  <a:tcPr marL="68580" marR="68580" marT="34290" marB="34290" anchor="ctr"/>
                </a:tc>
                <a:tc gridSpan="2">
                  <a:txBody>
                    <a:bodyPr/>
                    <a:lstStyle/>
                    <a:p>
                      <a:pPr algn="ctr"/>
                      <a:r>
                        <a:rPr lang="en-GB" sz="1400" dirty="0"/>
                        <a:t>Improve the </a:t>
                      </a:r>
                      <a:r>
                        <a:rPr lang="en-GB" sz="1400" b="1" dirty="0"/>
                        <a:t>quality-</a:t>
                      </a:r>
                      <a:r>
                        <a:rPr lang="en-GB" sz="1400" dirty="0"/>
                        <a:t>of-service delivery, especially </a:t>
                      </a:r>
                      <a:r>
                        <a:rPr lang="en-GB" sz="1400" b="1" dirty="0"/>
                        <a:t>healthcare worker skills/ competencies </a:t>
                      </a:r>
                      <a:r>
                        <a:rPr lang="en-GB" sz="1400" dirty="0"/>
                        <a:t>&amp; quality improvement</a:t>
                      </a:r>
                    </a:p>
                  </a:txBody>
                  <a:tcPr marL="68580" marR="68580" marT="34290" marB="34290" anchor="ctr"/>
                </a:tc>
                <a:tc hMerge="1">
                  <a:txBody>
                    <a:bodyPr/>
                    <a:lstStyle/>
                    <a:p>
                      <a:endParaRPr lang="en-US"/>
                    </a:p>
                  </a:txBody>
                  <a:tcPr/>
                </a:tc>
                <a:tc gridSpan="2">
                  <a:txBody>
                    <a:bodyPr/>
                    <a:lstStyle/>
                    <a:p>
                      <a:pPr algn="ctr"/>
                      <a:r>
                        <a:rPr lang="en-GB" sz="1400" dirty="0"/>
                        <a:t>Improve visibility &amp; ownership of quantification &amp; stock monitoring of </a:t>
                      </a:r>
                      <a:r>
                        <a:rPr lang="en-GB" sz="1400" b="1" dirty="0"/>
                        <a:t>Child Health commodities</a:t>
                      </a:r>
                      <a:r>
                        <a:rPr lang="en-GB" sz="1400" dirty="0"/>
                        <a:t>, advocate with partners to support, &amp; engage in distribution &amp; monitoring of consumption</a:t>
                      </a:r>
                    </a:p>
                  </a:txBody>
                  <a:tcPr marL="68580" marR="68580" marT="34290" marB="34290" anchor="ctr"/>
                </a:tc>
                <a:tc hMerge="1">
                  <a:txBody>
                    <a:bodyPr/>
                    <a:lstStyle/>
                    <a:p>
                      <a:endParaRPr lang="en-US"/>
                    </a:p>
                  </a:txBody>
                  <a:tcPr/>
                </a:tc>
                <a:tc gridSpan="2">
                  <a:txBody>
                    <a:bodyPr/>
                    <a:lstStyle/>
                    <a:p>
                      <a:pPr algn="ctr"/>
                      <a:r>
                        <a:rPr lang="en-GB" sz="1400" dirty="0"/>
                        <a:t>Ensure all </a:t>
                      </a:r>
                      <a:r>
                        <a:rPr lang="en-GB" sz="1400" b="1" dirty="0"/>
                        <a:t>children in hard-to-reach areas </a:t>
                      </a:r>
                      <a:r>
                        <a:rPr lang="en-GB" sz="1400" dirty="0"/>
                        <a:t>can access </a:t>
                      </a:r>
                      <a:r>
                        <a:rPr lang="en-GB" sz="1400" b="1" dirty="0" err="1"/>
                        <a:t>iCCM</a:t>
                      </a:r>
                      <a:r>
                        <a:rPr lang="en-GB" sz="1400" dirty="0"/>
                        <a:t>, &amp; preventive/promotive health &amp; nutrition interventions implemented by CHWs</a:t>
                      </a:r>
                    </a:p>
                  </a:txBody>
                  <a:tcPr marL="68580" marR="68580" marT="34290" marB="34290" anchor="ctr"/>
                </a:tc>
                <a:tc hMerge="1">
                  <a:txBody>
                    <a:bodyPr/>
                    <a:lstStyle/>
                    <a:p>
                      <a:pPr algn="ctr"/>
                      <a:endParaRPr lang="en-US" sz="14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Understand the role of &amp; ways to better engage </a:t>
                      </a:r>
                      <a:r>
                        <a:rPr lang="en-GB" sz="1400" b="1" dirty="0"/>
                        <a:t>private sector </a:t>
                      </a:r>
                      <a:r>
                        <a:rPr lang="en-GB" sz="1400" dirty="0"/>
                        <a:t>for delivery of essential Child Health services</a:t>
                      </a:r>
                    </a:p>
                  </a:txBody>
                  <a:tcPr marL="68580" marR="68580" marT="34290" marB="34290" anchor="ctr"/>
                </a:tc>
                <a:extLst>
                  <a:ext uri="{0D108BD9-81ED-4DB2-BD59-A6C34878D82A}">
                    <a16:rowId xmlns:a16="http://schemas.microsoft.com/office/drawing/2014/main" val="4090934342"/>
                  </a:ext>
                </a:extLst>
              </a:tr>
            </a:tbl>
          </a:graphicData>
        </a:graphic>
      </p:graphicFrame>
    </p:spTree>
    <p:extLst>
      <p:ext uri="{BB962C8B-B14F-4D97-AF65-F5344CB8AC3E}">
        <p14:creationId xmlns:p14="http://schemas.microsoft.com/office/powerpoint/2010/main" val="2328410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249;p11">
            <a:extLst>
              <a:ext uri="{FF2B5EF4-FFF2-40B4-BE49-F238E27FC236}">
                <a16:creationId xmlns:a16="http://schemas.microsoft.com/office/drawing/2014/main" id="{5FC9E223-844C-4ECB-B306-8AEE8632D84E}"/>
              </a:ext>
            </a:extLst>
          </p:cNvPr>
          <p:cNvPicPr preferRelativeResize="0">
            <a:picLocks/>
          </p:cNvPicPr>
          <p:nvPr/>
        </p:nvPicPr>
        <p:blipFill rotWithShape="1">
          <a:blip r:embed="rId2">
            <a:alphaModFix/>
          </a:blip>
          <a:srcRect l="33428" t="-1" r="-93" b="1"/>
          <a:stretch/>
        </p:blipFill>
        <p:spPr>
          <a:xfrm>
            <a:off x="3392397" y="1700293"/>
            <a:ext cx="2723153" cy="2722132"/>
          </a:xfrm>
          <a:prstGeom prst="ellipse">
            <a:avLst/>
          </a:prstGeom>
          <a:noFill/>
          <a:ln>
            <a:noFill/>
          </a:ln>
        </p:spPr>
      </p:pic>
      <p:sp>
        <p:nvSpPr>
          <p:cNvPr id="12" name="Google Shape;111;p1">
            <a:extLst>
              <a:ext uri="{FF2B5EF4-FFF2-40B4-BE49-F238E27FC236}">
                <a16:creationId xmlns:a16="http://schemas.microsoft.com/office/drawing/2014/main" id="{546CC76E-1F27-4A8C-8228-00DABD86847C}"/>
              </a:ext>
            </a:extLst>
          </p:cNvPr>
          <p:cNvSpPr txBox="1">
            <a:spLocks/>
          </p:cNvSpPr>
          <p:nvPr/>
        </p:nvSpPr>
        <p:spPr>
          <a:xfrm>
            <a:off x="3163699" y="966209"/>
            <a:ext cx="3180548" cy="274320"/>
          </a:xfrm>
          <a:prstGeom prst="rect">
            <a:avLst/>
          </a:prstGeom>
          <a:solidFill>
            <a:srgbClr val="7F305D"/>
          </a:solidFill>
          <a:ln>
            <a:noFill/>
          </a:ln>
        </p:spPr>
        <p:txBody>
          <a:bodyPr spcFirstLastPara="1" vert="horz" wrap="square" lIns="205725" tIns="34275" rIns="68569" bIns="3427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0"/>
              </a:spcBef>
              <a:buClr>
                <a:srgbClr val="3D3D3D"/>
              </a:buClr>
              <a:buSzPts val="2400"/>
              <a:buNone/>
            </a:pPr>
            <a:r>
              <a:rPr lang="en-US" sz="1350">
                <a:solidFill>
                  <a:srgbClr val="FFFFFF"/>
                </a:solidFill>
                <a:latin typeface="Gill Sans MT" panose="020B0502020104020203" pitchFamily="34" charset="0"/>
                <a:sym typeface="Gill Sans"/>
              </a:rPr>
              <a:t>Reproductive &amp; Child Health Directorate</a:t>
            </a:r>
          </a:p>
        </p:txBody>
      </p:sp>
      <p:sp>
        <p:nvSpPr>
          <p:cNvPr id="20" name="Google Shape;111;p1">
            <a:extLst>
              <a:ext uri="{FF2B5EF4-FFF2-40B4-BE49-F238E27FC236}">
                <a16:creationId xmlns:a16="http://schemas.microsoft.com/office/drawing/2014/main" id="{968FE8CB-D6A9-4DB2-B139-A29DA476B817}"/>
              </a:ext>
            </a:extLst>
          </p:cNvPr>
          <p:cNvSpPr txBox="1">
            <a:spLocks/>
          </p:cNvSpPr>
          <p:nvPr/>
        </p:nvSpPr>
        <p:spPr>
          <a:xfrm>
            <a:off x="3365878" y="538968"/>
            <a:ext cx="2776190" cy="274320"/>
          </a:xfrm>
          <a:prstGeom prst="rect">
            <a:avLst/>
          </a:prstGeom>
          <a:solidFill>
            <a:srgbClr val="548235"/>
          </a:solidFill>
          <a:ln>
            <a:noFill/>
          </a:ln>
        </p:spPr>
        <p:txBody>
          <a:bodyPr spcFirstLastPara="1" vert="horz" wrap="square" lIns="205725" tIns="34275" rIns="68569" bIns="3427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0"/>
              </a:spcBef>
              <a:buClr>
                <a:srgbClr val="3D3D3D"/>
              </a:buClr>
              <a:buSzPts val="2400"/>
              <a:buNone/>
            </a:pPr>
            <a:r>
              <a:rPr lang="en-US" sz="1350">
                <a:solidFill>
                  <a:srgbClr val="FFFFFF"/>
                </a:solidFill>
                <a:latin typeface="Gill Sans MT" panose="020B0502020104020203" pitchFamily="34" charset="0"/>
                <a:sym typeface="Gill Sans"/>
              </a:rPr>
              <a:t>Chief Medical Officer</a:t>
            </a:r>
          </a:p>
        </p:txBody>
      </p:sp>
      <p:sp>
        <p:nvSpPr>
          <p:cNvPr id="21" name="Google Shape;111;p1">
            <a:extLst>
              <a:ext uri="{FF2B5EF4-FFF2-40B4-BE49-F238E27FC236}">
                <a16:creationId xmlns:a16="http://schemas.microsoft.com/office/drawing/2014/main" id="{CEA4F508-7738-4184-869A-C9EB0439D3EF}"/>
              </a:ext>
            </a:extLst>
          </p:cNvPr>
          <p:cNvSpPr txBox="1">
            <a:spLocks/>
          </p:cNvSpPr>
          <p:nvPr/>
        </p:nvSpPr>
        <p:spPr>
          <a:xfrm>
            <a:off x="3365878" y="207867"/>
            <a:ext cx="2776190" cy="274320"/>
          </a:xfrm>
          <a:prstGeom prst="rect">
            <a:avLst/>
          </a:prstGeom>
          <a:solidFill>
            <a:srgbClr val="548235"/>
          </a:solidFill>
          <a:ln>
            <a:noFill/>
          </a:ln>
        </p:spPr>
        <p:txBody>
          <a:bodyPr spcFirstLastPara="1" vert="horz" wrap="square" lIns="205725" tIns="34275" rIns="68569" bIns="3427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0"/>
              </a:spcBef>
              <a:buClr>
                <a:srgbClr val="3D3D3D"/>
              </a:buClr>
              <a:buSzPts val="2400"/>
              <a:buNone/>
            </a:pPr>
            <a:r>
              <a:rPr lang="en-US" sz="1350">
                <a:solidFill>
                  <a:srgbClr val="FFFFFF"/>
                </a:solidFill>
                <a:latin typeface="Gill Sans MT" panose="020B0502020104020203" pitchFamily="34" charset="0"/>
                <a:sym typeface="Gill Sans"/>
              </a:rPr>
              <a:t>Minister of Health &amp; Sanitation</a:t>
            </a:r>
          </a:p>
        </p:txBody>
      </p:sp>
      <p:sp>
        <p:nvSpPr>
          <p:cNvPr id="22" name="Google Shape;111;p1">
            <a:extLst>
              <a:ext uri="{FF2B5EF4-FFF2-40B4-BE49-F238E27FC236}">
                <a16:creationId xmlns:a16="http://schemas.microsoft.com/office/drawing/2014/main" id="{0FC85B04-2D61-42C2-A011-4745F64AC90B}"/>
              </a:ext>
            </a:extLst>
          </p:cNvPr>
          <p:cNvSpPr txBox="1">
            <a:spLocks/>
          </p:cNvSpPr>
          <p:nvPr/>
        </p:nvSpPr>
        <p:spPr>
          <a:xfrm>
            <a:off x="3365878" y="1305037"/>
            <a:ext cx="2776190" cy="274320"/>
          </a:xfrm>
          <a:prstGeom prst="rect">
            <a:avLst/>
          </a:prstGeom>
          <a:solidFill>
            <a:srgbClr val="7F305D"/>
          </a:solidFill>
          <a:ln>
            <a:noFill/>
          </a:ln>
        </p:spPr>
        <p:txBody>
          <a:bodyPr spcFirstLastPara="1" vert="horz" wrap="square" lIns="205725" tIns="34275" rIns="68569" bIns="3427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0"/>
              </a:spcBef>
              <a:buClr>
                <a:srgbClr val="3D3D3D"/>
              </a:buClr>
              <a:buSzPts val="2400"/>
              <a:buNone/>
            </a:pPr>
            <a:r>
              <a:rPr lang="en-US" sz="1200">
                <a:solidFill>
                  <a:srgbClr val="FFFFFF"/>
                </a:solidFill>
                <a:latin typeface="Gill Sans MT" panose="020B0502020104020203" pitchFamily="34" charset="0"/>
                <a:sym typeface="Gill Sans"/>
              </a:rPr>
              <a:t>Child Health </a:t>
            </a:r>
            <a:r>
              <a:rPr lang="en-US" sz="1200" err="1">
                <a:solidFill>
                  <a:srgbClr val="FFFFFF"/>
                </a:solidFill>
                <a:latin typeface="Gill Sans MT" panose="020B0502020104020203" pitchFamily="34" charset="0"/>
                <a:sym typeface="Gill Sans"/>
              </a:rPr>
              <a:t>Programme</a:t>
            </a:r>
            <a:endParaRPr lang="en-US" sz="1200">
              <a:solidFill>
                <a:srgbClr val="FFFFFF"/>
              </a:solidFill>
              <a:latin typeface="Gill Sans MT" panose="020B0502020104020203" pitchFamily="34" charset="0"/>
              <a:sym typeface="Gill Sans"/>
            </a:endParaRPr>
          </a:p>
        </p:txBody>
      </p:sp>
      <p:sp>
        <p:nvSpPr>
          <p:cNvPr id="31" name="Google Shape;109;p1">
            <a:extLst>
              <a:ext uri="{FF2B5EF4-FFF2-40B4-BE49-F238E27FC236}">
                <a16:creationId xmlns:a16="http://schemas.microsoft.com/office/drawing/2014/main" id="{7C18C8E4-957D-4C19-8163-A4786B6658BD}"/>
              </a:ext>
            </a:extLst>
          </p:cNvPr>
          <p:cNvSpPr/>
          <p:nvPr/>
        </p:nvSpPr>
        <p:spPr>
          <a:xfrm>
            <a:off x="2" y="8838"/>
            <a:ext cx="994795" cy="5134663"/>
          </a:xfrm>
          <a:prstGeom prst="rect">
            <a:avLst/>
          </a:prstGeom>
          <a:solidFill>
            <a:srgbClr val="2A256C"/>
          </a:solidFill>
          <a:ln>
            <a:noFill/>
          </a:ln>
        </p:spPr>
        <p:txBody>
          <a:bodyPr spcFirstLastPara="1" vert="vert270" wrap="square" lIns="68569" tIns="34275" rIns="68569" bIns="34275" anchor="ctr" anchorCtr="0">
            <a:noAutofit/>
          </a:bodyPr>
          <a:lstStyle/>
          <a:p>
            <a:pPr algn="ctr" defTabSz="685800">
              <a:buSzPts val="1400"/>
            </a:pPr>
            <a:r>
              <a:rPr lang="en-US" sz="2800" b="1">
                <a:solidFill>
                  <a:schemeClr val="bg1"/>
                </a:solidFill>
                <a:latin typeface="Gill Sans MT" panose="020B0502020104020203" pitchFamily="34" charset="0"/>
              </a:rPr>
              <a:t>Child Centered Holistic Integration</a:t>
            </a:r>
            <a:endParaRPr lang="fr-FR" sz="2800" b="1">
              <a:solidFill>
                <a:schemeClr val="bg1"/>
              </a:solidFill>
              <a:latin typeface="Gill Sans MT" panose="020B0502020104020203" pitchFamily="34" charset="0"/>
            </a:endParaRPr>
          </a:p>
        </p:txBody>
      </p:sp>
      <p:sp>
        <p:nvSpPr>
          <p:cNvPr id="2" name="TextBox 1">
            <a:extLst>
              <a:ext uri="{FF2B5EF4-FFF2-40B4-BE49-F238E27FC236}">
                <a16:creationId xmlns:a16="http://schemas.microsoft.com/office/drawing/2014/main" id="{E63BAAD2-06C3-4478-9F99-860B1B0F3A71}"/>
              </a:ext>
            </a:extLst>
          </p:cNvPr>
          <p:cNvSpPr txBox="1"/>
          <p:nvPr/>
        </p:nvSpPr>
        <p:spPr>
          <a:xfrm>
            <a:off x="1808369" y="1757130"/>
            <a:ext cx="1828800" cy="274320"/>
          </a:xfrm>
          <a:prstGeom prst="rect">
            <a:avLst/>
          </a:prstGeom>
          <a:solidFill>
            <a:schemeClr val="accent2"/>
          </a:solidFill>
        </p:spPr>
        <p:txBody>
          <a:bodyPr wrap="square" rtlCol="0">
            <a:spAutoFit/>
          </a:bodyPr>
          <a:lstStyle/>
          <a:p>
            <a:pPr algn="ctr"/>
            <a:r>
              <a:rPr lang="en-US" sz="1200" b="1">
                <a:solidFill>
                  <a:schemeClr val="bg1"/>
                </a:solidFill>
                <a:latin typeface="+mj-lt"/>
              </a:rPr>
              <a:t>DPPI</a:t>
            </a:r>
          </a:p>
        </p:txBody>
      </p:sp>
      <p:sp>
        <p:nvSpPr>
          <p:cNvPr id="32" name="TextBox 31">
            <a:extLst>
              <a:ext uri="{FF2B5EF4-FFF2-40B4-BE49-F238E27FC236}">
                <a16:creationId xmlns:a16="http://schemas.microsoft.com/office/drawing/2014/main" id="{D28E03DB-6E2E-439D-AD35-D3E7AF6AFD39}"/>
              </a:ext>
            </a:extLst>
          </p:cNvPr>
          <p:cNvSpPr txBox="1"/>
          <p:nvPr/>
        </p:nvSpPr>
        <p:spPr>
          <a:xfrm>
            <a:off x="1516107" y="2236028"/>
            <a:ext cx="1828800" cy="274320"/>
          </a:xfrm>
          <a:prstGeom prst="rect">
            <a:avLst/>
          </a:prstGeom>
          <a:solidFill>
            <a:schemeClr val="accent2"/>
          </a:solidFill>
        </p:spPr>
        <p:txBody>
          <a:bodyPr wrap="square" rtlCol="0">
            <a:spAutoFit/>
          </a:bodyPr>
          <a:lstStyle/>
          <a:p>
            <a:pPr algn="ctr"/>
            <a:r>
              <a:rPr lang="en-US" sz="1200" b="1">
                <a:solidFill>
                  <a:schemeClr val="bg1"/>
                </a:solidFill>
                <a:latin typeface="+mj-lt"/>
              </a:rPr>
              <a:t>NMCP</a:t>
            </a:r>
          </a:p>
        </p:txBody>
      </p:sp>
      <p:sp>
        <p:nvSpPr>
          <p:cNvPr id="33" name="TextBox 32">
            <a:extLst>
              <a:ext uri="{FF2B5EF4-FFF2-40B4-BE49-F238E27FC236}">
                <a16:creationId xmlns:a16="http://schemas.microsoft.com/office/drawing/2014/main" id="{DB0DAFC3-9293-4EB4-8CC1-1CEA13A883EC}"/>
              </a:ext>
            </a:extLst>
          </p:cNvPr>
          <p:cNvSpPr txBox="1"/>
          <p:nvPr/>
        </p:nvSpPr>
        <p:spPr>
          <a:xfrm>
            <a:off x="1207617" y="2744478"/>
            <a:ext cx="1828800" cy="274320"/>
          </a:xfrm>
          <a:prstGeom prst="rect">
            <a:avLst/>
          </a:prstGeom>
          <a:solidFill>
            <a:schemeClr val="accent2"/>
          </a:solidFill>
        </p:spPr>
        <p:txBody>
          <a:bodyPr wrap="square" rtlCol="0">
            <a:spAutoFit/>
          </a:bodyPr>
          <a:lstStyle/>
          <a:p>
            <a:pPr algn="ctr"/>
            <a:r>
              <a:rPr lang="en-US" sz="1200" b="1" err="1">
                <a:solidFill>
                  <a:schemeClr val="bg1"/>
                </a:solidFill>
                <a:latin typeface="+mj-lt"/>
              </a:rPr>
              <a:t>QoC</a:t>
            </a:r>
            <a:endParaRPr lang="en-US" sz="1200" b="1">
              <a:solidFill>
                <a:schemeClr val="bg1"/>
              </a:solidFill>
              <a:latin typeface="+mj-lt"/>
            </a:endParaRPr>
          </a:p>
        </p:txBody>
      </p:sp>
      <p:sp>
        <p:nvSpPr>
          <p:cNvPr id="34" name="TextBox 33">
            <a:extLst>
              <a:ext uri="{FF2B5EF4-FFF2-40B4-BE49-F238E27FC236}">
                <a16:creationId xmlns:a16="http://schemas.microsoft.com/office/drawing/2014/main" id="{91FB30B9-529B-472B-B325-77EE77EA8978}"/>
              </a:ext>
            </a:extLst>
          </p:cNvPr>
          <p:cNvSpPr txBox="1"/>
          <p:nvPr/>
        </p:nvSpPr>
        <p:spPr>
          <a:xfrm>
            <a:off x="1413039" y="3193177"/>
            <a:ext cx="1828800" cy="274320"/>
          </a:xfrm>
          <a:prstGeom prst="rect">
            <a:avLst/>
          </a:prstGeom>
          <a:solidFill>
            <a:schemeClr val="accent2"/>
          </a:solidFill>
        </p:spPr>
        <p:txBody>
          <a:bodyPr wrap="square" rtlCol="0">
            <a:spAutoFit/>
          </a:bodyPr>
          <a:lstStyle/>
          <a:p>
            <a:pPr algn="ctr"/>
            <a:r>
              <a:rPr lang="en-US" sz="1200" b="1">
                <a:solidFill>
                  <a:schemeClr val="bg1"/>
                </a:solidFill>
                <a:latin typeface="+mj-lt"/>
              </a:rPr>
              <a:t>NMSA</a:t>
            </a:r>
          </a:p>
        </p:txBody>
      </p:sp>
      <p:sp>
        <p:nvSpPr>
          <p:cNvPr id="35" name="TextBox 34">
            <a:extLst>
              <a:ext uri="{FF2B5EF4-FFF2-40B4-BE49-F238E27FC236}">
                <a16:creationId xmlns:a16="http://schemas.microsoft.com/office/drawing/2014/main" id="{ABB339B1-F64A-4047-9F39-F24CBBFDB03A}"/>
              </a:ext>
            </a:extLst>
          </p:cNvPr>
          <p:cNvSpPr txBox="1"/>
          <p:nvPr/>
        </p:nvSpPr>
        <p:spPr>
          <a:xfrm>
            <a:off x="1203606" y="3745238"/>
            <a:ext cx="2162272" cy="276999"/>
          </a:xfrm>
          <a:prstGeom prst="rect">
            <a:avLst/>
          </a:prstGeom>
          <a:solidFill>
            <a:schemeClr val="accent2"/>
          </a:solidFill>
        </p:spPr>
        <p:txBody>
          <a:bodyPr wrap="square" rtlCol="0">
            <a:spAutoFit/>
          </a:bodyPr>
          <a:lstStyle/>
          <a:p>
            <a:pPr algn="ctr"/>
            <a:r>
              <a:rPr lang="en-US" sz="1200" b="1">
                <a:solidFill>
                  <a:schemeClr val="bg1"/>
                </a:solidFill>
                <a:latin typeface="+mj-lt"/>
              </a:rPr>
              <a:t>Food &amp; Nutrition Directorate</a:t>
            </a:r>
          </a:p>
        </p:txBody>
      </p:sp>
      <p:sp>
        <p:nvSpPr>
          <p:cNvPr id="36" name="TextBox 35">
            <a:extLst>
              <a:ext uri="{FF2B5EF4-FFF2-40B4-BE49-F238E27FC236}">
                <a16:creationId xmlns:a16="http://schemas.microsoft.com/office/drawing/2014/main" id="{C0A48230-FD51-4BD5-B017-FA9A6CAA60A6}"/>
              </a:ext>
            </a:extLst>
          </p:cNvPr>
          <p:cNvSpPr txBox="1"/>
          <p:nvPr/>
        </p:nvSpPr>
        <p:spPr>
          <a:xfrm>
            <a:off x="1946100" y="4196616"/>
            <a:ext cx="1828800" cy="276999"/>
          </a:xfrm>
          <a:prstGeom prst="rect">
            <a:avLst/>
          </a:prstGeom>
          <a:solidFill>
            <a:schemeClr val="accent2"/>
          </a:solidFill>
        </p:spPr>
        <p:txBody>
          <a:bodyPr wrap="square" rtlCol="0">
            <a:spAutoFit/>
          </a:bodyPr>
          <a:lstStyle/>
          <a:p>
            <a:pPr algn="ctr"/>
            <a:r>
              <a:rPr lang="en-US" sz="1200" b="1">
                <a:solidFill>
                  <a:schemeClr val="bg1"/>
                </a:solidFill>
                <a:latin typeface="+mj-lt"/>
              </a:rPr>
              <a:t>HRH Directorate</a:t>
            </a:r>
          </a:p>
        </p:txBody>
      </p:sp>
      <p:sp>
        <p:nvSpPr>
          <p:cNvPr id="37" name="TextBox 36">
            <a:extLst>
              <a:ext uri="{FF2B5EF4-FFF2-40B4-BE49-F238E27FC236}">
                <a16:creationId xmlns:a16="http://schemas.microsoft.com/office/drawing/2014/main" id="{47DF324F-FC84-4636-AB96-CF4098A39720}"/>
              </a:ext>
            </a:extLst>
          </p:cNvPr>
          <p:cNvSpPr txBox="1"/>
          <p:nvPr/>
        </p:nvSpPr>
        <p:spPr>
          <a:xfrm>
            <a:off x="3657600" y="4625890"/>
            <a:ext cx="1828800" cy="276999"/>
          </a:xfrm>
          <a:prstGeom prst="rect">
            <a:avLst/>
          </a:prstGeom>
          <a:solidFill>
            <a:schemeClr val="accent2"/>
          </a:solidFill>
        </p:spPr>
        <p:txBody>
          <a:bodyPr wrap="square" rtlCol="0">
            <a:spAutoFit/>
          </a:bodyPr>
          <a:lstStyle/>
          <a:p>
            <a:pPr algn="ctr"/>
            <a:r>
              <a:rPr lang="en-US" sz="1200" b="1">
                <a:solidFill>
                  <a:schemeClr val="bg1"/>
                </a:solidFill>
                <a:latin typeface="+mj-lt"/>
              </a:rPr>
              <a:t>PHC Directorate</a:t>
            </a:r>
          </a:p>
        </p:txBody>
      </p:sp>
      <p:sp>
        <p:nvSpPr>
          <p:cNvPr id="38" name="TextBox 37">
            <a:extLst>
              <a:ext uri="{FF2B5EF4-FFF2-40B4-BE49-F238E27FC236}">
                <a16:creationId xmlns:a16="http://schemas.microsoft.com/office/drawing/2014/main" id="{979BBB06-1008-4848-95BF-BA0F84098B28}"/>
              </a:ext>
            </a:extLst>
          </p:cNvPr>
          <p:cNvSpPr txBox="1"/>
          <p:nvPr/>
        </p:nvSpPr>
        <p:spPr>
          <a:xfrm>
            <a:off x="5706414" y="4388192"/>
            <a:ext cx="1828800" cy="276999"/>
          </a:xfrm>
          <a:prstGeom prst="rect">
            <a:avLst/>
          </a:prstGeom>
          <a:solidFill>
            <a:schemeClr val="accent2"/>
          </a:solidFill>
        </p:spPr>
        <p:txBody>
          <a:bodyPr wrap="square" rtlCol="0">
            <a:spAutoFit/>
          </a:bodyPr>
          <a:lstStyle/>
          <a:p>
            <a:pPr algn="ctr"/>
            <a:r>
              <a:rPr lang="en-US" sz="1200" b="1">
                <a:solidFill>
                  <a:schemeClr val="bg1"/>
                </a:solidFill>
                <a:latin typeface="+mj-lt"/>
              </a:rPr>
              <a:t>Directorate of Training</a:t>
            </a:r>
          </a:p>
        </p:txBody>
      </p:sp>
      <p:sp>
        <p:nvSpPr>
          <p:cNvPr id="39" name="TextBox 38">
            <a:extLst>
              <a:ext uri="{FF2B5EF4-FFF2-40B4-BE49-F238E27FC236}">
                <a16:creationId xmlns:a16="http://schemas.microsoft.com/office/drawing/2014/main" id="{EB962EFA-DA10-4C6F-9D97-E5633C8042F9}"/>
              </a:ext>
            </a:extLst>
          </p:cNvPr>
          <p:cNvSpPr txBox="1"/>
          <p:nvPr/>
        </p:nvSpPr>
        <p:spPr>
          <a:xfrm>
            <a:off x="5910982" y="4005411"/>
            <a:ext cx="1828800" cy="276999"/>
          </a:xfrm>
          <a:prstGeom prst="rect">
            <a:avLst/>
          </a:prstGeom>
          <a:solidFill>
            <a:schemeClr val="accent2"/>
          </a:solidFill>
        </p:spPr>
        <p:txBody>
          <a:bodyPr wrap="square" rtlCol="0">
            <a:spAutoFit/>
          </a:bodyPr>
          <a:lstStyle/>
          <a:p>
            <a:pPr algn="ctr"/>
            <a:r>
              <a:rPr lang="en-US" sz="1200" b="1">
                <a:solidFill>
                  <a:schemeClr val="bg1"/>
                </a:solidFill>
                <a:latin typeface="+mj-lt"/>
              </a:rPr>
              <a:t>EPI </a:t>
            </a:r>
            <a:r>
              <a:rPr lang="en-US" sz="1200" b="1" err="1">
                <a:solidFill>
                  <a:schemeClr val="bg1"/>
                </a:solidFill>
                <a:latin typeface="+mj-lt"/>
              </a:rPr>
              <a:t>Programme</a:t>
            </a:r>
            <a:endParaRPr lang="en-US" sz="1200" b="1">
              <a:solidFill>
                <a:schemeClr val="bg1"/>
              </a:solidFill>
              <a:latin typeface="+mj-lt"/>
            </a:endParaRPr>
          </a:p>
        </p:txBody>
      </p:sp>
      <p:sp>
        <p:nvSpPr>
          <p:cNvPr id="40" name="TextBox 39">
            <a:extLst>
              <a:ext uri="{FF2B5EF4-FFF2-40B4-BE49-F238E27FC236}">
                <a16:creationId xmlns:a16="http://schemas.microsoft.com/office/drawing/2014/main" id="{6A7F5BA1-EF2E-4ACF-AFD9-3F181FB58059}"/>
              </a:ext>
            </a:extLst>
          </p:cNvPr>
          <p:cNvSpPr txBox="1"/>
          <p:nvPr/>
        </p:nvSpPr>
        <p:spPr>
          <a:xfrm>
            <a:off x="6307190" y="3515998"/>
            <a:ext cx="1828800" cy="276999"/>
          </a:xfrm>
          <a:prstGeom prst="rect">
            <a:avLst/>
          </a:prstGeom>
          <a:solidFill>
            <a:srgbClr val="002060"/>
          </a:solidFill>
        </p:spPr>
        <p:txBody>
          <a:bodyPr wrap="square" rtlCol="0">
            <a:spAutoFit/>
          </a:bodyPr>
          <a:lstStyle/>
          <a:p>
            <a:pPr algn="ctr"/>
            <a:r>
              <a:rPr lang="en-US" sz="1200" b="1">
                <a:solidFill>
                  <a:schemeClr val="bg1"/>
                </a:solidFill>
                <a:latin typeface="+mj-lt"/>
              </a:rPr>
              <a:t>Partners/MDAs</a:t>
            </a:r>
          </a:p>
        </p:txBody>
      </p:sp>
      <p:sp>
        <p:nvSpPr>
          <p:cNvPr id="41" name="TextBox 40">
            <a:extLst>
              <a:ext uri="{FF2B5EF4-FFF2-40B4-BE49-F238E27FC236}">
                <a16:creationId xmlns:a16="http://schemas.microsoft.com/office/drawing/2014/main" id="{A28A242C-18A8-4BC4-827E-208D9FDAFCE1}"/>
              </a:ext>
            </a:extLst>
          </p:cNvPr>
          <p:cNvSpPr txBox="1"/>
          <p:nvPr/>
        </p:nvSpPr>
        <p:spPr>
          <a:xfrm>
            <a:off x="6286112" y="2847609"/>
            <a:ext cx="822960" cy="276999"/>
          </a:xfrm>
          <a:prstGeom prst="rect">
            <a:avLst/>
          </a:prstGeom>
          <a:solidFill>
            <a:schemeClr val="accent3"/>
          </a:solidFill>
        </p:spPr>
        <p:txBody>
          <a:bodyPr wrap="square" rtlCol="0">
            <a:spAutoFit/>
          </a:bodyPr>
          <a:lstStyle/>
          <a:p>
            <a:pPr algn="ctr"/>
            <a:r>
              <a:rPr lang="en-US" sz="1200" b="1">
                <a:solidFill>
                  <a:schemeClr val="bg1"/>
                </a:solidFill>
                <a:latin typeface="+mj-lt"/>
              </a:rPr>
              <a:t>DHMT</a:t>
            </a:r>
          </a:p>
        </p:txBody>
      </p:sp>
      <p:sp>
        <p:nvSpPr>
          <p:cNvPr id="42" name="TextBox 41">
            <a:extLst>
              <a:ext uri="{FF2B5EF4-FFF2-40B4-BE49-F238E27FC236}">
                <a16:creationId xmlns:a16="http://schemas.microsoft.com/office/drawing/2014/main" id="{4662EB21-1CBB-4755-AEF2-B1A6F6ECB5F9}"/>
              </a:ext>
            </a:extLst>
          </p:cNvPr>
          <p:cNvSpPr txBox="1"/>
          <p:nvPr/>
        </p:nvSpPr>
        <p:spPr>
          <a:xfrm>
            <a:off x="7279634" y="2675365"/>
            <a:ext cx="1554480" cy="274320"/>
          </a:xfrm>
          <a:prstGeom prst="rect">
            <a:avLst/>
          </a:prstGeom>
          <a:solidFill>
            <a:schemeClr val="accent3"/>
          </a:solidFill>
        </p:spPr>
        <p:txBody>
          <a:bodyPr wrap="square" rtlCol="0">
            <a:spAutoFit/>
          </a:bodyPr>
          <a:lstStyle/>
          <a:p>
            <a:pPr algn="ctr"/>
            <a:r>
              <a:rPr lang="en-US" sz="1200" b="1">
                <a:solidFill>
                  <a:schemeClr val="bg1"/>
                </a:solidFill>
                <a:latin typeface="+mj-lt"/>
              </a:rPr>
              <a:t>Health workforce</a:t>
            </a:r>
          </a:p>
        </p:txBody>
      </p:sp>
      <p:sp>
        <p:nvSpPr>
          <p:cNvPr id="43" name="TextBox 42">
            <a:extLst>
              <a:ext uri="{FF2B5EF4-FFF2-40B4-BE49-F238E27FC236}">
                <a16:creationId xmlns:a16="http://schemas.microsoft.com/office/drawing/2014/main" id="{CE11BCA8-E1A5-4AD1-BEF0-1E7289178C6B}"/>
              </a:ext>
            </a:extLst>
          </p:cNvPr>
          <p:cNvSpPr txBox="1"/>
          <p:nvPr/>
        </p:nvSpPr>
        <p:spPr>
          <a:xfrm>
            <a:off x="7279634" y="2987448"/>
            <a:ext cx="1554480" cy="274320"/>
          </a:xfrm>
          <a:prstGeom prst="rect">
            <a:avLst/>
          </a:prstGeom>
          <a:solidFill>
            <a:schemeClr val="accent3"/>
          </a:solidFill>
        </p:spPr>
        <p:txBody>
          <a:bodyPr wrap="square" rtlCol="0">
            <a:spAutoFit/>
          </a:bodyPr>
          <a:lstStyle/>
          <a:p>
            <a:pPr algn="ctr"/>
            <a:r>
              <a:rPr lang="en-US" sz="1200" b="1">
                <a:solidFill>
                  <a:schemeClr val="bg1"/>
                </a:solidFill>
                <a:latin typeface="+mj-lt"/>
              </a:rPr>
              <a:t>CHWs</a:t>
            </a:r>
          </a:p>
        </p:txBody>
      </p:sp>
      <p:sp>
        <p:nvSpPr>
          <p:cNvPr id="44" name="TextBox 43">
            <a:extLst>
              <a:ext uri="{FF2B5EF4-FFF2-40B4-BE49-F238E27FC236}">
                <a16:creationId xmlns:a16="http://schemas.microsoft.com/office/drawing/2014/main" id="{6066C91A-1D48-4F79-ADFD-AA0B4332E392}"/>
              </a:ext>
            </a:extLst>
          </p:cNvPr>
          <p:cNvSpPr txBox="1"/>
          <p:nvPr/>
        </p:nvSpPr>
        <p:spPr>
          <a:xfrm>
            <a:off x="6266108" y="2244026"/>
            <a:ext cx="1554480" cy="274320"/>
          </a:xfrm>
          <a:prstGeom prst="rect">
            <a:avLst/>
          </a:prstGeom>
          <a:solidFill>
            <a:schemeClr val="accent1"/>
          </a:solidFill>
        </p:spPr>
        <p:txBody>
          <a:bodyPr wrap="square" rtlCol="0">
            <a:spAutoFit/>
          </a:bodyPr>
          <a:lstStyle/>
          <a:p>
            <a:pPr algn="ctr"/>
            <a:r>
              <a:rPr lang="en-US" sz="1200" b="1">
                <a:solidFill>
                  <a:schemeClr val="bg1"/>
                </a:solidFill>
                <a:latin typeface="+mj-lt"/>
              </a:rPr>
              <a:t>HIV, TB Programs</a:t>
            </a:r>
          </a:p>
        </p:txBody>
      </p:sp>
      <p:sp>
        <p:nvSpPr>
          <p:cNvPr id="45" name="TextBox 44">
            <a:extLst>
              <a:ext uri="{FF2B5EF4-FFF2-40B4-BE49-F238E27FC236}">
                <a16:creationId xmlns:a16="http://schemas.microsoft.com/office/drawing/2014/main" id="{B514CE1D-37E4-4B18-9AFB-016BA33A3BD9}"/>
              </a:ext>
            </a:extLst>
          </p:cNvPr>
          <p:cNvSpPr txBox="1"/>
          <p:nvPr/>
        </p:nvSpPr>
        <p:spPr>
          <a:xfrm>
            <a:off x="6142068" y="1760569"/>
            <a:ext cx="2194560" cy="274320"/>
          </a:xfrm>
          <a:prstGeom prst="rect">
            <a:avLst/>
          </a:prstGeom>
          <a:solidFill>
            <a:schemeClr val="accent2"/>
          </a:solidFill>
        </p:spPr>
        <p:txBody>
          <a:bodyPr wrap="square" rtlCol="0">
            <a:spAutoFit/>
          </a:bodyPr>
          <a:lstStyle/>
          <a:p>
            <a:pPr algn="ctr"/>
            <a:r>
              <a:rPr lang="en-US" sz="1200" b="1">
                <a:solidFill>
                  <a:schemeClr val="bg1"/>
                </a:solidFill>
                <a:latin typeface="+mj-lt"/>
              </a:rPr>
              <a:t>Health Education Department</a:t>
            </a:r>
          </a:p>
        </p:txBody>
      </p:sp>
    </p:spTree>
    <p:extLst>
      <p:ext uri="{BB962C8B-B14F-4D97-AF65-F5344CB8AC3E}">
        <p14:creationId xmlns:p14="http://schemas.microsoft.com/office/powerpoint/2010/main" val="3197571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8CF5-85A9-467F-9CD6-8BE4584F46D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1465C9D-E46D-4E2D-9483-EE04BE022C87}"/>
              </a:ext>
            </a:extLst>
          </p:cNvPr>
          <p:cNvSpPr>
            <a:spLocks noGrp="1"/>
          </p:cNvSpPr>
          <p:nvPr>
            <p:ph type="body" idx="1"/>
          </p:nvPr>
        </p:nvSpPr>
        <p:spPr>
          <a:xfrm>
            <a:off x="566250" y="1151262"/>
            <a:ext cx="7777200" cy="3323634"/>
          </a:xfrm>
        </p:spPr>
        <p:txBody>
          <a:bodyPr>
            <a:normAutofit fontScale="92500" lnSpcReduction="10000"/>
          </a:bodyPr>
          <a:lstStyle/>
          <a:p>
            <a:r>
              <a:rPr lang="en-GB" sz="2000" dirty="0">
                <a:solidFill>
                  <a:schemeClr val="tx1"/>
                </a:solidFill>
                <a:latin typeface="+mj-lt"/>
              </a:rPr>
              <a:t>Review Child Health governance &amp; accountabilities within RCH directorate &amp; across directorates/programmes</a:t>
            </a:r>
          </a:p>
          <a:p>
            <a:pPr lvl="1"/>
            <a:r>
              <a:rPr lang="en-GB" sz="2000" dirty="0">
                <a:solidFill>
                  <a:schemeClr val="tx1"/>
                </a:solidFill>
                <a:latin typeface="+mj-lt"/>
              </a:rPr>
              <a:t>Accountabilities for Child Health clearly defined among all directorates and programmes</a:t>
            </a:r>
          </a:p>
          <a:p>
            <a:r>
              <a:rPr lang="en-GB" sz="2000" dirty="0">
                <a:solidFill>
                  <a:schemeClr val="tx1"/>
                </a:solidFill>
                <a:latin typeface="+mj-lt"/>
              </a:rPr>
              <a:t>Develop costed annual workplan for Child Health across the departments</a:t>
            </a:r>
          </a:p>
          <a:p>
            <a:r>
              <a:rPr lang="en-GB" sz="2000" dirty="0">
                <a:solidFill>
                  <a:schemeClr val="tx1"/>
                </a:solidFill>
                <a:latin typeface="+mj-lt"/>
              </a:rPr>
              <a:t>Monthly progress update on Child Survival to Senior Management</a:t>
            </a:r>
          </a:p>
          <a:p>
            <a:r>
              <a:rPr lang="en-GB" sz="2000" dirty="0">
                <a:solidFill>
                  <a:schemeClr val="tx1"/>
                </a:solidFill>
                <a:latin typeface="+mj-lt"/>
              </a:rPr>
              <a:t>Nominate Child Health Focal Points in key directorates/programmes with refined working relationships/areas of collaboration &amp; joint workplan </a:t>
            </a:r>
            <a:endParaRPr lang="en-US" sz="2000" dirty="0">
              <a:solidFill>
                <a:schemeClr val="tx1"/>
              </a:solidFill>
              <a:latin typeface="+mj-lt"/>
            </a:endParaRPr>
          </a:p>
        </p:txBody>
      </p:sp>
      <p:sp>
        <p:nvSpPr>
          <p:cNvPr id="5" name="Google Shape;109;p1">
            <a:extLst>
              <a:ext uri="{FF2B5EF4-FFF2-40B4-BE49-F238E27FC236}">
                <a16:creationId xmlns:a16="http://schemas.microsoft.com/office/drawing/2014/main" id="{9831FA94-319E-4841-90F1-9C33A46D9A32}"/>
              </a:ext>
            </a:extLst>
          </p:cNvPr>
          <p:cNvSpPr/>
          <p:nvPr/>
        </p:nvSpPr>
        <p:spPr>
          <a:xfrm>
            <a:off x="1" y="8838"/>
            <a:ext cx="9143999" cy="911237"/>
          </a:xfrm>
          <a:prstGeom prst="rect">
            <a:avLst/>
          </a:prstGeom>
          <a:solidFill>
            <a:srgbClr val="2A256C"/>
          </a:solidFill>
          <a:ln>
            <a:noFill/>
          </a:ln>
        </p:spPr>
        <p:txBody>
          <a:bodyPr spcFirstLastPara="1" wrap="square" lIns="68569" tIns="34275" rIns="68569" bIns="34275" anchor="ctr" anchorCtr="0">
            <a:noAutofit/>
          </a:bodyPr>
          <a:lstStyle/>
          <a:p>
            <a:pPr algn="ctr" defTabSz="685800">
              <a:buSzPts val="1400"/>
            </a:pPr>
            <a:r>
              <a:rPr lang="en-US" sz="2400" b="1" dirty="0">
                <a:solidFill>
                  <a:schemeClr val="bg1"/>
                </a:solidFill>
                <a:latin typeface="Gill Sans MT" panose="020B0502020104020203" pitchFamily="34" charset="0"/>
              </a:rPr>
              <a:t>Highlights – Activities &amp; Milestones – Joint Action for directorates and </a:t>
            </a:r>
            <a:r>
              <a:rPr lang="en-US" sz="2400" b="1" dirty="0" err="1">
                <a:solidFill>
                  <a:schemeClr val="bg1"/>
                </a:solidFill>
                <a:latin typeface="Gill Sans MT" panose="020B0502020104020203" pitchFamily="34" charset="0"/>
              </a:rPr>
              <a:t>programmes</a:t>
            </a:r>
            <a:endParaRPr kern="1200" dirty="0">
              <a:solidFill>
                <a:srgbClr val="FFFFFF"/>
              </a:solidFill>
            </a:endParaRPr>
          </a:p>
        </p:txBody>
      </p:sp>
    </p:spTree>
    <p:extLst>
      <p:ext uri="{BB962C8B-B14F-4D97-AF65-F5344CB8AC3E}">
        <p14:creationId xmlns:p14="http://schemas.microsoft.com/office/powerpoint/2010/main" val="3390814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8CF5-85A9-467F-9CD6-8BE4584F46D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1465C9D-E46D-4E2D-9483-EE04BE022C87}"/>
              </a:ext>
            </a:extLst>
          </p:cNvPr>
          <p:cNvSpPr>
            <a:spLocks noGrp="1"/>
          </p:cNvSpPr>
          <p:nvPr>
            <p:ph type="body" idx="1"/>
          </p:nvPr>
        </p:nvSpPr>
        <p:spPr>
          <a:xfrm>
            <a:off x="566250" y="1151262"/>
            <a:ext cx="7777200" cy="3323634"/>
          </a:xfrm>
        </p:spPr>
        <p:txBody>
          <a:bodyPr>
            <a:normAutofit/>
          </a:bodyPr>
          <a:lstStyle/>
          <a:p>
            <a:r>
              <a:rPr lang="en-US" sz="2000" dirty="0">
                <a:solidFill>
                  <a:schemeClr val="tx1"/>
                </a:solidFill>
                <a:latin typeface="+mj-lt"/>
              </a:rPr>
              <a:t>Increase efficiencies through joint planning and implementation </a:t>
            </a:r>
            <a:r>
              <a:rPr lang="en-US" sz="2000" dirty="0" err="1">
                <a:solidFill>
                  <a:schemeClr val="tx1"/>
                </a:solidFill>
                <a:latin typeface="+mj-lt"/>
              </a:rPr>
              <a:t>e.g</a:t>
            </a:r>
            <a:r>
              <a:rPr lang="en-US" sz="2000" dirty="0">
                <a:solidFill>
                  <a:schemeClr val="tx1"/>
                </a:solidFill>
                <a:latin typeface="+mj-lt"/>
              </a:rPr>
              <a:t> HIV, TB </a:t>
            </a:r>
            <a:r>
              <a:rPr lang="en-US" sz="2000" dirty="0" err="1">
                <a:solidFill>
                  <a:schemeClr val="tx1"/>
                </a:solidFill>
                <a:latin typeface="+mj-lt"/>
              </a:rPr>
              <a:t>programme</a:t>
            </a:r>
            <a:r>
              <a:rPr lang="en-US" sz="2000" dirty="0">
                <a:solidFill>
                  <a:schemeClr val="tx1"/>
                </a:solidFill>
                <a:latin typeface="+mj-lt"/>
              </a:rPr>
              <a:t>, etc.</a:t>
            </a:r>
          </a:p>
          <a:p>
            <a:r>
              <a:rPr lang="en-US" sz="2000" dirty="0">
                <a:solidFill>
                  <a:schemeClr val="tx1"/>
                </a:solidFill>
                <a:latin typeface="+mj-lt"/>
              </a:rPr>
              <a:t>Monthly Child Survival TWG meeting</a:t>
            </a:r>
          </a:p>
          <a:p>
            <a:r>
              <a:rPr lang="en-US" sz="2000" dirty="0">
                <a:solidFill>
                  <a:schemeClr val="tx1"/>
                </a:solidFill>
                <a:latin typeface="+mj-lt"/>
              </a:rPr>
              <a:t>Advocacy for the inclusion of Child Survival actors in complete proposal development process for major funding opportunities</a:t>
            </a:r>
          </a:p>
          <a:p>
            <a:r>
              <a:rPr lang="en-US" sz="2000" dirty="0">
                <a:solidFill>
                  <a:schemeClr val="tx1"/>
                </a:solidFill>
                <a:latin typeface="+mj-lt"/>
              </a:rPr>
              <a:t>Develop and implement a national CSA advocacy plan/actions</a:t>
            </a:r>
          </a:p>
          <a:p>
            <a:r>
              <a:rPr lang="en-US" sz="2000" dirty="0">
                <a:solidFill>
                  <a:schemeClr val="tx1"/>
                </a:solidFill>
                <a:latin typeface="+mj-lt"/>
              </a:rPr>
              <a:t>Identify and empower high level/prominent champions for Child Survival</a:t>
            </a:r>
          </a:p>
        </p:txBody>
      </p:sp>
      <p:sp>
        <p:nvSpPr>
          <p:cNvPr id="5" name="Google Shape;109;p1">
            <a:extLst>
              <a:ext uri="{FF2B5EF4-FFF2-40B4-BE49-F238E27FC236}">
                <a16:creationId xmlns:a16="http://schemas.microsoft.com/office/drawing/2014/main" id="{9831FA94-319E-4841-90F1-9C33A46D9A32}"/>
              </a:ext>
            </a:extLst>
          </p:cNvPr>
          <p:cNvSpPr/>
          <p:nvPr/>
        </p:nvSpPr>
        <p:spPr>
          <a:xfrm>
            <a:off x="1" y="8838"/>
            <a:ext cx="9143999" cy="911237"/>
          </a:xfrm>
          <a:prstGeom prst="rect">
            <a:avLst/>
          </a:prstGeom>
          <a:solidFill>
            <a:srgbClr val="2A256C"/>
          </a:solidFill>
          <a:ln>
            <a:noFill/>
          </a:ln>
        </p:spPr>
        <p:txBody>
          <a:bodyPr spcFirstLastPara="1" wrap="square" lIns="68569" tIns="34275" rIns="68569" bIns="34275" anchor="ctr" anchorCtr="0">
            <a:noAutofit/>
          </a:bodyPr>
          <a:lstStyle/>
          <a:p>
            <a:pPr algn="ctr" defTabSz="685800">
              <a:buSzPts val="1400"/>
            </a:pPr>
            <a:r>
              <a:rPr lang="en-US" sz="2400" b="1" dirty="0">
                <a:solidFill>
                  <a:schemeClr val="bg1"/>
                </a:solidFill>
                <a:latin typeface="Gill Sans MT" panose="020B0502020104020203" pitchFamily="34" charset="0"/>
              </a:rPr>
              <a:t>Highlights – Activities &amp; Milestones – Joint Action for directorates and </a:t>
            </a:r>
            <a:r>
              <a:rPr lang="en-US" sz="2400" b="1" dirty="0" err="1">
                <a:solidFill>
                  <a:schemeClr val="bg1"/>
                </a:solidFill>
                <a:latin typeface="Gill Sans MT" panose="020B0502020104020203" pitchFamily="34" charset="0"/>
              </a:rPr>
              <a:t>programmes</a:t>
            </a:r>
            <a:endParaRPr kern="1200" dirty="0">
              <a:solidFill>
                <a:srgbClr val="FFFFFF"/>
              </a:solidFill>
            </a:endParaRPr>
          </a:p>
        </p:txBody>
      </p:sp>
    </p:spTree>
    <p:extLst>
      <p:ext uri="{BB962C8B-B14F-4D97-AF65-F5344CB8AC3E}">
        <p14:creationId xmlns:p14="http://schemas.microsoft.com/office/powerpoint/2010/main" val="35745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3"/>
          <p:cNvSpPr txBox="1">
            <a:spLocks noGrp="1"/>
          </p:cNvSpPr>
          <p:nvPr>
            <p:ph type="title"/>
          </p:nvPr>
        </p:nvSpPr>
        <p:spPr>
          <a:xfrm>
            <a:off x="933450" y="-30956"/>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2"/>
              </a:buClr>
              <a:buSzPts val="2900"/>
              <a:buFont typeface="Gill Sans"/>
              <a:buNone/>
            </a:pPr>
            <a:r>
              <a:rPr lang="en" sz="2400" dirty="0">
                <a:latin typeface="Gill Sans MT" panose="020B0502020104020203" pitchFamily="34" charset="0"/>
              </a:rPr>
              <a:t>Child Survival Action: What Brings us Together?</a:t>
            </a:r>
            <a:endParaRPr dirty="0">
              <a:latin typeface="Gill Sans MT" panose="020B0502020104020203" pitchFamily="34" charset="0"/>
            </a:endParaRPr>
          </a:p>
        </p:txBody>
      </p:sp>
      <p:pic>
        <p:nvPicPr>
          <p:cNvPr id="233" name="Google Shape;233;p43"/>
          <p:cNvPicPr preferRelativeResize="0"/>
          <p:nvPr/>
        </p:nvPicPr>
        <p:blipFill rotWithShape="1">
          <a:blip r:embed="rId3">
            <a:alphaModFix/>
          </a:blip>
          <a:srcRect t="6716" r="19074"/>
          <a:stretch/>
        </p:blipFill>
        <p:spPr>
          <a:xfrm>
            <a:off x="0" y="859325"/>
            <a:ext cx="6458156" cy="4187376"/>
          </a:xfrm>
          <a:prstGeom prst="rect">
            <a:avLst/>
          </a:prstGeom>
          <a:noFill/>
          <a:ln>
            <a:noFill/>
          </a:ln>
        </p:spPr>
      </p:pic>
      <p:sp>
        <p:nvSpPr>
          <p:cNvPr id="234" name="Google Shape;234;p43"/>
          <p:cNvSpPr txBox="1"/>
          <p:nvPr/>
        </p:nvSpPr>
        <p:spPr>
          <a:xfrm>
            <a:off x="6653300" y="3783350"/>
            <a:ext cx="2285100" cy="12039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 sz="1100" b="1">
                <a:solidFill>
                  <a:srgbClr val="AA417C"/>
                </a:solidFill>
                <a:latin typeface="Gill Sans MT" panose="020B0502020104020203" pitchFamily="34" charset="0"/>
                <a:ea typeface="Gill Sans"/>
                <a:cs typeface="Gill Sans"/>
                <a:sym typeface="Gill Sans"/>
              </a:rPr>
              <a:t>CSA focuses on supporting countries to reduce mortality for children ages 1-59 months </a:t>
            </a:r>
            <a:r>
              <a:rPr lang="en" sz="1100">
                <a:solidFill>
                  <a:schemeClr val="accent3"/>
                </a:solidFill>
                <a:latin typeface="Gill Sans MT" panose="020B0502020104020203" pitchFamily="34" charset="0"/>
                <a:ea typeface="Gill Sans"/>
                <a:cs typeface="Gill Sans"/>
                <a:sym typeface="Gill Sans"/>
              </a:rPr>
              <a:t>in alignment with the continuum of care (EWENE; formerly ENAP/EPMM)</a:t>
            </a:r>
            <a:endParaRPr sz="1100" b="1">
              <a:solidFill>
                <a:srgbClr val="AA417C"/>
              </a:solidFill>
              <a:latin typeface="Gill Sans MT" panose="020B0502020104020203" pitchFamily="34" charset="0"/>
              <a:ea typeface="Gill Sans"/>
              <a:cs typeface="Gill Sans"/>
              <a:sym typeface="Gill Sans"/>
            </a:endParaRPr>
          </a:p>
        </p:txBody>
      </p:sp>
      <p:sp>
        <p:nvSpPr>
          <p:cNvPr id="235" name="Google Shape;235;p43"/>
          <p:cNvSpPr txBox="1"/>
          <p:nvPr/>
        </p:nvSpPr>
        <p:spPr>
          <a:xfrm>
            <a:off x="6653300" y="859325"/>
            <a:ext cx="2285100" cy="11277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 sz="1100" b="1">
                <a:solidFill>
                  <a:srgbClr val="AA417C"/>
                </a:solidFill>
                <a:latin typeface="Gill Sans MT" panose="020B0502020104020203" pitchFamily="34" charset="0"/>
                <a:ea typeface="Gill Sans"/>
                <a:cs typeface="Gill Sans"/>
                <a:sym typeface="Gill Sans"/>
              </a:rPr>
              <a:t>59 countries need accelerated action to meet the SDG target for children under 5 of 25 deaths per 1000 live births.</a:t>
            </a:r>
            <a:endParaRPr sz="1100" b="1">
              <a:solidFill>
                <a:srgbClr val="AA417C"/>
              </a:solidFill>
              <a:latin typeface="Gill Sans MT" panose="020B0502020104020203" pitchFamily="34" charset="0"/>
              <a:ea typeface="Gill Sans"/>
              <a:cs typeface="Gill Sans"/>
              <a:sym typeface="Gill Sans"/>
            </a:endParaRPr>
          </a:p>
        </p:txBody>
      </p:sp>
      <p:sp>
        <p:nvSpPr>
          <p:cNvPr id="236" name="Google Shape;236;p43"/>
          <p:cNvSpPr/>
          <p:nvPr/>
        </p:nvSpPr>
        <p:spPr>
          <a:xfrm>
            <a:off x="81400" y="3719000"/>
            <a:ext cx="1846800" cy="1332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pic>
        <p:nvPicPr>
          <p:cNvPr id="237" name="Google Shape;237;p43"/>
          <p:cNvPicPr preferRelativeResize="0"/>
          <p:nvPr/>
        </p:nvPicPr>
        <p:blipFill rotWithShape="1">
          <a:blip r:embed="rId3">
            <a:alphaModFix/>
          </a:blip>
          <a:srcRect l="81843" t="7523" b="66567"/>
          <a:stretch/>
        </p:blipFill>
        <p:spPr>
          <a:xfrm>
            <a:off x="174688" y="3637900"/>
            <a:ext cx="1660224" cy="1332601"/>
          </a:xfrm>
          <a:prstGeom prst="rect">
            <a:avLst/>
          </a:prstGeom>
          <a:noFill/>
          <a:ln>
            <a:noFill/>
          </a:ln>
        </p:spPr>
      </p:pic>
      <p:sp>
        <p:nvSpPr>
          <p:cNvPr id="238" name="Google Shape;238;p43"/>
          <p:cNvSpPr txBox="1"/>
          <p:nvPr/>
        </p:nvSpPr>
        <p:spPr>
          <a:xfrm>
            <a:off x="6653300" y="2283238"/>
            <a:ext cx="2285100" cy="12039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Clr>
                <a:schemeClr val="dk1"/>
              </a:buClr>
              <a:buSzPts val="1500"/>
              <a:buFont typeface="Arial"/>
              <a:buNone/>
            </a:pPr>
            <a:r>
              <a:rPr lang="en" sz="1100" b="1">
                <a:solidFill>
                  <a:schemeClr val="accent3"/>
                </a:solidFill>
                <a:latin typeface="Gill Sans MT" panose="020B0502020104020203" pitchFamily="34" charset="0"/>
                <a:ea typeface="Gill Sans"/>
                <a:cs typeface="Gill Sans"/>
                <a:sym typeface="Gill Sans"/>
              </a:rPr>
              <a:t>In 38 off track countries, over 50% of the deaths occur in the 1-59 month period. </a:t>
            </a:r>
            <a:r>
              <a:rPr lang="en" sz="1100">
                <a:solidFill>
                  <a:schemeClr val="accent3"/>
                </a:solidFill>
                <a:latin typeface="Gill Sans MT" panose="020B0502020104020203" pitchFamily="34" charset="0"/>
                <a:ea typeface="Gill Sans"/>
                <a:cs typeface="Gill Sans"/>
                <a:sym typeface="Gill Sans"/>
              </a:rPr>
              <a:t>These are generally also the countries with highest overall under-five mortality rates.</a:t>
            </a:r>
            <a:endParaRPr sz="1000">
              <a:solidFill>
                <a:srgbClr val="AA417C"/>
              </a:solidFill>
              <a:latin typeface="Gill Sans MT" panose="020B0502020104020203" pitchFamily="34" charset="0"/>
              <a:ea typeface="Gill Sans"/>
              <a:cs typeface="Gill Sans"/>
              <a:sym typeface="Gill Sans"/>
            </a:endParaRPr>
          </a:p>
        </p:txBody>
      </p:sp>
      <p:sp>
        <p:nvSpPr>
          <p:cNvPr id="239" name="Google Shape;239;p43"/>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8CF5-85A9-467F-9CD6-8BE4584F46D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1465C9D-E46D-4E2D-9483-EE04BE022C87}"/>
              </a:ext>
            </a:extLst>
          </p:cNvPr>
          <p:cNvSpPr>
            <a:spLocks noGrp="1"/>
          </p:cNvSpPr>
          <p:nvPr>
            <p:ph type="body" idx="1"/>
          </p:nvPr>
        </p:nvSpPr>
        <p:spPr>
          <a:xfrm>
            <a:off x="566250" y="1151262"/>
            <a:ext cx="7777200" cy="3698538"/>
          </a:xfrm>
        </p:spPr>
        <p:txBody>
          <a:bodyPr>
            <a:normAutofit fontScale="92500" lnSpcReduction="20000"/>
          </a:bodyPr>
          <a:lstStyle/>
          <a:p>
            <a:r>
              <a:rPr lang="en-US" sz="1800" b="1" dirty="0">
                <a:solidFill>
                  <a:schemeClr val="tx1"/>
                </a:solidFill>
                <a:latin typeface="+mj-lt"/>
              </a:rPr>
              <a:t>Data for Child Health</a:t>
            </a:r>
          </a:p>
          <a:p>
            <a:pPr lvl="1"/>
            <a:r>
              <a:rPr lang="en-GB" sz="1800" dirty="0">
                <a:solidFill>
                  <a:schemeClr val="tx1"/>
                </a:solidFill>
                <a:latin typeface="+mj-lt"/>
              </a:rPr>
              <a:t>Integrating indicators related to Child Health into HMIS (Hospitals &amp; districts)</a:t>
            </a:r>
          </a:p>
          <a:p>
            <a:pPr lvl="1"/>
            <a:r>
              <a:rPr lang="en-GB" sz="1800" dirty="0">
                <a:solidFill>
                  <a:schemeClr val="tx1"/>
                </a:solidFill>
                <a:latin typeface="+mj-lt"/>
              </a:rPr>
              <a:t>Digitalization</a:t>
            </a:r>
          </a:p>
          <a:p>
            <a:pPr lvl="1"/>
            <a:r>
              <a:rPr lang="en-GB" sz="1800" dirty="0">
                <a:solidFill>
                  <a:schemeClr val="tx1"/>
                </a:solidFill>
                <a:latin typeface="+mj-lt"/>
              </a:rPr>
              <a:t>Review, analyse, and feedback mechanism for data</a:t>
            </a:r>
          </a:p>
          <a:p>
            <a:pPr lvl="1"/>
            <a:endParaRPr lang="en-GB" sz="1800" dirty="0">
              <a:solidFill>
                <a:schemeClr val="tx1"/>
              </a:solidFill>
              <a:latin typeface="+mj-lt"/>
            </a:endParaRPr>
          </a:p>
          <a:p>
            <a:r>
              <a:rPr lang="en-GB" sz="1800" b="1" dirty="0">
                <a:solidFill>
                  <a:schemeClr val="tx1"/>
                </a:solidFill>
                <a:latin typeface="+mj-lt"/>
              </a:rPr>
              <a:t>Quality of Service Delivery</a:t>
            </a:r>
          </a:p>
          <a:p>
            <a:pPr lvl="1"/>
            <a:r>
              <a:rPr lang="en-GB" sz="1800" dirty="0">
                <a:solidFill>
                  <a:schemeClr val="tx1"/>
                </a:solidFill>
                <a:latin typeface="+mj-lt"/>
              </a:rPr>
              <a:t>Child Death audit dashboard</a:t>
            </a:r>
          </a:p>
          <a:p>
            <a:pPr lvl="1"/>
            <a:r>
              <a:rPr lang="en-GB" sz="1800" dirty="0">
                <a:solidFill>
                  <a:schemeClr val="tx1"/>
                </a:solidFill>
                <a:latin typeface="+mj-lt"/>
              </a:rPr>
              <a:t>Mentorship of HCWs</a:t>
            </a:r>
          </a:p>
          <a:p>
            <a:pPr lvl="1"/>
            <a:r>
              <a:rPr lang="en-GB" sz="1800" dirty="0">
                <a:solidFill>
                  <a:schemeClr val="tx1"/>
                </a:solidFill>
                <a:latin typeface="+mj-lt"/>
              </a:rPr>
              <a:t>Quarterly supportive supervision for Child Health interventions</a:t>
            </a:r>
          </a:p>
          <a:p>
            <a:pPr lvl="1"/>
            <a:endParaRPr lang="en-GB" sz="1800" dirty="0">
              <a:solidFill>
                <a:schemeClr val="tx1"/>
              </a:solidFill>
              <a:latin typeface="+mj-lt"/>
            </a:endParaRPr>
          </a:p>
          <a:p>
            <a:r>
              <a:rPr lang="en-GB" sz="1800" b="1" dirty="0">
                <a:solidFill>
                  <a:schemeClr val="tx1"/>
                </a:solidFill>
                <a:latin typeface="+mj-lt"/>
              </a:rPr>
              <a:t>Community Outreach</a:t>
            </a:r>
          </a:p>
          <a:p>
            <a:pPr lvl="1"/>
            <a:r>
              <a:rPr lang="en-US" sz="1800" dirty="0">
                <a:solidFill>
                  <a:schemeClr val="tx1"/>
                </a:solidFill>
                <a:latin typeface="+mj-lt"/>
              </a:rPr>
              <a:t>Improve PHU support for CHWs, strengthen home visits </a:t>
            </a:r>
          </a:p>
        </p:txBody>
      </p:sp>
      <p:sp>
        <p:nvSpPr>
          <p:cNvPr id="5" name="Google Shape;109;p1">
            <a:extLst>
              <a:ext uri="{FF2B5EF4-FFF2-40B4-BE49-F238E27FC236}">
                <a16:creationId xmlns:a16="http://schemas.microsoft.com/office/drawing/2014/main" id="{9831FA94-319E-4841-90F1-9C33A46D9A32}"/>
              </a:ext>
            </a:extLst>
          </p:cNvPr>
          <p:cNvSpPr/>
          <p:nvPr/>
        </p:nvSpPr>
        <p:spPr>
          <a:xfrm>
            <a:off x="1" y="8838"/>
            <a:ext cx="9143999" cy="911237"/>
          </a:xfrm>
          <a:prstGeom prst="rect">
            <a:avLst/>
          </a:prstGeom>
          <a:solidFill>
            <a:srgbClr val="2A256C"/>
          </a:solidFill>
          <a:ln>
            <a:noFill/>
          </a:ln>
        </p:spPr>
        <p:txBody>
          <a:bodyPr spcFirstLastPara="1" wrap="square" lIns="68569" tIns="34275" rIns="68569" bIns="34275" anchor="ctr" anchorCtr="0">
            <a:noAutofit/>
          </a:bodyPr>
          <a:lstStyle/>
          <a:p>
            <a:pPr algn="ctr" defTabSz="685800">
              <a:buSzPts val="1400"/>
            </a:pPr>
            <a:r>
              <a:rPr lang="en-US" sz="2400" b="1" dirty="0">
                <a:solidFill>
                  <a:schemeClr val="bg1"/>
                </a:solidFill>
                <a:latin typeface="Gill Sans MT" panose="020B0502020104020203" pitchFamily="34" charset="0"/>
              </a:rPr>
              <a:t>Highlights – Activities &amp; Milestones – Joint Action for directorates and </a:t>
            </a:r>
            <a:r>
              <a:rPr lang="en-US" sz="2400" b="1" dirty="0" err="1">
                <a:solidFill>
                  <a:schemeClr val="bg1"/>
                </a:solidFill>
                <a:latin typeface="Gill Sans MT" panose="020B0502020104020203" pitchFamily="34" charset="0"/>
              </a:rPr>
              <a:t>programmes</a:t>
            </a:r>
            <a:endParaRPr kern="1200" dirty="0">
              <a:solidFill>
                <a:srgbClr val="FFFFFF"/>
              </a:solidFill>
            </a:endParaRPr>
          </a:p>
        </p:txBody>
      </p:sp>
    </p:spTree>
    <p:extLst>
      <p:ext uri="{BB962C8B-B14F-4D97-AF65-F5344CB8AC3E}">
        <p14:creationId xmlns:p14="http://schemas.microsoft.com/office/powerpoint/2010/main" val="2275788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8CF5-85A9-467F-9CD6-8BE4584F46D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1465C9D-E46D-4E2D-9483-EE04BE022C87}"/>
              </a:ext>
            </a:extLst>
          </p:cNvPr>
          <p:cNvSpPr>
            <a:spLocks noGrp="1"/>
          </p:cNvSpPr>
          <p:nvPr>
            <p:ph type="body" idx="1"/>
          </p:nvPr>
        </p:nvSpPr>
        <p:spPr>
          <a:xfrm>
            <a:off x="566250" y="1151262"/>
            <a:ext cx="7777200" cy="3698538"/>
          </a:xfrm>
        </p:spPr>
        <p:txBody>
          <a:bodyPr>
            <a:noAutofit/>
          </a:bodyPr>
          <a:lstStyle/>
          <a:p>
            <a:endParaRPr lang="en-GB" sz="1600" dirty="0">
              <a:solidFill>
                <a:schemeClr val="tx1"/>
              </a:solidFill>
              <a:latin typeface="+mj-lt"/>
            </a:endParaRPr>
          </a:p>
          <a:p>
            <a:r>
              <a:rPr lang="en-GB" sz="2000" b="1" dirty="0">
                <a:solidFill>
                  <a:schemeClr val="tx1"/>
                </a:solidFill>
                <a:latin typeface="+mj-lt"/>
              </a:rPr>
              <a:t>District Level and Hospitals</a:t>
            </a:r>
          </a:p>
          <a:p>
            <a:pPr lvl="1"/>
            <a:r>
              <a:rPr lang="en-GB" sz="2000" dirty="0">
                <a:solidFill>
                  <a:schemeClr val="tx1"/>
                </a:solidFill>
                <a:latin typeface="+mj-lt"/>
              </a:rPr>
              <a:t>Capacitate Child Health Focal Point at district level</a:t>
            </a:r>
          </a:p>
          <a:p>
            <a:pPr lvl="1"/>
            <a:r>
              <a:rPr lang="en-GB" sz="2000" dirty="0">
                <a:solidFill>
                  <a:schemeClr val="tx1"/>
                </a:solidFill>
                <a:latin typeface="+mj-lt"/>
              </a:rPr>
              <a:t>Strengthen Child Survival governance and coordination at district level (e.g., Child Health TWG </a:t>
            </a:r>
            <a:r>
              <a:rPr lang="en-GB" sz="2000" i="1" dirty="0">
                <a:solidFill>
                  <a:schemeClr val="tx1"/>
                </a:solidFill>
                <a:latin typeface="+mj-lt"/>
              </a:rPr>
              <a:t>where specific diseases discussions and other issues affecting children can be discussed</a:t>
            </a:r>
            <a:r>
              <a:rPr lang="en-GB" sz="2000" dirty="0">
                <a:solidFill>
                  <a:schemeClr val="tx1"/>
                </a:solidFill>
                <a:latin typeface="+mj-lt"/>
              </a:rPr>
              <a:t>) </a:t>
            </a:r>
          </a:p>
          <a:p>
            <a:pPr lvl="1"/>
            <a:r>
              <a:rPr lang="en-GB" sz="2000" dirty="0">
                <a:solidFill>
                  <a:schemeClr val="tx1"/>
                </a:solidFill>
                <a:latin typeface="+mj-lt"/>
              </a:rPr>
              <a:t>DMOs to report progress for CSA at national level</a:t>
            </a:r>
          </a:p>
          <a:p>
            <a:pPr lvl="1"/>
            <a:r>
              <a:rPr lang="en-GB" sz="2000" dirty="0">
                <a:solidFill>
                  <a:schemeClr val="tx1"/>
                </a:solidFill>
                <a:latin typeface="+mj-lt"/>
              </a:rPr>
              <a:t>Costed annual workplan for Child Survival implementation activities at district level</a:t>
            </a:r>
            <a:endParaRPr lang="en-US" sz="2000" dirty="0">
              <a:solidFill>
                <a:schemeClr val="tx1"/>
              </a:solidFill>
              <a:latin typeface="+mj-lt"/>
            </a:endParaRPr>
          </a:p>
        </p:txBody>
      </p:sp>
      <p:sp>
        <p:nvSpPr>
          <p:cNvPr id="5" name="Google Shape;109;p1">
            <a:extLst>
              <a:ext uri="{FF2B5EF4-FFF2-40B4-BE49-F238E27FC236}">
                <a16:creationId xmlns:a16="http://schemas.microsoft.com/office/drawing/2014/main" id="{9831FA94-319E-4841-90F1-9C33A46D9A32}"/>
              </a:ext>
            </a:extLst>
          </p:cNvPr>
          <p:cNvSpPr/>
          <p:nvPr/>
        </p:nvSpPr>
        <p:spPr>
          <a:xfrm>
            <a:off x="1" y="8838"/>
            <a:ext cx="9143999" cy="911237"/>
          </a:xfrm>
          <a:prstGeom prst="rect">
            <a:avLst/>
          </a:prstGeom>
          <a:solidFill>
            <a:srgbClr val="2A256C"/>
          </a:solidFill>
          <a:ln>
            <a:noFill/>
          </a:ln>
        </p:spPr>
        <p:txBody>
          <a:bodyPr spcFirstLastPara="1" wrap="square" lIns="68569" tIns="34275" rIns="68569" bIns="34275" anchor="ctr" anchorCtr="0">
            <a:noAutofit/>
          </a:bodyPr>
          <a:lstStyle/>
          <a:p>
            <a:pPr algn="ctr" defTabSz="685800">
              <a:buSzPts val="1400"/>
            </a:pPr>
            <a:r>
              <a:rPr lang="en-US" sz="2400" b="1" dirty="0">
                <a:solidFill>
                  <a:schemeClr val="bg1"/>
                </a:solidFill>
                <a:latin typeface="Gill Sans MT" panose="020B0502020104020203" pitchFamily="34" charset="0"/>
              </a:rPr>
              <a:t>Highlights – Activities &amp; Milestones – Joint Action for directorates and </a:t>
            </a:r>
            <a:r>
              <a:rPr lang="en-US" sz="2400" b="1" dirty="0" err="1">
                <a:solidFill>
                  <a:schemeClr val="bg1"/>
                </a:solidFill>
                <a:latin typeface="Gill Sans MT" panose="020B0502020104020203" pitchFamily="34" charset="0"/>
              </a:rPr>
              <a:t>programmes</a:t>
            </a:r>
            <a:endParaRPr kern="1200" dirty="0">
              <a:solidFill>
                <a:srgbClr val="FFFFFF"/>
              </a:solidFill>
            </a:endParaRPr>
          </a:p>
        </p:txBody>
      </p:sp>
    </p:spTree>
    <p:extLst>
      <p:ext uri="{BB962C8B-B14F-4D97-AF65-F5344CB8AC3E}">
        <p14:creationId xmlns:p14="http://schemas.microsoft.com/office/powerpoint/2010/main" val="3615205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B73150-8523-4CD8-A7D8-004BE0F137BA}"/>
              </a:ext>
            </a:extLst>
          </p:cNvPr>
          <p:cNvSpPr txBox="1">
            <a:spLocks/>
          </p:cNvSpPr>
          <p:nvPr/>
        </p:nvSpPr>
        <p:spPr>
          <a:xfrm>
            <a:off x="718650" y="253869"/>
            <a:ext cx="80115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Space Grotesk"/>
              <a:buNone/>
              <a:defRPr sz="2000" b="1" i="0" u="none" strike="noStrike" cap="none">
                <a:solidFill>
                  <a:schemeClr val="dk1"/>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1"/>
              </a:buClr>
              <a:buSzPts val="2000"/>
              <a:buFont typeface="Hanken Grotesk"/>
              <a:buNone/>
              <a:defRPr sz="2000" b="1" i="0" u="none" strike="noStrike" cap="none">
                <a:solidFill>
                  <a:schemeClr val="dk1"/>
                </a:solidFill>
                <a:latin typeface="Hanken Grotesk"/>
                <a:ea typeface="Hanken Grotesk"/>
                <a:cs typeface="Hanken Grotesk"/>
                <a:sym typeface="Hanken Grotesk"/>
              </a:defRPr>
            </a:lvl9pPr>
          </a:lstStyle>
          <a:p>
            <a:r>
              <a:rPr lang="en-US" sz="2400" dirty="0">
                <a:solidFill>
                  <a:schemeClr val="bg2"/>
                </a:solidFill>
              </a:rPr>
              <a:t>Key Achievements so far as per the CSA </a:t>
            </a:r>
            <a:endParaRPr lang="fr-FR" sz="2400" dirty="0">
              <a:solidFill>
                <a:schemeClr val="bg2"/>
              </a:solidFill>
              <a:latin typeface="Gill Sans MT" panose="020B0502020104020203" pitchFamily="34" charset="0"/>
            </a:endParaRPr>
          </a:p>
        </p:txBody>
      </p:sp>
      <p:graphicFrame>
        <p:nvGraphicFramePr>
          <p:cNvPr id="5" name="Content Placeholder 4">
            <a:extLst>
              <a:ext uri="{FF2B5EF4-FFF2-40B4-BE49-F238E27FC236}">
                <a16:creationId xmlns:a16="http://schemas.microsoft.com/office/drawing/2014/main" id="{B92BF951-1DC3-4AC2-B59F-4D99895007C8}"/>
              </a:ext>
            </a:extLst>
          </p:cNvPr>
          <p:cNvGraphicFramePr>
            <a:graphicFrameLocks/>
          </p:cNvGraphicFramePr>
          <p:nvPr>
            <p:extLst>
              <p:ext uri="{D42A27DB-BD31-4B8C-83A1-F6EECF244321}">
                <p14:modId xmlns:p14="http://schemas.microsoft.com/office/powerpoint/2010/main" val="192265681"/>
              </p:ext>
            </p:extLst>
          </p:nvPr>
        </p:nvGraphicFramePr>
        <p:xfrm>
          <a:off x="208303" y="826569"/>
          <a:ext cx="8727393" cy="4034552"/>
        </p:xfrm>
        <a:graphic>
          <a:graphicData uri="http://schemas.openxmlformats.org/drawingml/2006/table">
            <a:tbl>
              <a:tblPr firstRow="1" bandRow="1">
                <a:tableStyleId>{C4B1156A-380E-4F78-BDF5-A606A8083BF9}</a:tableStyleId>
              </a:tblPr>
              <a:tblGrid>
                <a:gridCol w="3075575">
                  <a:extLst>
                    <a:ext uri="{9D8B030D-6E8A-4147-A177-3AD203B41FA5}">
                      <a16:colId xmlns:a16="http://schemas.microsoft.com/office/drawing/2014/main" val="1689330750"/>
                    </a:ext>
                  </a:extLst>
                </a:gridCol>
                <a:gridCol w="2447108">
                  <a:extLst>
                    <a:ext uri="{9D8B030D-6E8A-4147-A177-3AD203B41FA5}">
                      <a16:colId xmlns:a16="http://schemas.microsoft.com/office/drawing/2014/main" val="2660631934"/>
                    </a:ext>
                  </a:extLst>
                </a:gridCol>
                <a:gridCol w="2107475">
                  <a:extLst>
                    <a:ext uri="{9D8B030D-6E8A-4147-A177-3AD203B41FA5}">
                      <a16:colId xmlns:a16="http://schemas.microsoft.com/office/drawing/2014/main" val="3909717689"/>
                    </a:ext>
                  </a:extLst>
                </a:gridCol>
                <a:gridCol w="1097235">
                  <a:extLst>
                    <a:ext uri="{9D8B030D-6E8A-4147-A177-3AD203B41FA5}">
                      <a16:colId xmlns:a16="http://schemas.microsoft.com/office/drawing/2014/main" val="1603189107"/>
                    </a:ext>
                  </a:extLst>
                </a:gridCol>
              </a:tblGrid>
              <a:tr h="404054">
                <a:tc>
                  <a:txBody>
                    <a:bodyPr/>
                    <a:lstStyle/>
                    <a:p>
                      <a:r>
                        <a:rPr lang="en-US" sz="1400" b="1">
                          <a:solidFill>
                            <a:schemeClr val="tx1"/>
                          </a:solidFill>
                        </a:rPr>
                        <a:t>Milestone/Activity</a:t>
                      </a:r>
                    </a:p>
                  </a:txBody>
                  <a:tcPr marL="68580" marR="68580" marT="34290" marB="34290" anchor="ctr"/>
                </a:tc>
                <a:tc>
                  <a:txBody>
                    <a:bodyPr/>
                    <a:lstStyle/>
                    <a:p>
                      <a:r>
                        <a:rPr lang="en-US" sz="1400" b="1">
                          <a:solidFill>
                            <a:schemeClr val="tx1"/>
                          </a:solidFill>
                        </a:rPr>
                        <a:t>Measurement</a:t>
                      </a:r>
                    </a:p>
                  </a:txBody>
                  <a:tcPr marL="68580" marR="68580" marT="34290" marB="34290" anchor="ctr"/>
                </a:tc>
                <a:tc>
                  <a:txBody>
                    <a:bodyPr/>
                    <a:lstStyle/>
                    <a:p>
                      <a:r>
                        <a:rPr lang="en-US" sz="1400" b="1">
                          <a:solidFill>
                            <a:schemeClr val="tx1"/>
                          </a:solidFill>
                        </a:rPr>
                        <a:t>Target</a:t>
                      </a:r>
                    </a:p>
                  </a:txBody>
                  <a:tcPr marL="68580" marR="68580" marT="34290" marB="34290" anchor="ctr"/>
                </a:tc>
                <a:tc>
                  <a:txBody>
                    <a:bodyPr/>
                    <a:lstStyle/>
                    <a:p>
                      <a:r>
                        <a:rPr lang="en-US" sz="1400" b="1">
                          <a:solidFill>
                            <a:schemeClr val="tx1"/>
                          </a:solidFill>
                        </a:rPr>
                        <a:t>Achieved</a:t>
                      </a:r>
                    </a:p>
                  </a:txBody>
                  <a:tcPr marL="68580" marR="68580" marT="34290" marB="34290" anchor="ctr"/>
                </a:tc>
                <a:extLst>
                  <a:ext uri="{0D108BD9-81ED-4DB2-BD59-A6C34878D82A}">
                    <a16:rowId xmlns:a16="http://schemas.microsoft.com/office/drawing/2014/main" val="479928716"/>
                  </a:ext>
                </a:extLst>
              </a:tr>
              <a:tr h="0">
                <a:tc>
                  <a:txBody>
                    <a:bodyPr/>
                    <a:lstStyle/>
                    <a:p>
                      <a:r>
                        <a:rPr lang="en-GB" sz="1400"/>
                        <a:t>Develop costed annual workplan for Child Health</a:t>
                      </a:r>
                    </a:p>
                  </a:txBody>
                  <a:tcPr marL="68580" marR="68580" marT="34290" marB="34290" anchor="ctr"/>
                </a:tc>
                <a:tc>
                  <a:txBody>
                    <a:bodyPr/>
                    <a:lstStyle/>
                    <a:p>
                      <a:r>
                        <a:rPr lang="en-US" sz="1400" b="0">
                          <a:solidFill>
                            <a:schemeClr val="tx1"/>
                          </a:solidFill>
                        </a:rPr>
                        <a:t>Annually</a:t>
                      </a:r>
                    </a:p>
                  </a:txBody>
                  <a:tcPr marL="68580" marR="68580" marT="34290" marB="34290" anchor="ctr"/>
                </a:tc>
                <a:tc>
                  <a:txBody>
                    <a:bodyPr/>
                    <a:lstStyle/>
                    <a:p>
                      <a:r>
                        <a:rPr lang="en-US" sz="1400" b="0">
                          <a:solidFill>
                            <a:schemeClr val="tx1"/>
                          </a:solidFill>
                        </a:rPr>
                        <a:t>Every year</a:t>
                      </a:r>
                    </a:p>
                  </a:txBody>
                  <a:tcPr marL="68580" marR="68580" marT="34290" marB="34290" anchor="ctr"/>
                </a:tc>
                <a:tc>
                  <a:txBody>
                    <a:bodyPr/>
                    <a:lstStyle/>
                    <a:p>
                      <a:r>
                        <a:rPr lang="en-US" sz="1400" b="0">
                          <a:solidFill>
                            <a:schemeClr val="tx1"/>
                          </a:solidFill>
                        </a:rPr>
                        <a:t>Yes</a:t>
                      </a:r>
                    </a:p>
                  </a:txBody>
                  <a:tcPr marL="68580" marR="68580" marT="34290" marB="34290" anchor="ctr"/>
                </a:tc>
                <a:extLst>
                  <a:ext uri="{0D108BD9-81ED-4DB2-BD59-A6C34878D82A}">
                    <a16:rowId xmlns:a16="http://schemas.microsoft.com/office/drawing/2014/main" val="1760208656"/>
                  </a:ext>
                </a:extLst>
              </a:tr>
              <a:tr h="7825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a:t>Monthly progress update on Child Survival to Senior Management through the Child Health TWG</a:t>
                      </a:r>
                    </a:p>
                  </a:txBody>
                  <a:tcPr marL="68580" marR="68580" marT="34290" marB="34290" anchor="ctr"/>
                </a:tc>
                <a:tc>
                  <a:txBody>
                    <a:bodyPr/>
                    <a:lstStyle/>
                    <a:p>
                      <a:r>
                        <a:rPr lang="en-US" sz="1400" b="0">
                          <a:solidFill>
                            <a:schemeClr val="tx1"/>
                          </a:solidFill>
                        </a:rPr>
                        <a:t>Monthly through the Technical working group meetings</a:t>
                      </a:r>
                    </a:p>
                  </a:txBody>
                  <a:tcPr marL="68580" marR="68580" marT="34290" marB="34290" anchor="ctr"/>
                </a:tc>
                <a:tc>
                  <a:txBody>
                    <a:bodyPr/>
                    <a:lstStyle/>
                    <a:p>
                      <a:r>
                        <a:rPr lang="en-US" sz="1400" b="0">
                          <a:solidFill>
                            <a:schemeClr val="tx1"/>
                          </a:solidFill>
                        </a:rPr>
                        <a:t>12</a:t>
                      </a:r>
                    </a:p>
                  </a:txBody>
                  <a:tcPr marL="68580" marR="68580" marT="34290" marB="34290" anchor="ctr"/>
                </a:tc>
                <a:tc>
                  <a:txBody>
                    <a:bodyPr/>
                    <a:lstStyle/>
                    <a:p>
                      <a:r>
                        <a:rPr lang="en-US" sz="1400" b="0">
                          <a:solidFill>
                            <a:schemeClr val="tx1"/>
                          </a:solidFill>
                        </a:rPr>
                        <a:t>Yes</a:t>
                      </a:r>
                    </a:p>
                  </a:txBody>
                  <a:tcPr marL="68580" marR="68580" marT="34290" marB="34290" anchor="ctr"/>
                </a:tc>
                <a:extLst>
                  <a:ext uri="{0D108BD9-81ED-4DB2-BD59-A6C34878D82A}">
                    <a16:rowId xmlns:a16="http://schemas.microsoft.com/office/drawing/2014/main" val="3634243071"/>
                  </a:ext>
                </a:extLst>
              </a:tr>
              <a:tr h="508630">
                <a:tc>
                  <a:txBody>
                    <a:bodyPr/>
                    <a:lstStyle/>
                    <a:p>
                      <a:r>
                        <a:rPr lang="en-GB" sz="1400"/>
                        <a:t>Child Health Focal appointed in all hospitals and at Districts</a:t>
                      </a:r>
                      <a:endParaRPr lang="en-US" sz="1400" b="0">
                        <a:solidFill>
                          <a:schemeClr val="tx1"/>
                        </a:solidFill>
                      </a:endParaRPr>
                    </a:p>
                  </a:txBody>
                  <a:tcPr marL="68580" marR="68580" marT="34290" marB="34290" anchor="ctr"/>
                </a:tc>
                <a:tc>
                  <a:txBody>
                    <a:bodyPr/>
                    <a:lstStyle/>
                    <a:p>
                      <a:r>
                        <a:rPr lang="en-US" sz="1400" b="0">
                          <a:solidFill>
                            <a:schemeClr val="tx1"/>
                          </a:solidFill>
                        </a:rPr>
                        <a:t>Once-off</a:t>
                      </a:r>
                    </a:p>
                  </a:txBody>
                  <a:tcPr marL="68580" marR="68580" marT="34290" marB="34290" anchor="ctr"/>
                </a:tc>
                <a:tc>
                  <a:txBody>
                    <a:bodyPr/>
                    <a:lstStyle/>
                    <a:p>
                      <a:r>
                        <a:rPr lang="en-US" sz="1400" b="0">
                          <a:solidFill>
                            <a:schemeClr val="tx1"/>
                          </a:solidFill>
                        </a:rPr>
                        <a:t>All hospitals and districts</a:t>
                      </a:r>
                    </a:p>
                  </a:txBody>
                  <a:tcPr marL="68580" marR="68580" marT="34290" marB="34290" anchor="ctr"/>
                </a:tc>
                <a:tc>
                  <a:txBody>
                    <a:bodyPr/>
                    <a:lstStyle/>
                    <a:p>
                      <a:r>
                        <a:rPr lang="en-US" sz="1400" b="0">
                          <a:solidFill>
                            <a:schemeClr val="tx1"/>
                          </a:solidFill>
                        </a:rPr>
                        <a:t>Yes</a:t>
                      </a:r>
                    </a:p>
                  </a:txBody>
                  <a:tcPr marL="68580" marR="68580" marT="34290" marB="34290" anchor="ctr"/>
                </a:tc>
                <a:extLst>
                  <a:ext uri="{0D108BD9-81ED-4DB2-BD59-A6C34878D82A}">
                    <a16:rowId xmlns:a16="http://schemas.microsoft.com/office/drawing/2014/main" val="415808797"/>
                  </a:ext>
                </a:extLst>
              </a:tr>
              <a:tr h="5964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a:t>Integrating indicators related to Child Health into HMIS (DHIS2, Hospitals &amp; districts)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a:t>Child Death audit dashboard </a:t>
                      </a:r>
                    </a:p>
                  </a:txBody>
                  <a:tcPr marL="68580" marR="68580" marT="34290" marB="34290"/>
                </a:tc>
                <a:tc>
                  <a:txBody>
                    <a:bodyPr/>
                    <a:lstStyle/>
                    <a:p>
                      <a:endParaRPr lang="en-US" sz="1400" b="0">
                        <a:solidFill>
                          <a:schemeClr val="tx1"/>
                        </a:solidFill>
                      </a:endParaRPr>
                    </a:p>
                    <a:p>
                      <a:r>
                        <a:rPr lang="en-US" sz="1400" b="0">
                          <a:solidFill>
                            <a:schemeClr val="tx1"/>
                          </a:solidFill>
                        </a:rPr>
                        <a:t>Indicators in the DHIS2</a:t>
                      </a:r>
                    </a:p>
                    <a:p>
                      <a:endParaRPr lang="en-US" sz="1400" b="0">
                        <a:solidFill>
                          <a:schemeClr val="tx1"/>
                        </a:solidFill>
                      </a:endParaRPr>
                    </a:p>
                    <a:p>
                      <a:endParaRPr lang="en-US" sz="1400" b="0">
                        <a:solidFill>
                          <a:schemeClr val="tx1"/>
                        </a:solidFill>
                      </a:endParaRPr>
                    </a:p>
                    <a:p>
                      <a:r>
                        <a:rPr lang="en-US" sz="1400" b="0">
                          <a:solidFill>
                            <a:schemeClr val="tx1"/>
                          </a:solidFill>
                        </a:rPr>
                        <a:t>Child death weekly reviews done at hospitals</a:t>
                      </a:r>
                    </a:p>
                  </a:txBody>
                  <a:tcPr marL="68580" marR="68580" marT="34290" marB="34290"/>
                </a:tc>
                <a:tc>
                  <a:txBody>
                    <a:bodyPr/>
                    <a:lstStyle/>
                    <a:p>
                      <a:endParaRPr lang="en-US" sz="1400" b="0">
                        <a:solidFill>
                          <a:schemeClr val="tx1"/>
                        </a:solidFill>
                      </a:endParaRPr>
                    </a:p>
                    <a:p>
                      <a:r>
                        <a:rPr lang="en-US" sz="1400" b="0">
                          <a:solidFill>
                            <a:schemeClr val="tx1"/>
                          </a:solidFill>
                        </a:rPr>
                        <a:t>Update the DHIS2</a:t>
                      </a:r>
                    </a:p>
                    <a:p>
                      <a:endParaRPr lang="en-US" sz="1400" b="0">
                        <a:solidFill>
                          <a:schemeClr val="tx1"/>
                        </a:solidFill>
                      </a:endParaRPr>
                    </a:p>
                    <a:p>
                      <a:endParaRPr lang="en-US" sz="1400" b="0">
                        <a:solidFill>
                          <a:schemeClr val="tx1"/>
                        </a:solidFill>
                      </a:endParaRPr>
                    </a:p>
                    <a:p>
                      <a:r>
                        <a:rPr lang="en-US" sz="1400" b="0">
                          <a:solidFill>
                            <a:schemeClr val="tx1"/>
                          </a:solidFill>
                        </a:rPr>
                        <a:t>Child health dashboard developing</a:t>
                      </a:r>
                    </a:p>
                  </a:txBody>
                  <a:tcPr marL="68580" marR="68580" marT="34290" marB="34290"/>
                </a:tc>
                <a:tc>
                  <a:txBody>
                    <a:bodyPr/>
                    <a:lstStyle/>
                    <a:p>
                      <a:r>
                        <a:rPr lang="en-US" sz="1400" b="0">
                          <a:solidFill>
                            <a:schemeClr val="tx1"/>
                          </a:solidFill>
                        </a:rPr>
                        <a:t>On-going</a:t>
                      </a:r>
                    </a:p>
                    <a:p>
                      <a:endParaRPr lang="en-US" sz="1400" b="0">
                        <a:solidFill>
                          <a:schemeClr val="tx1"/>
                        </a:solidFill>
                      </a:endParaRPr>
                    </a:p>
                    <a:p>
                      <a:endParaRPr lang="en-US" sz="1400" b="0">
                        <a:solidFill>
                          <a:schemeClr val="tx1"/>
                        </a:solidFill>
                      </a:endParaRPr>
                    </a:p>
                    <a:p>
                      <a:endParaRPr lang="en-US" sz="1400" b="0">
                        <a:solidFill>
                          <a:schemeClr val="tx1"/>
                        </a:solidFill>
                      </a:endParaRPr>
                    </a:p>
                    <a:p>
                      <a:r>
                        <a:rPr lang="en-US" sz="1400" b="0">
                          <a:solidFill>
                            <a:schemeClr val="tx1"/>
                          </a:solidFill>
                        </a:rPr>
                        <a:t>On-going</a:t>
                      </a:r>
                    </a:p>
                  </a:txBody>
                  <a:tcPr marL="68580" marR="68580" marT="34290" marB="34290"/>
                </a:tc>
                <a:extLst>
                  <a:ext uri="{0D108BD9-81ED-4DB2-BD59-A6C34878D82A}">
                    <a16:rowId xmlns:a16="http://schemas.microsoft.com/office/drawing/2014/main" val="3150194648"/>
                  </a:ext>
                </a:extLst>
              </a:tr>
              <a:tr h="470855">
                <a:tc>
                  <a:txBody>
                    <a:bodyPr/>
                    <a:lstStyle/>
                    <a:p>
                      <a:r>
                        <a:rPr lang="en-US" sz="1400" b="0">
                          <a:solidFill>
                            <a:schemeClr val="tx1"/>
                          </a:solidFill>
                        </a:rPr>
                        <a:t>Collaboration opportunities</a:t>
                      </a:r>
                    </a:p>
                  </a:txBody>
                  <a:tcPr marL="68580" marR="68580" marT="34290" marB="34290" anchor="ctr"/>
                </a:tc>
                <a:tc>
                  <a:txBody>
                    <a:bodyPr/>
                    <a:lstStyle/>
                    <a:p>
                      <a:r>
                        <a:rPr lang="en-US" sz="1400" b="0">
                          <a:solidFill>
                            <a:schemeClr val="tx1"/>
                          </a:solidFill>
                        </a:rPr>
                        <a:t>Trying to collaborate with programmes and Directorates</a:t>
                      </a:r>
                    </a:p>
                  </a:txBody>
                  <a:tcPr marL="68580" marR="68580" marT="34290" marB="34290" anchor="ctr"/>
                </a:tc>
                <a:tc>
                  <a:txBody>
                    <a:bodyPr/>
                    <a:lstStyle/>
                    <a:p>
                      <a:r>
                        <a:rPr lang="en-US" sz="1400" b="0">
                          <a:solidFill>
                            <a:schemeClr val="tx1"/>
                          </a:solidFill>
                        </a:rPr>
                        <a:t>All programmes dealing with children</a:t>
                      </a:r>
                    </a:p>
                  </a:txBody>
                  <a:tcPr marL="68580" marR="68580" marT="34290" marB="34290" anchor="ctr"/>
                </a:tc>
                <a:tc>
                  <a:txBody>
                    <a:bodyPr/>
                    <a:lstStyle/>
                    <a:p>
                      <a:endParaRPr lang="en-US" sz="1400" b="0">
                        <a:solidFill>
                          <a:schemeClr val="tx1"/>
                        </a:solidFill>
                      </a:endParaRPr>
                    </a:p>
                  </a:txBody>
                  <a:tcPr marL="68580" marR="68580" marT="34290" marB="34290" anchor="ctr"/>
                </a:tc>
                <a:extLst>
                  <a:ext uri="{0D108BD9-81ED-4DB2-BD59-A6C34878D82A}">
                    <a16:rowId xmlns:a16="http://schemas.microsoft.com/office/drawing/2014/main" val="380950325"/>
                  </a:ext>
                </a:extLst>
              </a:tr>
            </a:tbl>
          </a:graphicData>
        </a:graphic>
      </p:graphicFrame>
    </p:spTree>
    <p:extLst>
      <p:ext uri="{BB962C8B-B14F-4D97-AF65-F5344CB8AC3E}">
        <p14:creationId xmlns:p14="http://schemas.microsoft.com/office/powerpoint/2010/main" val="1205373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A35FBC0-CD96-4DBB-96F8-434684B87D92}"/>
              </a:ext>
            </a:extLst>
          </p:cNvPr>
          <p:cNvSpPr txBox="1">
            <a:spLocks/>
          </p:cNvSpPr>
          <p:nvPr/>
        </p:nvSpPr>
        <p:spPr>
          <a:xfrm>
            <a:off x="795300" y="1717191"/>
            <a:ext cx="4017282" cy="3095522"/>
          </a:xfrm>
          <a:prstGeom prst="rect">
            <a:avLst/>
          </a:prstGeom>
          <a:solidFill>
            <a:schemeClr val="accent3"/>
          </a:solidFill>
          <a:ln>
            <a:solidFill>
              <a:schemeClr val="accent3"/>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accent3"/>
              </a:buClr>
              <a:buSzPts val="1100"/>
              <a:buFont typeface="Inter"/>
              <a:buChar char="✓"/>
              <a:defRPr sz="1100" b="0" i="0" u="none" strike="noStrike" cap="none">
                <a:solidFill>
                  <a:schemeClr val="dk2"/>
                </a:solidFill>
                <a:latin typeface="Inter Medium"/>
                <a:ea typeface="Inter Medium"/>
                <a:cs typeface="Inter Medium"/>
                <a:sym typeface="Inter Medium"/>
              </a:defRPr>
            </a:lvl1pPr>
            <a:lvl2pPr marL="914400" marR="0" lvl="1"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2pPr>
            <a:lvl3pPr marL="1371600" marR="0" lvl="2"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3pPr>
            <a:lvl4pPr marL="1828800" marR="0" lvl="3"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4pPr>
            <a:lvl5pPr marL="2286000" marR="0" lvl="4"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5pPr>
            <a:lvl6pPr marL="2743200" marR="0" lvl="5"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6pPr>
            <a:lvl7pPr marL="3200400" marR="0" lvl="6"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7pPr>
            <a:lvl8pPr marL="3657600" marR="0" lvl="7"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8pPr>
            <a:lvl9pPr marL="4114800" marR="0" lvl="8"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9pPr>
          </a:lstStyle>
          <a:p>
            <a:pPr marL="387350" indent="-228600">
              <a:buFont typeface="+mj-lt"/>
              <a:buAutoNum type="arabicPeriod"/>
            </a:pPr>
            <a:endParaRPr lang="en-US" sz="1400">
              <a:solidFill>
                <a:schemeClr val="tx1"/>
              </a:solidFill>
              <a:latin typeface="+mj-lt"/>
            </a:endParaRPr>
          </a:p>
        </p:txBody>
      </p:sp>
      <p:sp>
        <p:nvSpPr>
          <p:cNvPr id="2" name="Title 1">
            <a:extLst>
              <a:ext uri="{FF2B5EF4-FFF2-40B4-BE49-F238E27FC236}">
                <a16:creationId xmlns:a16="http://schemas.microsoft.com/office/drawing/2014/main" id="{7247F842-D6AF-4F26-B861-73C5DBF35C7C}"/>
              </a:ext>
            </a:extLst>
          </p:cNvPr>
          <p:cNvSpPr>
            <a:spLocks noGrp="1"/>
          </p:cNvSpPr>
          <p:nvPr>
            <p:ph type="title"/>
          </p:nvPr>
        </p:nvSpPr>
        <p:spPr/>
        <p:txBody>
          <a:bodyPr>
            <a:normAutofit/>
          </a:bodyPr>
          <a:lstStyle/>
          <a:p>
            <a:r>
              <a:rPr lang="en-US" sz="2400">
                <a:latin typeface="Gill Sans MT" panose="020B0502020104020203" pitchFamily="34" charset="0"/>
              </a:rPr>
              <a:t>Challenges and Opportunities</a:t>
            </a:r>
          </a:p>
        </p:txBody>
      </p:sp>
      <p:sp>
        <p:nvSpPr>
          <p:cNvPr id="9" name="Text Placeholder 2">
            <a:extLst>
              <a:ext uri="{FF2B5EF4-FFF2-40B4-BE49-F238E27FC236}">
                <a16:creationId xmlns:a16="http://schemas.microsoft.com/office/drawing/2014/main" id="{B63CD6E9-59EC-4A06-BA91-6E9FB082D4FE}"/>
              </a:ext>
            </a:extLst>
          </p:cNvPr>
          <p:cNvSpPr txBox="1">
            <a:spLocks/>
          </p:cNvSpPr>
          <p:nvPr/>
        </p:nvSpPr>
        <p:spPr>
          <a:xfrm>
            <a:off x="5021118" y="1717191"/>
            <a:ext cx="3776700" cy="3095522"/>
          </a:xfrm>
          <a:prstGeom prst="rect">
            <a:avLst/>
          </a:prstGeom>
          <a:solidFill>
            <a:schemeClr val="accent6"/>
          </a:solidFill>
          <a:ln>
            <a:solidFill>
              <a:schemeClr val="accent6"/>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accent3"/>
              </a:buClr>
              <a:buSzPts val="1100"/>
              <a:buFont typeface="Inter"/>
              <a:buChar char="✓"/>
              <a:defRPr sz="1100" b="0" i="0" u="none" strike="noStrike" cap="none">
                <a:solidFill>
                  <a:schemeClr val="dk2"/>
                </a:solidFill>
                <a:latin typeface="Inter Medium"/>
                <a:ea typeface="Inter Medium"/>
                <a:cs typeface="Inter Medium"/>
                <a:sym typeface="Inter Medium"/>
              </a:defRPr>
            </a:lvl1pPr>
            <a:lvl2pPr marL="914400" marR="0" lvl="1"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2pPr>
            <a:lvl3pPr marL="1371600" marR="0" lvl="2"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3pPr>
            <a:lvl4pPr marL="1828800" marR="0" lvl="3"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4pPr>
            <a:lvl5pPr marL="2286000" marR="0" lvl="4"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5pPr>
            <a:lvl6pPr marL="2743200" marR="0" lvl="5"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6pPr>
            <a:lvl7pPr marL="3200400" marR="0" lvl="6"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7pPr>
            <a:lvl8pPr marL="3657600" marR="0" lvl="7"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8pPr>
            <a:lvl9pPr marL="4114800" marR="0" lvl="8"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9pPr>
          </a:lstStyle>
          <a:p>
            <a:pPr marL="387350" indent="-228600">
              <a:buFont typeface="+mj-lt"/>
              <a:buAutoNum type="arabicPeriod"/>
            </a:pPr>
            <a:endParaRPr lang="en-US" sz="1400">
              <a:solidFill>
                <a:schemeClr val="tx1"/>
              </a:solidFill>
              <a:latin typeface="+mj-lt"/>
            </a:endParaRPr>
          </a:p>
        </p:txBody>
      </p:sp>
      <p:sp>
        <p:nvSpPr>
          <p:cNvPr id="3" name="Text Placeholder 2">
            <a:extLst>
              <a:ext uri="{FF2B5EF4-FFF2-40B4-BE49-F238E27FC236}">
                <a16:creationId xmlns:a16="http://schemas.microsoft.com/office/drawing/2014/main" id="{F96808F7-482D-42FB-A9D4-18CDED14BC75}"/>
              </a:ext>
            </a:extLst>
          </p:cNvPr>
          <p:cNvSpPr>
            <a:spLocks noGrp="1"/>
          </p:cNvSpPr>
          <p:nvPr>
            <p:ph type="body" idx="1"/>
          </p:nvPr>
        </p:nvSpPr>
        <p:spPr>
          <a:xfrm>
            <a:off x="650850" y="1602953"/>
            <a:ext cx="4017282" cy="3095522"/>
          </a:xfrm>
          <a:solidFill>
            <a:schemeClr val="bg1"/>
          </a:solidFill>
          <a:ln>
            <a:solidFill>
              <a:schemeClr val="accent3"/>
            </a:solidFill>
          </a:ln>
        </p:spPr>
        <p:txBody>
          <a:bodyPr>
            <a:noAutofit/>
          </a:bodyPr>
          <a:lstStyle/>
          <a:p>
            <a:pPr marL="501650" indent="-342900">
              <a:buSzPct val="100000"/>
              <a:buFont typeface="+mj-lt"/>
              <a:buAutoNum type="arabicPeriod"/>
            </a:pPr>
            <a:r>
              <a:rPr lang="en-US" sz="1400" dirty="0" err="1">
                <a:solidFill>
                  <a:schemeClr val="tx1"/>
                </a:solidFill>
                <a:latin typeface="+mj-lt"/>
              </a:rPr>
              <a:t>Operationalisation</a:t>
            </a:r>
            <a:r>
              <a:rPr lang="en-US" sz="1400" dirty="0">
                <a:solidFill>
                  <a:schemeClr val="tx1"/>
                </a:solidFill>
                <a:latin typeface="+mj-lt"/>
              </a:rPr>
              <a:t> of the newly established National Child Health </a:t>
            </a:r>
            <a:r>
              <a:rPr lang="en-US" sz="1400" dirty="0" err="1">
                <a:solidFill>
                  <a:schemeClr val="tx1"/>
                </a:solidFill>
                <a:latin typeface="+mj-lt"/>
              </a:rPr>
              <a:t>Programme</a:t>
            </a:r>
            <a:endParaRPr lang="en-US" sz="1400" dirty="0">
              <a:solidFill>
                <a:schemeClr val="tx1"/>
              </a:solidFill>
              <a:latin typeface="+mj-lt"/>
            </a:endParaRPr>
          </a:p>
          <a:p>
            <a:pPr marL="501650" indent="-342900">
              <a:buSzPct val="100000"/>
              <a:buFont typeface="+mj-lt"/>
              <a:buAutoNum type="arabicPeriod"/>
            </a:pPr>
            <a:r>
              <a:rPr lang="en-US" sz="1400" dirty="0">
                <a:solidFill>
                  <a:schemeClr val="tx1"/>
                </a:solidFill>
                <a:latin typeface="+mj-lt"/>
              </a:rPr>
              <a:t>Partner Mapping and Partner Support to the </a:t>
            </a:r>
            <a:r>
              <a:rPr lang="en-US" sz="1400" dirty="0" err="1">
                <a:solidFill>
                  <a:schemeClr val="tx1"/>
                </a:solidFill>
                <a:latin typeface="+mj-lt"/>
              </a:rPr>
              <a:t>programme</a:t>
            </a:r>
            <a:endParaRPr lang="en-US" sz="1400" dirty="0">
              <a:solidFill>
                <a:schemeClr val="tx1"/>
              </a:solidFill>
              <a:latin typeface="+mj-lt"/>
            </a:endParaRPr>
          </a:p>
          <a:p>
            <a:pPr marL="501650" indent="-342900">
              <a:buSzPct val="100000"/>
              <a:buFont typeface="+mj-lt"/>
              <a:buAutoNum type="arabicPeriod"/>
            </a:pPr>
            <a:r>
              <a:rPr lang="en-US" sz="1400" dirty="0">
                <a:solidFill>
                  <a:schemeClr val="tx1"/>
                </a:solidFill>
                <a:latin typeface="+mj-lt"/>
              </a:rPr>
              <a:t>Implementation of Child Survival Action Plan nationwide</a:t>
            </a:r>
          </a:p>
          <a:p>
            <a:pPr lvl="1">
              <a:buClr>
                <a:schemeClr val="accent3"/>
              </a:buClr>
              <a:buSzPct val="100000"/>
              <a:buFont typeface="Wingdings" panose="05000000000000000000" pitchFamily="2" charset="2"/>
              <a:buChar char="Ø"/>
            </a:pPr>
            <a:r>
              <a:rPr lang="en-US" sz="1400" dirty="0">
                <a:solidFill>
                  <a:schemeClr val="tx1"/>
                </a:solidFill>
                <a:latin typeface="+mj-lt"/>
              </a:rPr>
              <a:t>Identify champions for CSA at national and district level</a:t>
            </a:r>
          </a:p>
          <a:p>
            <a:pPr marL="501650" indent="-342900">
              <a:buSzPct val="100000"/>
              <a:buFont typeface="+mj-lt"/>
              <a:buAutoNum type="arabicPeriod"/>
            </a:pPr>
            <a:r>
              <a:rPr lang="en-US" sz="1400" dirty="0">
                <a:solidFill>
                  <a:schemeClr val="tx1"/>
                </a:solidFill>
                <a:latin typeface="+mj-lt"/>
              </a:rPr>
              <a:t>Ongoing efforts for alignment &amp; systems support across </a:t>
            </a:r>
            <a:r>
              <a:rPr lang="en-US" sz="1400" dirty="0" err="1">
                <a:solidFill>
                  <a:schemeClr val="tx1"/>
                </a:solidFill>
                <a:latin typeface="+mj-lt"/>
              </a:rPr>
              <a:t>programmes</a:t>
            </a:r>
            <a:r>
              <a:rPr lang="en-US" sz="1400" dirty="0">
                <a:solidFill>
                  <a:schemeClr val="tx1"/>
                </a:solidFill>
                <a:latin typeface="+mj-lt"/>
              </a:rPr>
              <a:t> and directorates</a:t>
            </a:r>
          </a:p>
          <a:p>
            <a:pPr marL="501650" indent="-342900">
              <a:buSzPct val="100000"/>
              <a:buFont typeface="+mj-lt"/>
              <a:buAutoNum type="arabicPeriod"/>
            </a:pPr>
            <a:r>
              <a:rPr lang="en-US" sz="1400" dirty="0">
                <a:solidFill>
                  <a:schemeClr val="tx1"/>
                </a:solidFill>
                <a:latin typeface="+mj-lt"/>
              </a:rPr>
              <a:t>Resource mobilization, allocation and utilization</a:t>
            </a:r>
          </a:p>
        </p:txBody>
      </p:sp>
      <p:sp>
        <p:nvSpPr>
          <p:cNvPr id="4" name="Text Placeholder 3">
            <a:extLst>
              <a:ext uri="{FF2B5EF4-FFF2-40B4-BE49-F238E27FC236}">
                <a16:creationId xmlns:a16="http://schemas.microsoft.com/office/drawing/2014/main" id="{AEA40EBC-9384-44A3-B961-15432315BFAA}"/>
              </a:ext>
            </a:extLst>
          </p:cNvPr>
          <p:cNvSpPr>
            <a:spLocks noGrp="1"/>
          </p:cNvSpPr>
          <p:nvPr>
            <p:ph type="body" idx="2"/>
          </p:nvPr>
        </p:nvSpPr>
        <p:spPr>
          <a:xfrm>
            <a:off x="4939050" y="1602953"/>
            <a:ext cx="3732300" cy="3095522"/>
          </a:xfrm>
          <a:solidFill>
            <a:schemeClr val="bg1"/>
          </a:solidFill>
          <a:ln>
            <a:solidFill>
              <a:schemeClr val="accent6"/>
            </a:solidFill>
          </a:ln>
        </p:spPr>
        <p:txBody>
          <a:bodyPr>
            <a:normAutofit/>
          </a:bodyPr>
          <a:lstStyle/>
          <a:p>
            <a:pPr marL="342900" indent="-342900">
              <a:buClr>
                <a:schemeClr val="accent6"/>
              </a:buClr>
              <a:buSzPct val="100000"/>
              <a:buAutoNum type="arabicPeriod"/>
            </a:pPr>
            <a:r>
              <a:rPr lang="en-GB" sz="1400" dirty="0">
                <a:solidFill>
                  <a:schemeClr val="tx1"/>
                </a:solidFill>
                <a:latin typeface="+mj-lt"/>
              </a:rPr>
              <a:t>HIV, TB, Malaria: Support and use IMNCI/ ETAT as entry point to assessment of the holistic sick child for specific disease and help with quantification of HIV / TB paediatric commodities</a:t>
            </a:r>
            <a:endParaRPr lang="en-GB" sz="1400" b="1" dirty="0">
              <a:solidFill>
                <a:schemeClr val="tx1"/>
              </a:solidFill>
              <a:latin typeface="+mj-lt"/>
            </a:endParaRPr>
          </a:p>
          <a:p>
            <a:pPr marL="342900" indent="-342900">
              <a:buClr>
                <a:schemeClr val="accent6"/>
              </a:buClr>
              <a:buSzPct val="100000"/>
              <a:buAutoNum type="arabicPeriod"/>
            </a:pPr>
            <a:r>
              <a:rPr lang="en-GB" sz="1400" dirty="0">
                <a:solidFill>
                  <a:schemeClr val="tx1"/>
                </a:solidFill>
                <a:latin typeface="+mj-lt"/>
              </a:rPr>
              <a:t>Integrate outreach services with EPI vaccination outreaches</a:t>
            </a:r>
          </a:p>
          <a:p>
            <a:pPr marL="342900" indent="-342900">
              <a:buClr>
                <a:schemeClr val="accent6"/>
              </a:buClr>
              <a:buSzPct val="100000"/>
              <a:buAutoNum type="arabicPeriod"/>
            </a:pPr>
            <a:r>
              <a:rPr lang="en-GB" sz="1400" dirty="0">
                <a:solidFill>
                  <a:schemeClr val="tx1"/>
                </a:solidFill>
                <a:latin typeface="+mj-lt"/>
              </a:rPr>
              <a:t>Joint budgeting and key activity implementation</a:t>
            </a:r>
          </a:p>
          <a:p>
            <a:pPr marL="342900" indent="-342900">
              <a:buClr>
                <a:schemeClr val="accent6"/>
              </a:buClr>
              <a:buSzPct val="100000"/>
              <a:buAutoNum type="arabicPeriod"/>
            </a:pPr>
            <a:r>
              <a:rPr lang="en-GB" sz="1400" dirty="0">
                <a:solidFill>
                  <a:schemeClr val="tx1"/>
                </a:solidFill>
                <a:latin typeface="+mj-lt"/>
              </a:rPr>
              <a:t>Joint operational Research</a:t>
            </a:r>
          </a:p>
        </p:txBody>
      </p:sp>
      <p:sp>
        <p:nvSpPr>
          <p:cNvPr id="5" name="Subtitle 4">
            <a:extLst>
              <a:ext uri="{FF2B5EF4-FFF2-40B4-BE49-F238E27FC236}">
                <a16:creationId xmlns:a16="http://schemas.microsoft.com/office/drawing/2014/main" id="{CF3C1DFD-0B1B-4562-89A8-F644CD5EA928}"/>
              </a:ext>
            </a:extLst>
          </p:cNvPr>
          <p:cNvSpPr>
            <a:spLocks noGrp="1"/>
          </p:cNvSpPr>
          <p:nvPr>
            <p:ph type="subTitle" idx="3"/>
          </p:nvPr>
        </p:nvSpPr>
        <p:spPr>
          <a:xfrm>
            <a:off x="650850" y="1054315"/>
            <a:ext cx="3776700" cy="434400"/>
          </a:xfrm>
        </p:spPr>
        <p:txBody>
          <a:bodyPr/>
          <a:lstStyle/>
          <a:p>
            <a:r>
              <a:rPr lang="en-US" sz="1600" b="1" dirty="0">
                <a:latin typeface="+mj-lt"/>
              </a:rPr>
              <a:t>Challenges</a:t>
            </a:r>
          </a:p>
        </p:txBody>
      </p:sp>
      <p:sp>
        <p:nvSpPr>
          <p:cNvPr id="6" name="Subtitle 5">
            <a:extLst>
              <a:ext uri="{FF2B5EF4-FFF2-40B4-BE49-F238E27FC236}">
                <a16:creationId xmlns:a16="http://schemas.microsoft.com/office/drawing/2014/main" id="{0C59CA11-3EB5-4089-81BD-F26761AD24FA}"/>
              </a:ext>
            </a:extLst>
          </p:cNvPr>
          <p:cNvSpPr>
            <a:spLocks noGrp="1"/>
          </p:cNvSpPr>
          <p:nvPr>
            <p:ph type="subTitle" idx="4"/>
          </p:nvPr>
        </p:nvSpPr>
        <p:spPr>
          <a:xfrm>
            <a:off x="4888725" y="1054315"/>
            <a:ext cx="3732300" cy="434400"/>
          </a:xfrm>
        </p:spPr>
        <p:txBody>
          <a:bodyPr/>
          <a:lstStyle/>
          <a:p>
            <a:r>
              <a:rPr lang="en-US" sz="1600" b="1" dirty="0">
                <a:latin typeface="+mj-lt"/>
              </a:rPr>
              <a:t>Opportunities</a:t>
            </a:r>
          </a:p>
        </p:txBody>
      </p:sp>
    </p:spTree>
    <p:extLst>
      <p:ext uri="{BB962C8B-B14F-4D97-AF65-F5344CB8AC3E}">
        <p14:creationId xmlns:p14="http://schemas.microsoft.com/office/powerpoint/2010/main" val="3208500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27CD75-3AF9-4ABA-8E94-057874699024}"/>
              </a:ext>
            </a:extLst>
          </p:cNvPr>
          <p:cNvSpPr>
            <a:spLocks noGrp="1"/>
          </p:cNvSpPr>
          <p:nvPr>
            <p:ph type="title"/>
          </p:nvPr>
        </p:nvSpPr>
        <p:spPr>
          <a:xfrm>
            <a:off x="325358" y="332991"/>
            <a:ext cx="8664676" cy="572700"/>
          </a:xfrm>
        </p:spPr>
        <p:txBody>
          <a:bodyPr>
            <a:normAutofit fontScale="90000"/>
          </a:bodyPr>
          <a:lstStyle/>
          <a:p>
            <a:r>
              <a:rPr lang="en-US" sz="2800">
                <a:solidFill>
                  <a:schemeClr val="bg2"/>
                </a:solidFill>
                <a:latin typeface="Gill Sans MT" panose="020B0502020104020203" pitchFamily="34" charset="0"/>
              </a:rPr>
              <a:t>Final tips &amp; Takeaways</a:t>
            </a:r>
            <a:endParaRPr lang="fr-FR"/>
          </a:p>
        </p:txBody>
      </p:sp>
      <p:sp>
        <p:nvSpPr>
          <p:cNvPr id="7" name="Text Placeholder 6">
            <a:extLst>
              <a:ext uri="{FF2B5EF4-FFF2-40B4-BE49-F238E27FC236}">
                <a16:creationId xmlns:a16="http://schemas.microsoft.com/office/drawing/2014/main" id="{C2384C90-5198-4B42-92B4-4C7DD923E1F9}"/>
              </a:ext>
            </a:extLst>
          </p:cNvPr>
          <p:cNvSpPr>
            <a:spLocks noGrp="1"/>
          </p:cNvSpPr>
          <p:nvPr>
            <p:ph type="body" idx="1"/>
          </p:nvPr>
        </p:nvSpPr>
        <p:spPr>
          <a:xfrm>
            <a:off x="566249" y="905691"/>
            <a:ext cx="8182895" cy="4130436"/>
          </a:xfrm>
        </p:spPr>
        <p:txBody>
          <a:bodyPr>
            <a:normAutofit/>
          </a:bodyPr>
          <a:lstStyle/>
          <a:p>
            <a:pPr marL="342900" indent="-342900">
              <a:buSzPct val="100000"/>
              <a:buAutoNum type="arabicPeriod"/>
            </a:pPr>
            <a:r>
              <a:rPr lang="en-US" sz="2000">
                <a:solidFill>
                  <a:schemeClr val="tx1"/>
                </a:solidFill>
                <a:latin typeface="+mj-lt"/>
              </a:rPr>
              <a:t>CSA needs both political and technical commitment at the highest level</a:t>
            </a:r>
          </a:p>
          <a:p>
            <a:pPr marL="342900" indent="-342900">
              <a:buSzPct val="100000"/>
              <a:buAutoNum type="arabicPeriod"/>
            </a:pPr>
            <a:r>
              <a:rPr lang="en-US" sz="2000">
                <a:solidFill>
                  <a:schemeClr val="tx1"/>
                </a:solidFill>
                <a:latin typeface="+mj-lt"/>
              </a:rPr>
              <a:t>Partner should align and support country CSAP</a:t>
            </a:r>
          </a:p>
          <a:p>
            <a:pPr marL="342900" indent="-342900">
              <a:buSzPct val="100000"/>
              <a:buAutoNum type="arabicPeriod"/>
            </a:pPr>
            <a:r>
              <a:rPr lang="en-US" sz="2000">
                <a:solidFill>
                  <a:schemeClr val="tx1"/>
                </a:solidFill>
                <a:latin typeface="+mj-lt"/>
              </a:rPr>
              <a:t>Continuous advocacy within the MOH and other ministries, departments, and agencies</a:t>
            </a:r>
          </a:p>
          <a:p>
            <a:pPr marL="342900" indent="-342900">
              <a:buSzPct val="100000"/>
              <a:buAutoNum type="arabicPeriod"/>
            </a:pPr>
            <a:r>
              <a:rPr lang="en-US" sz="2000">
                <a:solidFill>
                  <a:schemeClr val="tx1"/>
                </a:solidFill>
                <a:latin typeface="+mj-lt"/>
              </a:rPr>
              <a:t>Continuous engagement and collaboration with Global and regional partners and donors</a:t>
            </a:r>
          </a:p>
          <a:p>
            <a:pPr marL="342900" indent="-342900">
              <a:buSzPct val="100000"/>
              <a:buAutoNum type="arabicPeriod"/>
            </a:pPr>
            <a:r>
              <a:rPr lang="en-US" sz="2000">
                <a:solidFill>
                  <a:schemeClr val="tx1"/>
                </a:solidFill>
                <a:latin typeface="+mj-lt"/>
              </a:rPr>
              <a:t>Person centeredness life stage model should be embraced as we implement CSAP</a:t>
            </a:r>
          </a:p>
          <a:p>
            <a:pPr marL="342900" indent="-342900">
              <a:buSzPct val="100000"/>
              <a:buAutoNum type="arabicPeriod"/>
            </a:pPr>
            <a:endParaRPr lang="en-US" sz="2000">
              <a:solidFill>
                <a:schemeClr val="tx1"/>
              </a:solidFill>
            </a:endParaRPr>
          </a:p>
          <a:p>
            <a:pPr>
              <a:buSzPct val="100000"/>
            </a:pPr>
            <a:endParaRPr lang="en-US" sz="2000">
              <a:solidFill>
                <a:schemeClr val="tx1"/>
              </a:solidFill>
            </a:endParaRPr>
          </a:p>
        </p:txBody>
      </p:sp>
    </p:spTree>
    <p:extLst>
      <p:ext uri="{BB962C8B-B14F-4D97-AF65-F5344CB8AC3E}">
        <p14:creationId xmlns:p14="http://schemas.microsoft.com/office/powerpoint/2010/main" val="1355363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D2EE-21B9-4263-B96C-AB556839CCAF}"/>
              </a:ext>
            </a:extLst>
          </p:cNvPr>
          <p:cNvSpPr>
            <a:spLocks noGrp="1"/>
          </p:cNvSpPr>
          <p:nvPr>
            <p:ph type="ctrTitle"/>
          </p:nvPr>
        </p:nvSpPr>
        <p:spPr>
          <a:xfrm>
            <a:off x="686942" y="424543"/>
            <a:ext cx="7770114" cy="3771900"/>
          </a:xfrm>
        </p:spPr>
        <p:txBody>
          <a:bodyPr/>
          <a:lstStyle/>
          <a:p>
            <a:r>
              <a:rPr lang="en-US" sz="4400" b="1">
                <a:latin typeface="Gill Sans MT" panose="020B0502020104020203" pitchFamily="34" charset="0"/>
              </a:rPr>
              <a:t>Thank you! Questions?</a:t>
            </a:r>
          </a:p>
        </p:txBody>
      </p:sp>
      <p:sp>
        <p:nvSpPr>
          <p:cNvPr id="4" name="TextBox 3">
            <a:extLst>
              <a:ext uri="{FF2B5EF4-FFF2-40B4-BE49-F238E27FC236}">
                <a16:creationId xmlns:a16="http://schemas.microsoft.com/office/drawing/2014/main" id="{761D2CCC-64DF-4061-B54B-05593D32B057}"/>
              </a:ext>
            </a:extLst>
          </p:cNvPr>
          <p:cNvSpPr txBox="1"/>
          <p:nvPr/>
        </p:nvSpPr>
        <p:spPr>
          <a:xfrm>
            <a:off x="1774371" y="3058247"/>
            <a:ext cx="5595257" cy="1477328"/>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Lynda M.L </a:t>
            </a:r>
            <a:r>
              <a:rPr lang="en-US" sz="1800" dirty="0" err="1">
                <a:latin typeface="Calibri" panose="020F0502020204030204" pitchFamily="34" charset="0"/>
                <a:cs typeface="Calibri" panose="020F0502020204030204" pitchFamily="34" charset="0"/>
              </a:rPr>
              <a:t>Farma-grant</a:t>
            </a:r>
            <a:endParaRPr lang="en-US" sz="1800" dirty="0">
              <a:latin typeface="Calibri" panose="020F0502020204030204" pitchFamily="34" charset="0"/>
              <a:cs typeface="Calibri" panose="020F0502020204030204" pitchFamily="34" charset="0"/>
            </a:endParaRPr>
          </a:p>
          <a:p>
            <a:r>
              <a:rPr lang="en-US" sz="1800" dirty="0" err="1">
                <a:latin typeface="Calibri" panose="020F0502020204030204" pitchFamily="34" charset="0"/>
                <a:cs typeface="Calibri" panose="020F0502020204030204" pitchFamily="34" charset="0"/>
              </a:rPr>
              <a:t>Programme</a:t>
            </a:r>
            <a:r>
              <a:rPr lang="en-US" sz="1800" dirty="0">
                <a:latin typeface="Calibri" panose="020F0502020204030204" pitchFamily="34" charset="0"/>
                <a:cs typeface="Calibri" panose="020F0502020204030204" pitchFamily="34" charset="0"/>
              </a:rPr>
              <a:t> Manager and Child Survival Lead </a:t>
            </a:r>
          </a:p>
          <a:p>
            <a:r>
              <a:rPr lang="en-US" sz="1800" dirty="0">
                <a:latin typeface="Calibri" panose="020F0502020204030204" pitchFamily="34" charset="0"/>
                <a:cs typeface="Calibri" panose="020F0502020204030204" pitchFamily="34" charset="0"/>
              </a:rPr>
              <a:t>National Child Health </a:t>
            </a:r>
            <a:r>
              <a:rPr lang="en-US" sz="1800" dirty="0" err="1">
                <a:latin typeface="Calibri" panose="020F0502020204030204" pitchFamily="34" charset="0"/>
                <a:cs typeface="Calibri" panose="020F0502020204030204" pitchFamily="34" charset="0"/>
              </a:rPr>
              <a:t>Programme</a:t>
            </a:r>
            <a:r>
              <a:rPr lang="en-US" sz="1800" dirty="0">
                <a:latin typeface="Calibri" panose="020F0502020204030204" pitchFamily="34" charset="0"/>
                <a:cs typeface="Calibri" panose="020F0502020204030204" pitchFamily="34" charset="0"/>
              </a:rPr>
              <a:t>, MOH, Sierra Leone</a:t>
            </a:r>
          </a:p>
          <a:p>
            <a:r>
              <a:rPr lang="en-US" sz="1800" dirty="0">
                <a:latin typeface="Calibri" panose="020F0502020204030204" pitchFamily="34" charset="0"/>
                <a:cs typeface="Calibri" panose="020F0502020204030204" pitchFamily="34" charset="0"/>
              </a:rPr>
              <a:t>+232-99000008</a:t>
            </a:r>
          </a:p>
          <a:p>
            <a:pPr lvl="1"/>
            <a:r>
              <a:rPr lang="en-US" sz="1800" dirty="0">
                <a:latin typeface="Calibri" panose="020F0502020204030204" pitchFamily="34" charset="0"/>
                <a:cs typeface="Calibri" panose="020F0502020204030204" pitchFamily="34" charset="0"/>
              </a:rPr>
              <a:t>lyndafarmagrant@gmail.com</a:t>
            </a:r>
          </a:p>
        </p:txBody>
      </p:sp>
    </p:spTree>
    <p:extLst>
      <p:ext uri="{BB962C8B-B14F-4D97-AF65-F5344CB8AC3E}">
        <p14:creationId xmlns:p14="http://schemas.microsoft.com/office/powerpoint/2010/main" val="607017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p>
            <a:r>
              <a:rPr lang="en-US" sz="2800">
                <a:solidFill>
                  <a:schemeClr val="bg2"/>
                </a:solidFill>
                <a:latin typeface="Gill Sans MT"/>
                <a:cs typeface="Calibri"/>
              </a:rPr>
              <a:t>Section 5</a:t>
            </a:r>
            <a:br>
              <a:rPr lang="en-US" sz="2800">
                <a:latin typeface="Gill Sans MT" panose="020B0502020104020203" pitchFamily="34" charset="0"/>
                <a:cs typeface="Calibri" panose="020F0502020204030204" pitchFamily="34" charset="0"/>
              </a:rPr>
            </a:br>
            <a:r>
              <a:rPr lang="en-US" sz="2800">
                <a:solidFill>
                  <a:schemeClr val="bg2"/>
                </a:solidFill>
                <a:latin typeface="Gill Sans MT"/>
                <a:cs typeface="Calibri"/>
              </a:rPr>
              <a:t>Questions and Closing Remarks</a:t>
            </a:r>
            <a:endParaRPr sz="2800" b="0">
              <a:solidFill>
                <a:schemeClr val="bg2"/>
              </a:solidFill>
              <a:latin typeface="Gill Sans MT"/>
              <a:cs typeface="Calibri"/>
            </a:endParaRPr>
          </a:p>
        </p:txBody>
      </p:sp>
      <p:sp>
        <p:nvSpPr>
          <p:cNvPr id="108" name="Google Shape;108;p4"/>
          <p:cNvSpPr txBox="1"/>
          <p:nvPr/>
        </p:nvSpPr>
        <p:spPr>
          <a:xfrm>
            <a:off x="106765" y="4869604"/>
            <a:ext cx="1921138" cy="230802"/>
          </a:xfrm>
          <a:prstGeom prst="rect">
            <a:avLst/>
          </a:prstGeom>
          <a:noFill/>
          <a:ln>
            <a:noFill/>
          </a:ln>
        </p:spPr>
        <p:txBody>
          <a:bodyPr spcFirstLastPara="1" wrap="square" lIns="68569" tIns="34275" rIns="68569" bIns="34275" anchor="t" anchorCtr="0">
            <a:spAutoFit/>
          </a:bodyPr>
          <a:lstStyle/>
          <a:p>
            <a:pPr defTabSz="685800">
              <a:buSzPts val="1400"/>
            </a:pPr>
            <a:r>
              <a:rPr lang="en-US" sz="1050" i="1">
                <a:latin typeface="Calibri" panose="020F0502020204030204" pitchFamily="34" charset="0"/>
                <a:cs typeface="Calibri" panose="020F0502020204030204" pitchFamily="34" charset="0"/>
              </a:rPr>
              <a:t>Photo: Kate Holt/MCSP Ghana</a:t>
            </a:r>
            <a:endParaRPr sz="1050" i="1">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C4A8213-5E4E-47DC-B915-3F7D7F13B2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5180" y="0"/>
            <a:ext cx="5448820" cy="5143499"/>
          </a:xfrm>
          <a:prstGeom prst="rect">
            <a:avLst/>
          </a:prstGeom>
        </p:spPr>
      </p:pic>
    </p:spTree>
    <p:extLst>
      <p:ext uri="{BB962C8B-B14F-4D97-AF65-F5344CB8AC3E}">
        <p14:creationId xmlns:p14="http://schemas.microsoft.com/office/powerpoint/2010/main" val="151355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fontScale="90000"/>
          </a:bodyPr>
          <a:lstStyle/>
          <a:p>
            <a:r>
              <a:rPr lang="en-US" sz="2700" dirty="0">
                <a:latin typeface="Gill Sans MT" panose="020B0502020104020203" pitchFamily="34" charset="0"/>
              </a:rPr>
              <a:t>CSA’s Goal:</a:t>
            </a:r>
            <a:br>
              <a:rPr lang="en-US" i="1" dirty="0">
                <a:latin typeface="Gill Sans MT" panose="020B0502020104020203" pitchFamily="34" charset="0"/>
              </a:rPr>
            </a:br>
            <a:r>
              <a:rPr lang="en-US" i="1" dirty="0">
                <a:latin typeface="Gill Sans MT" panose="020B0502020104020203" pitchFamily="34" charset="0"/>
              </a:rPr>
              <a:t>End preventable child deaths, with focus on children 1–59 months of age</a:t>
            </a:r>
          </a:p>
        </p:txBody>
      </p:sp>
      <p:sp>
        <p:nvSpPr>
          <p:cNvPr id="3" name="Text Placeholder 2">
            <a:extLst>
              <a:ext uri="{FF2B5EF4-FFF2-40B4-BE49-F238E27FC236}">
                <a16:creationId xmlns:a16="http://schemas.microsoft.com/office/drawing/2014/main" id="{6AA9FC4C-B638-4F02-AA6F-FFA850F617FD}"/>
              </a:ext>
            </a:extLst>
          </p:cNvPr>
          <p:cNvSpPr>
            <a:spLocks noGrp="1"/>
          </p:cNvSpPr>
          <p:nvPr>
            <p:ph type="body" idx="1"/>
          </p:nvPr>
        </p:nvSpPr>
        <p:spPr>
          <a:xfrm>
            <a:off x="695738" y="1934633"/>
            <a:ext cx="8011500" cy="2851859"/>
          </a:xfrm>
        </p:spPr>
        <p:txBody>
          <a:bodyPr>
            <a:noAutofit/>
          </a:bodyPr>
          <a:lstStyle/>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en-US" sz="1350" b="1" i="0" u="none" strike="noStrike" kern="0" cap="none" spc="0" normalizeH="0" baseline="0" noProof="0" dirty="0">
                <a:ln>
                  <a:noFill/>
                </a:ln>
                <a:solidFill>
                  <a:srgbClr val="AA417C"/>
                </a:solidFill>
                <a:effectLst/>
                <a:uLnTx/>
                <a:uFillTx/>
                <a:latin typeface="+mj-lt"/>
                <a:ea typeface="+mn-ea"/>
              </a:rPr>
              <a:t>Focuses on the countries</a:t>
            </a:r>
            <a:r>
              <a:rPr kumimoji="0" lang="en-US" sz="1350" b="0" i="0" u="none" strike="noStrike" kern="0" cap="none" spc="0" normalizeH="0" baseline="0" noProof="0" dirty="0">
                <a:ln>
                  <a:noFill/>
                </a:ln>
                <a:solidFill>
                  <a:schemeClr val="tx2">
                    <a:lumMod val="10000"/>
                  </a:schemeClr>
                </a:solidFill>
                <a:effectLst/>
                <a:uLnTx/>
                <a:uFillTx/>
                <a:latin typeface="+mj-lt"/>
                <a:ea typeface="+mn-ea"/>
              </a:rPr>
              <a:t>, over 75% in Africa, that urgently need accelerated efforts to achieve the SDG3 2030 target on child mortality of 25 deaths or fewer per 1000 live births (</a:t>
            </a:r>
            <a:r>
              <a:rPr kumimoji="0" lang="en-US" sz="1350" b="0" i="1" u="none" strike="noStrike" kern="0" cap="none" spc="0" normalizeH="0" baseline="0" noProof="0" dirty="0">
                <a:ln>
                  <a:noFill/>
                </a:ln>
                <a:solidFill>
                  <a:schemeClr val="tx2">
                    <a:lumMod val="10000"/>
                  </a:schemeClr>
                </a:solidFill>
                <a:effectLst/>
                <a:uLnTx/>
                <a:uFillTx/>
                <a:latin typeface="+mj-lt"/>
                <a:ea typeface="+mn-ea"/>
              </a:rPr>
              <a:t>as of April 2024</a:t>
            </a:r>
            <a:r>
              <a:rPr kumimoji="0" lang="en-US" sz="1350" b="0" i="0" u="none" strike="noStrike" kern="0" cap="none" spc="0" normalizeH="0" baseline="0" noProof="0" dirty="0">
                <a:ln>
                  <a:noFill/>
                </a:ln>
                <a:solidFill>
                  <a:schemeClr val="tx2">
                    <a:lumMod val="10000"/>
                  </a:schemeClr>
                </a:solidFill>
                <a:effectLst/>
                <a:uLnTx/>
                <a:uFillTx/>
                <a:latin typeface="+mj-lt"/>
                <a:ea typeface="+mn-ea"/>
              </a:rPr>
              <a:t>).</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en-US" sz="1350" b="1" i="0" u="none" strike="noStrike" kern="0" cap="none" spc="0" normalizeH="0" baseline="0" noProof="0" dirty="0">
                <a:ln>
                  <a:noFill/>
                </a:ln>
                <a:solidFill>
                  <a:srgbClr val="AA417C"/>
                </a:solidFill>
                <a:effectLst/>
                <a:uLnTx/>
                <a:uFillTx/>
                <a:latin typeface="+mj-lt"/>
                <a:ea typeface="+mn-ea"/>
              </a:rPr>
              <a:t>Reaches the children being left behind</a:t>
            </a:r>
            <a:r>
              <a:rPr kumimoji="0" lang="en-US" sz="1350" b="1" i="0" u="none" strike="noStrike" kern="0" cap="none" spc="0" normalizeH="0" baseline="0" noProof="0" dirty="0">
                <a:ln>
                  <a:noFill/>
                </a:ln>
                <a:solidFill>
                  <a:schemeClr val="tx2">
                    <a:lumMod val="10000"/>
                  </a:schemeClr>
                </a:solidFill>
                <a:effectLst/>
                <a:uLnTx/>
                <a:uFillTx/>
                <a:latin typeface="+mj-lt"/>
                <a:ea typeface="+mn-ea"/>
              </a:rPr>
              <a:t> </a:t>
            </a:r>
            <a:r>
              <a:rPr kumimoji="0" lang="en-US" sz="1350" b="0" i="0" u="none" strike="noStrike" kern="0" cap="none" spc="0" normalizeH="0" baseline="0" noProof="0" dirty="0">
                <a:ln>
                  <a:noFill/>
                </a:ln>
                <a:solidFill>
                  <a:schemeClr val="tx2">
                    <a:lumMod val="10000"/>
                  </a:schemeClr>
                </a:solidFill>
                <a:effectLst/>
                <a:uLnTx/>
                <a:uFillTx/>
                <a:latin typeface="+mj-lt"/>
                <a:ea typeface="+mn-ea"/>
              </a:rPr>
              <a:t>and at risk from leading killers - pneumonia, diarrhea, and malaria - due to malnutrition, lack of access to quality health services including immunization, unsafe water and sanitation, air pollution, conflict and humanitarian disasters, and other key risks to children’s health and survival.</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en-US" sz="1350" b="1" i="0" u="none" strike="noStrike" kern="0" cap="none" spc="0" normalizeH="0" baseline="0" noProof="0" dirty="0">
                <a:ln>
                  <a:noFill/>
                </a:ln>
                <a:solidFill>
                  <a:srgbClr val="AA417C"/>
                </a:solidFill>
                <a:effectLst/>
                <a:uLnTx/>
                <a:uFillTx/>
                <a:latin typeface="+mj-lt"/>
                <a:ea typeface="+mn-ea"/>
              </a:rPr>
              <a:t>Strengthens primary health care </a:t>
            </a:r>
            <a:r>
              <a:rPr kumimoji="0" lang="en-US" sz="1350" b="0" i="0" u="none" strike="noStrike" kern="0" cap="none" spc="0" normalizeH="0" baseline="0" noProof="0" dirty="0">
                <a:ln>
                  <a:noFill/>
                </a:ln>
                <a:solidFill>
                  <a:schemeClr val="tx2">
                    <a:lumMod val="10000"/>
                  </a:schemeClr>
                </a:solidFill>
                <a:effectLst/>
                <a:uLnTx/>
                <a:uFillTx/>
                <a:latin typeface="+mj-lt"/>
                <a:ea typeface="+mn-ea"/>
              </a:rPr>
              <a:t>in facilities and communities to more effectively prevent, diagnose, and treat these causes of child death, and to promote good health and nutrition for all children. </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en-US" sz="1350" b="1" i="0" u="none" strike="noStrike" kern="0" cap="none" spc="0" normalizeH="0" baseline="0" noProof="0" dirty="0">
                <a:ln>
                  <a:noFill/>
                </a:ln>
                <a:solidFill>
                  <a:srgbClr val="AA417C"/>
                </a:solidFill>
                <a:effectLst/>
                <a:uLnTx/>
                <a:uFillTx/>
                <a:latin typeface="+mj-lt"/>
                <a:ea typeface="+mn-ea"/>
              </a:rPr>
              <a:t>Builds effective partnerships</a:t>
            </a:r>
            <a:r>
              <a:rPr kumimoji="0" lang="en-US" sz="1350" b="1" i="0" u="none" strike="noStrike" kern="0" cap="none" spc="0" normalizeH="0" baseline="0" noProof="0" dirty="0">
                <a:ln>
                  <a:noFill/>
                </a:ln>
                <a:solidFill>
                  <a:schemeClr val="tx2">
                    <a:lumMod val="10000"/>
                  </a:schemeClr>
                </a:solidFill>
                <a:effectLst/>
                <a:uLnTx/>
                <a:uFillTx/>
                <a:latin typeface="+mj-lt"/>
                <a:ea typeface="+mn-ea"/>
              </a:rPr>
              <a:t> </a:t>
            </a:r>
            <a:r>
              <a:rPr kumimoji="0" lang="en-US" sz="1350" b="0" i="0" u="none" strike="noStrike" kern="0" cap="none" spc="0" normalizeH="0" baseline="0" noProof="0" dirty="0">
                <a:ln>
                  <a:noFill/>
                </a:ln>
                <a:solidFill>
                  <a:schemeClr val="tx2">
                    <a:lumMod val="10000"/>
                  </a:schemeClr>
                </a:solidFill>
                <a:effectLst/>
                <a:uLnTx/>
                <a:uFillTx/>
                <a:latin typeface="+mj-lt"/>
                <a:ea typeface="+mn-ea"/>
              </a:rPr>
              <a:t>between governments, local partners, civil society, private sector, regional and global organizations, as part of renewed commitment to child survival. </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en-US" sz="1350" b="1" i="0" u="none" strike="noStrike" kern="0" cap="none" spc="0" normalizeH="0" baseline="0" noProof="0" dirty="0">
                <a:ln>
                  <a:noFill/>
                </a:ln>
                <a:solidFill>
                  <a:srgbClr val="AA417C"/>
                </a:solidFill>
                <a:effectLst/>
                <a:uLnTx/>
                <a:uFillTx/>
                <a:latin typeface="+mj-lt"/>
                <a:ea typeface="+mn-ea"/>
              </a:rPr>
              <a:t>Mobilizes required resources </a:t>
            </a:r>
            <a:r>
              <a:rPr kumimoji="0" lang="en-US" sz="1350" b="0" i="0" u="none" strike="noStrike" kern="0" cap="none" spc="0" normalizeH="0" baseline="0" noProof="0" dirty="0">
                <a:ln>
                  <a:noFill/>
                </a:ln>
                <a:solidFill>
                  <a:schemeClr val="tx2">
                    <a:lumMod val="10000"/>
                  </a:schemeClr>
                </a:solidFill>
                <a:effectLst/>
                <a:uLnTx/>
                <a:uFillTx/>
                <a:latin typeface="+mj-lt"/>
                <a:ea typeface="+mn-ea"/>
              </a:rPr>
              <a:t>from domestic and international sources and sectors to deliver on this renewed vision for children’s health, nutrition, and survival.</a:t>
            </a:r>
          </a:p>
        </p:txBody>
      </p:sp>
      <p:sp>
        <p:nvSpPr>
          <p:cNvPr id="5" name="TextBox 4">
            <a:extLst>
              <a:ext uri="{FF2B5EF4-FFF2-40B4-BE49-F238E27FC236}">
                <a16:creationId xmlns:a16="http://schemas.microsoft.com/office/drawing/2014/main" id="{9088936D-901D-4E16-9422-C38AC26A8125}"/>
              </a:ext>
            </a:extLst>
          </p:cNvPr>
          <p:cNvSpPr txBox="1"/>
          <p:nvPr/>
        </p:nvSpPr>
        <p:spPr>
          <a:xfrm>
            <a:off x="1256383" y="1200031"/>
            <a:ext cx="7104000" cy="461665"/>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Gill Sans MT" panose="020B0502020104020203" pitchFamily="34" charset="0"/>
                <a:ea typeface="+mn-ea"/>
                <a:cs typeface="+mn-cs"/>
                <a:sym typeface="Arial"/>
              </a:rPr>
              <a:t>The </a:t>
            </a:r>
            <a:r>
              <a:rPr kumimoji="0" lang="en-US" sz="1200" b="0" i="1" u="none" strike="noStrike" kern="0" cap="none" spc="0" normalizeH="0" baseline="0" noProof="0">
                <a:ln>
                  <a:noFill/>
                </a:ln>
                <a:solidFill>
                  <a:prstClr val="black"/>
                </a:solidFill>
                <a:effectLst/>
                <a:uLnTx/>
                <a:uFillTx/>
                <a:latin typeface="Gill Sans MT" panose="020B0502020104020203" pitchFamily="34" charset="0"/>
                <a:ea typeface="+mn-ea"/>
                <a:cs typeface="+mn-cs"/>
                <a:sym typeface="Arial"/>
                <a:hlinkClick r:id="rId2"/>
              </a:rPr>
              <a:t>CSA initiative</a:t>
            </a:r>
            <a:r>
              <a:rPr kumimoji="0" lang="en-US" sz="1200" b="0" i="1" u="none" strike="noStrike" kern="0" cap="none" spc="0" normalizeH="0" baseline="0" noProof="0">
                <a:ln>
                  <a:noFill/>
                </a:ln>
                <a:solidFill>
                  <a:prstClr val="black"/>
                </a:solidFill>
                <a:effectLst/>
                <a:uLnTx/>
                <a:uFillTx/>
                <a:latin typeface="Gill Sans MT" panose="020B0502020104020203" pitchFamily="34" charset="0"/>
                <a:ea typeface="+mn-ea"/>
                <a:cs typeface="+mn-cs"/>
                <a:sym typeface="Arial"/>
              </a:rPr>
              <a:t> </a:t>
            </a:r>
            <a:r>
              <a:rPr kumimoji="0" lang="en-US" sz="1200" b="0" i="0" u="none" strike="noStrike" kern="0" cap="none" spc="0" normalizeH="0" baseline="0" noProof="0">
                <a:ln>
                  <a:noFill/>
                </a:ln>
                <a:solidFill>
                  <a:prstClr val="black"/>
                </a:solidFill>
                <a:effectLst/>
                <a:uLnTx/>
                <a:uFillTx/>
                <a:latin typeface="Gill Sans MT" panose="020B0502020104020203" pitchFamily="34" charset="0"/>
                <a:ea typeface="+mn-ea"/>
                <a:cs typeface="+mn-cs"/>
                <a:sym typeface="Arial"/>
              </a:rPr>
              <a:t>is a call to partners to address the challenges that have hampered progress in ending preventable child mortality with a focus on high burden countries</a:t>
            </a:r>
            <a:endParaRPr kumimoji="0" lang="fr-FR" sz="1200" b="0" i="0" u="none" strike="noStrike" kern="0" cap="none" spc="0" normalizeH="0" baseline="0" noProof="0">
              <a:ln>
                <a:noFill/>
              </a:ln>
              <a:solidFill>
                <a:prstClr val="black"/>
              </a:solidFill>
              <a:effectLst/>
              <a:uLnTx/>
              <a:uFillTx/>
              <a:latin typeface="Gill Sans MT" panose="020B0502020104020203" pitchFamily="34" charset="0"/>
              <a:ea typeface="+mn-ea"/>
              <a:cs typeface="+mn-cs"/>
              <a:sym typeface="Arial"/>
            </a:endParaRPr>
          </a:p>
        </p:txBody>
      </p:sp>
      <p:pic>
        <p:nvPicPr>
          <p:cNvPr id="7" name="Graphic 6" descr="Lightbulb with solid fill">
            <a:extLst>
              <a:ext uri="{FF2B5EF4-FFF2-40B4-BE49-F238E27FC236}">
                <a16:creationId xmlns:a16="http://schemas.microsoft.com/office/drawing/2014/main" id="{6A40CC5D-6029-4B0F-AFA0-3E139489C8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250" y="1115602"/>
            <a:ext cx="622059" cy="622059"/>
          </a:xfrm>
          <a:prstGeom prst="rect">
            <a:avLst/>
          </a:prstGeom>
        </p:spPr>
      </p:pic>
    </p:spTree>
    <p:extLst>
      <p:ext uri="{BB962C8B-B14F-4D97-AF65-F5344CB8AC3E}">
        <p14:creationId xmlns:p14="http://schemas.microsoft.com/office/powerpoint/2010/main" val="170156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
          <a:extLst>
            <a:ext uri="{FF2B5EF4-FFF2-40B4-BE49-F238E27FC236}">
              <a16:creationId xmlns:a16="http://schemas.microsoft.com/office/drawing/2014/main" id="{81ECD9BF-272E-97EE-C71C-D2551722C6A8}"/>
            </a:ext>
          </a:extLst>
        </p:cNvPr>
        <p:cNvGrpSpPr/>
        <p:nvPr/>
      </p:nvGrpSpPr>
      <p:grpSpPr>
        <a:xfrm>
          <a:off x="0" y="0"/>
          <a:ext cx="0" cy="0"/>
          <a:chOff x="0" y="0"/>
          <a:chExt cx="0" cy="0"/>
        </a:xfrm>
      </p:grpSpPr>
      <p:sp>
        <p:nvSpPr>
          <p:cNvPr id="304" name="Google Shape;304;g31486494a83_0_57">
            <a:extLst>
              <a:ext uri="{FF2B5EF4-FFF2-40B4-BE49-F238E27FC236}">
                <a16:creationId xmlns:a16="http://schemas.microsoft.com/office/drawing/2014/main" id="{AF79F9F6-3FB7-377F-4BC1-A43E97EA0169}"/>
              </a:ext>
            </a:extLst>
          </p:cNvPr>
          <p:cNvSpPr txBox="1">
            <a:spLocks noGrp="1"/>
          </p:cNvSpPr>
          <p:nvPr>
            <p:ph type="title"/>
          </p:nvPr>
        </p:nvSpPr>
        <p:spPr>
          <a:xfrm>
            <a:off x="353962" y="327177"/>
            <a:ext cx="2786133" cy="4271260"/>
          </a:xfrm>
          <a:prstGeom prst="rect">
            <a:avLst/>
          </a:prstGeom>
        </p:spPr>
        <p:txBody>
          <a:bodyPr spcFirstLastPara="1" wrap="square" lIns="68569" tIns="34275" rIns="68569" bIns="34275" anchor="ctr" anchorCtr="0">
            <a:normAutofit/>
          </a:bodyPr>
          <a:lstStyle/>
          <a:p>
            <a:pPr>
              <a:buClr>
                <a:schemeClr val="dk1"/>
              </a:buClr>
            </a:pPr>
            <a:r>
              <a:rPr lang="en-US" sz="2400" dirty="0"/>
              <a:t>In response to these mortality, intervention, and systems challenges, Child Survival Action (CSA) was launched in 2023</a:t>
            </a:r>
            <a:endParaRPr dirty="0"/>
          </a:p>
        </p:txBody>
      </p:sp>
      <p:pic>
        <p:nvPicPr>
          <p:cNvPr id="2" name="Picture 1" descr="A blue and white poster with text&#10;&#10;Description automatically generated">
            <a:extLst>
              <a:ext uri="{FF2B5EF4-FFF2-40B4-BE49-F238E27FC236}">
                <a16:creationId xmlns:a16="http://schemas.microsoft.com/office/drawing/2014/main" id="{1CBB21B0-934D-C6EF-5E73-84E00D1F20BD}"/>
              </a:ext>
            </a:extLst>
          </p:cNvPr>
          <p:cNvPicPr>
            <a:picLocks noChangeAspect="1"/>
          </p:cNvPicPr>
          <p:nvPr/>
        </p:nvPicPr>
        <p:blipFill>
          <a:blip r:embed="rId3"/>
          <a:stretch>
            <a:fillRect/>
          </a:stretch>
        </p:blipFill>
        <p:spPr>
          <a:xfrm>
            <a:off x="3178935" y="436120"/>
            <a:ext cx="5649944" cy="4271261"/>
          </a:xfrm>
          <a:prstGeom prst="rect">
            <a:avLst/>
          </a:prstGeom>
        </p:spPr>
      </p:pic>
    </p:spTree>
    <p:extLst>
      <p:ext uri="{BB962C8B-B14F-4D97-AF65-F5344CB8AC3E}">
        <p14:creationId xmlns:p14="http://schemas.microsoft.com/office/powerpoint/2010/main" val="280526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1840569" y="149292"/>
            <a:ext cx="8011500" cy="572700"/>
          </a:xfrm>
        </p:spPr>
        <p:txBody>
          <a:bodyPr>
            <a:normAutofit fontScale="90000"/>
          </a:bodyPr>
          <a:lstStyle/>
          <a:p>
            <a:pPr algn="ctr"/>
            <a:r>
              <a:rPr lang="en-US" sz="2700" dirty="0">
                <a:latin typeface="Gill Sans MT" panose="020B0502020104020203" pitchFamily="34" charset="0"/>
              </a:rPr>
              <a:t>Child Survival Action</a:t>
            </a:r>
            <a:endParaRPr lang="en-US" i="1" dirty="0">
              <a:latin typeface="Gill Sans MT" panose="020B0502020104020203" pitchFamily="34" charset="0"/>
            </a:endParaRPr>
          </a:p>
        </p:txBody>
      </p:sp>
      <p:sp>
        <p:nvSpPr>
          <p:cNvPr id="5" name="TextBox 4">
            <a:extLst>
              <a:ext uri="{FF2B5EF4-FFF2-40B4-BE49-F238E27FC236}">
                <a16:creationId xmlns:a16="http://schemas.microsoft.com/office/drawing/2014/main" id="{9088936D-901D-4E16-9422-C38AC26A8125}"/>
              </a:ext>
            </a:extLst>
          </p:cNvPr>
          <p:cNvSpPr txBox="1"/>
          <p:nvPr/>
        </p:nvSpPr>
        <p:spPr>
          <a:xfrm>
            <a:off x="3690627" y="924818"/>
            <a:ext cx="4593256" cy="492443"/>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t>Our Goal:</a:t>
            </a:r>
            <a:br>
              <a:rPr kumimoji="0" lang="en-US" sz="1400" b="0" i="0"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br>
            <a:r>
              <a:rPr kumimoji="0" lang="en-US" sz="1200" b="0" i="1"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t>End preventable child deaths, with focus on children 1–59 months of age</a:t>
            </a:r>
            <a:endParaRPr kumimoji="0" lang="en-US" sz="1400" b="0" i="1"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endParaRPr>
          </a:p>
        </p:txBody>
      </p:sp>
      <p:pic>
        <p:nvPicPr>
          <p:cNvPr id="8" name="Google Shape;331;p11">
            <a:extLst>
              <a:ext uri="{FF2B5EF4-FFF2-40B4-BE49-F238E27FC236}">
                <a16:creationId xmlns:a16="http://schemas.microsoft.com/office/drawing/2014/main" id="{B5EED77D-8386-40AF-9855-ECC591E09BB4}"/>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t="-1" r="-138"/>
          <a:stretch/>
        </p:blipFill>
        <p:spPr>
          <a:xfrm>
            <a:off x="254633" y="742636"/>
            <a:ext cx="2010946" cy="2012788"/>
          </a:xfrm>
          <a:prstGeom prst="ellipse">
            <a:avLst/>
          </a:prstGeom>
          <a:noFill/>
          <a:ln>
            <a:noFill/>
          </a:ln>
        </p:spPr>
      </p:pic>
      <p:sp>
        <p:nvSpPr>
          <p:cNvPr id="9" name="Google Shape;330;p11">
            <a:extLst>
              <a:ext uri="{FF2B5EF4-FFF2-40B4-BE49-F238E27FC236}">
                <a16:creationId xmlns:a16="http://schemas.microsoft.com/office/drawing/2014/main" id="{B0FE960B-E95C-480C-A429-059FC9E486BD}"/>
              </a:ext>
            </a:extLst>
          </p:cNvPr>
          <p:cNvSpPr/>
          <p:nvPr/>
        </p:nvSpPr>
        <p:spPr>
          <a:xfrm>
            <a:off x="2704969" y="1697235"/>
            <a:ext cx="6539171" cy="285293"/>
          </a:xfrm>
          <a:prstGeom prst="rect">
            <a:avLst/>
          </a:prstGeom>
          <a:no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Pts val="2400"/>
              <a:buFont typeface="Arial"/>
              <a:buNone/>
              <a:tabLst/>
              <a:defRPr/>
            </a:pPr>
            <a:r>
              <a:rPr kumimoji="0" lang="en-US" sz="1350" b="1" i="0" u="none" strike="noStrike" kern="0" cap="none" spc="0" normalizeH="0" baseline="0" noProof="0">
                <a:ln>
                  <a:noFill/>
                </a:ln>
                <a:solidFill>
                  <a:srgbClr val="AA417C"/>
                </a:solidFill>
                <a:effectLst/>
                <a:uLnTx/>
                <a:uFillTx/>
                <a:latin typeface="Calibri" panose="020F0502020204030204"/>
                <a:ea typeface="Gill Sans"/>
                <a:cs typeface="Gill Sans"/>
                <a:sym typeface="Gill Sans"/>
              </a:rPr>
              <a:t>Accelerate action to reduce mortality throughout the life course continuum</a:t>
            </a:r>
            <a:endParaRPr kumimoji="0" lang="en-US" sz="1350" b="1" i="0" u="none" strike="noStrike" kern="0" cap="none" spc="0" normalizeH="0" baseline="0" noProof="0">
              <a:ln>
                <a:noFill/>
              </a:ln>
              <a:solidFill>
                <a:srgbClr val="000000"/>
              </a:solidFill>
              <a:effectLst/>
              <a:uLnTx/>
              <a:uFillTx/>
              <a:latin typeface="Calibri" panose="020F0502020204030204"/>
              <a:ea typeface="Gill Sans"/>
              <a:cs typeface="Gill Sans"/>
              <a:sym typeface="Gill Sans"/>
            </a:endParaRPr>
          </a:p>
        </p:txBody>
      </p:sp>
      <p:grpSp>
        <p:nvGrpSpPr>
          <p:cNvPr id="10" name="Group 9">
            <a:extLst>
              <a:ext uri="{FF2B5EF4-FFF2-40B4-BE49-F238E27FC236}">
                <a16:creationId xmlns:a16="http://schemas.microsoft.com/office/drawing/2014/main" id="{7A315FC0-FC35-464B-8BB1-4AC9986E0D4D}"/>
              </a:ext>
            </a:extLst>
          </p:cNvPr>
          <p:cNvGrpSpPr/>
          <p:nvPr/>
        </p:nvGrpSpPr>
        <p:grpSpPr>
          <a:xfrm>
            <a:off x="2568471" y="2026320"/>
            <a:ext cx="6316406" cy="708853"/>
            <a:chOff x="777808" y="1420178"/>
            <a:chExt cx="7629786" cy="856246"/>
          </a:xfrm>
        </p:grpSpPr>
        <p:sp>
          <p:nvSpPr>
            <p:cNvPr id="11" name="object 3">
              <a:extLst>
                <a:ext uri="{FF2B5EF4-FFF2-40B4-BE49-F238E27FC236}">
                  <a16:creationId xmlns:a16="http://schemas.microsoft.com/office/drawing/2014/main" id="{5DA6562A-FB32-4273-A501-741644BA458D}"/>
                </a:ext>
              </a:extLst>
            </p:cNvPr>
            <p:cNvSpPr/>
            <p:nvPr/>
          </p:nvSpPr>
          <p:spPr>
            <a:xfrm>
              <a:off x="862394" y="1723644"/>
              <a:ext cx="2082165" cy="548640"/>
            </a:xfrm>
            <a:custGeom>
              <a:avLst/>
              <a:gdLst/>
              <a:ahLst/>
              <a:cxnLst/>
              <a:rect l="l" t="t" r="r" b="b"/>
              <a:pathLst>
                <a:path w="2776220" h="847089">
                  <a:moveTo>
                    <a:pt x="0" y="0"/>
                  </a:moveTo>
                  <a:lnTo>
                    <a:pt x="2775966" y="0"/>
                  </a:lnTo>
                  <a:lnTo>
                    <a:pt x="2775966" y="846582"/>
                  </a:lnTo>
                  <a:lnTo>
                    <a:pt x="0" y="846582"/>
                  </a:lnTo>
                  <a:lnTo>
                    <a:pt x="0" y="0"/>
                  </a:lnTo>
                  <a:close/>
                </a:path>
              </a:pathLst>
            </a:custGeom>
            <a:solidFill>
              <a:srgbClr val="C8DAF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object 4">
              <a:extLst>
                <a:ext uri="{FF2B5EF4-FFF2-40B4-BE49-F238E27FC236}">
                  <a16:creationId xmlns:a16="http://schemas.microsoft.com/office/drawing/2014/main" id="{4BEFB869-096A-462F-846B-C2256DEDF93C}"/>
                </a:ext>
              </a:extLst>
            </p:cNvPr>
            <p:cNvSpPr txBox="1"/>
            <p:nvPr/>
          </p:nvSpPr>
          <p:spPr>
            <a:xfrm>
              <a:off x="777808" y="1784396"/>
              <a:ext cx="2251100" cy="417664"/>
            </a:xfrm>
            <a:prstGeom prst="rect">
              <a:avLst/>
            </a:prstGeom>
          </p:spPr>
          <p:txBody>
            <a:bodyPr vert="horz" wrap="square" lIns="0" tIns="37624" rIns="0" bIns="0" rtlCol="0">
              <a:spAutoFit/>
            </a:bodyPr>
            <a:lstStyle/>
            <a:p>
              <a:pPr marL="102394" marR="86201" lvl="0" indent="-10478" algn="ctr" defTabSz="685800" rtl="0" eaLnBrk="1" fontAlgn="auto" latinLnBrk="0" hangingPunct="1">
                <a:lnSpc>
                  <a:spcPct val="100000"/>
                </a:lnSpc>
                <a:spcBef>
                  <a:spcPts val="296"/>
                </a:spcBef>
                <a:spcAft>
                  <a:spcPts val="0"/>
                </a:spcAft>
                <a:buClrTx/>
                <a:buSzTx/>
                <a:buFont typeface="Arial"/>
                <a:buNone/>
                <a:tabLst/>
                <a:defRPr/>
              </a:pPr>
              <a:r>
                <a:rPr kumimoji="0" sz="1000" b="1" i="0" u="none" strike="noStrike" kern="1200" cap="none" spc="0" normalizeH="0" baseline="0" noProof="0">
                  <a:ln>
                    <a:noFill/>
                  </a:ln>
                  <a:solidFill>
                    <a:srgbClr val="3C3C3C"/>
                  </a:solidFill>
                  <a:effectLst/>
                  <a:uLnTx/>
                  <a:uFillTx/>
                  <a:latin typeface="Calibri" panose="020F0502020204030204"/>
                  <a:ea typeface="+mn-ea"/>
                  <a:cs typeface="Gill Sans MT"/>
                  <a:sym typeface="Arial"/>
                </a:rPr>
                <a:t>Ending</a:t>
              </a:r>
              <a:r>
                <a:rPr kumimoji="0" sz="1000" b="1" i="0" u="none" strike="noStrike" kern="1200" cap="none" spc="-30" normalizeH="0" baseline="0" noProof="0">
                  <a:ln>
                    <a:noFill/>
                  </a:ln>
                  <a:solidFill>
                    <a:srgbClr val="3C3C3C"/>
                  </a:solidFill>
                  <a:effectLst/>
                  <a:uLnTx/>
                  <a:uFillTx/>
                  <a:latin typeface="Calibri" panose="020F0502020204030204"/>
                  <a:ea typeface="+mn-ea"/>
                  <a:cs typeface="Gill Sans MT"/>
                  <a:sym typeface="Arial"/>
                </a:rPr>
                <a:t> </a:t>
              </a:r>
              <a:r>
                <a:rPr kumimoji="0"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preventable  </a:t>
              </a:r>
              <a:r>
                <a:rPr kumimoji="0" sz="1000" b="1" i="0" u="none" strike="noStrike" kern="1200" cap="none" spc="0" normalizeH="0" baseline="0" noProof="0">
                  <a:ln>
                    <a:noFill/>
                  </a:ln>
                  <a:solidFill>
                    <a:srgbClr val="3C3C3C"/>
                  </a:solidFill>
                  <a:effectLst/>
                  <a:uLnTx/>
                  <a:uFillTx/>
                  <a:latin typeface="Calibri" panose="020F0502020204030204"/>
                  <a:ea typeface="+mn-ea"/>
                  <a:cs typeface="Gill Sans MT"/>
                  <a:sym typeface="Arial"/>
                </a:rPr>
                <a:t>maternal</a:t>
              </a:r>
              <a:r>
                <a:rPr kumimoji="0" sz="1000" b="1" i="0" u="none" strike="noStrike" kern="1200" cap="none" spc="-45" normalizeH="0" baseline="0" noProof="0">
                  <a:ln>
                    <a:noFill/>
                  </a:ln>
                  <a:solidFill>
                    <a:srgbClr val="3C3C3C"/>
                  </a:solidFill>
                  <a:effectLst/>
                  <a:uLnTx/>
                  <a:uFillTx/>
                  <a:latin typeface="Calibri" panose="020F0502020204030204"/>
                  <a:ea typeface="+mn-ea"/>
                  <a:cs typeface="Gill Sans MT"/>
                  <a:sym typeface="Arial"/>
                </a:rPr>
                <a:t> </a:t>
              </a:r>
              <a:r>
                <a:rPr kumimoji="0"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mortality</a:t>
              </a:r>
              <a:r>
                <a:rPr kumimoji="0" lang="en-US"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 (EPMM)</a:t>
              </a:r>
              <a:endParaRPr kumimoji="0" sz="1000" b="0" i="0" u="none" strike="noStrike" kern="1200" cap="none" spc="0" normalizeH="0" baseline="0" noProof="0">
                <a:ln>
                  <a:noFill/>
                </a:ln>
                <a:solidFill>
                  <a:prstClr val="black"/>
                </a:solidFill>
                <a:effectLst/>
                <a:uLnTx/>
                <a:uFillTx/>
                <a:latin typeface="Calibri" panose="020F0502020204030204"/>
                <a:ea typeface="+mn-ea"/>
                <a:cs typeface="Gill Sans MT"/>
                <a:sym typeface="Arial"/>
              </a:endParaRPr>
            </a:p>
          </p:txBody>
        </p:sp>
        <p:sp>
          <p:nvSpPr>
            <p:cNvPr id="13" name="object 5">
              <a:extLst>
                <a:ext uri="{FF2B5EF4-FFF2-40B4-BE49-F238E27FC236}">
                  <a16:creationId xmlns:a16="http://schemas.microsoft.com/office/drawing/2014/main" id="{818D49C0-E39C-4024-A31C-F40E33683A87}"/>
                </a:ext>
              </a:extLst>
            </p:cNvPr>
            <p:cNvSpPr txBox="1"/>
            <p:nvPr/>
          </p:nvSpPr>
          <p:spPr>
            <a:xfrm>
              <a:off x="2944321" y="1723644"/>
              <a:ext cx="1684496" cy="548640"/>
            </a:xfrm>
            <a:prstGeom prst="rect">
              <a:avLst/>
            </a:prstGeom>
            <a:solidFill>
              <a:srgbClr val="EAD1DC"/>
            </a:solidFill>
          </p:spPr>
          <p:txBody>
            <a:bodyPr vert="horz" wrap="square" lIns="0" tIns="120968" rIns="0" bIns="0" rtlCol="0">
              <a:spAutoFit/>
            </a:bodyPr>
            <a:lstStyle/>
            <a:p>
              <a:pPr marL="320993" marR="78104" lvl="0" indent="-202406" algn="ctr" defTabSz="685800" rtl="0" eaLnBrk="1" fontAlgn="auto" latinLnBrk="0" hangingPunct="1">
                <a:lnSpc>
                  <a:spcPct val="80000"/>
                </a:lnSpc>
                <a:spcBef>
                  <a:spcPts val="953"/>
                </a:spcBef>
                <a:spcAft>
                  <a:spcPts val="0"/>
                </a:spcAft>
                <a:buClrTx/>
                <a:buSzTx/>
                <a:buFont typeface="Arial"/>
                <a:buNone/>
                <a:tabLst/>
                <a:defRPr/>
              </a:pPr>
              <a:endParaRPr kumimoji="0" sz="1200" b="0" i="0" u="none" strike="noStrike" kern="1200" cap="none" spc="0" normalizeH="0" baseline="0" noProof="0">
                <a:ln>
                  <a:noFill/>
                </a:ln>
                <a:solidFill>
                  <a:prstClr val="black"/>
                </a:solidFill>
                <a:effectLst/>
                <a:uLnTx/>
                <a:uFillTx/>
                <a:latin typeface="Gill Sans MT"/>
                <a:ea typeface="+mn-ea"/>
                <a:cs typeface="Gill Sans MT"/>
                <a:sym typeface="Arial"/>
              </a:endParaRPr>
            </a:p>
          </p:txBody>
        </p:sp>
        <p:sp>
          <p:nvSpPr>
            <p:cNvPr id="14" name="object 6">
              <a:extLst>
                <a:ext uri="{FF2B5EF4-FFF2-40B4-BE49-F238E27FC236}">
                  <a16:creationId xmlns:a16="http://schemas.microsoft.com/office/drawing/2014/main" id="{04705687-A0D8-4E86-B1B7-152BA785F5DA}"/>
                </a:ext>
              </a:extLst>
            </p:cNvPr>
            <p:cNvSpPr txBox="1"/>
            <p:nvPr/>
          </p:nvSpPr>
          <p:spPr>
            <a:xfrm>
              <a:off x="4628550" y="1727784"/>
              <a:ext cx="3779044" cy="548640"/>
            </a:xfrm>
            <a:prstGeom prst="rect">
              <a:avLst/>
            </a:prstGeom>
            <a:solidFill>
              <a:srgbClr val="D9EAD2"/>
            </a:solidFill>
          </p:spPr>
          <p:txBody>
            <a:bodyPr vert="horz" wrap="square" lIns="0" tIns="195263" rIns="0" bIns="0" rtlCol="0" anchor="ctr">
              <a:spAutoFit/>
            </a:bodyPr>
            <a:lstStyle/>
            <a:p>
              <a:pPr marL="0" marR="0" lvl="0" indent="0" algn="ctr" defTabSz="685800" rtl="0" eaLnBrk="1" fontAlgn="auto" latinLnBrk="0" hangingPunct="1">
                <a:lnSpc>
                  <a:spcPct val="100000"/>
                </a:lnSpc>
                <a:spcBef>
                  <a:spcPts val="1538"/>
                </a:spcBef>
                <a:spcAft>
                  <a:spcPts val="0"/>
                </a:spcAft>
                <a:buClrTx/>
                <a:buSzTx/>
                <a:buFont typeface="Arial"/>
                <a:buNone/>
                <a:tabLst/>
                <a:defRPr/>
              </a:pPr>
              <a:endParaRPr kumimoji="0" sz="1200" b="0" i="0" u="none" strike="noStrike" kern="1200" cap="none" spc="0" normalizeH="0" baseline="0" noProof="0">
                <a:ln>
                  <a:noFill/>
                </a:ln>
                <a:solidFill>
                  <a:prstClr val="black"/>
                </a:solidFill>
                <a:effectLst/>
                <a:uLnTx/>
                <a:uFillTx/>
                <a:latin typeface="Gill Sans MT"/>
                <a:ea typeface="+mn-ea"/>
                <a:cs typeface="Gill Sans MT"/>
                <a:sym typeface="Arial"/>
              </a:endParaRPr>
            </a:p>
          </p:txBody>
        </p:sp>
        <p:sp>
          <p:nvSpPr>
            <p:cNvPr id="15" name="object 8">
              <a:extLst>
                <a:ext uri="{FF2B5EF4-FFF2-40B4-BE49-F238E27FC236}">
                  <a16:creationId xmlns:a16="http://schemas.microsoft.com/office/drawing/2014/main" id="{286C9DE6-54F6-42EF-B869-9DAF372F2908}"/>
                </a:ext>
              </a:extLst>
            </p:cNvPr>
            <p:cNvSpPr/>
            <p:nvPr/>
          </p:nvSpPr>
          <p:spPr>
            <a:xfrm>
              <a:off x="862394" y="1420178"/>
              <a:ext cx="7544933" cy="344614"/>
            </a:xfrm>
            <a:prstGeom prst="rect">
              <a:avLst/>
            </a:prstGeom>
            <a:blipFill>
              <a:blip r:embed="rId3"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5">
              <a:extLst>
                <a:ext uri="{FF2B5EF4-FFF2-40B4-BE49-F238E27FC236}">
                  <a16:creationId xmlns:a16="http://schemas.microsoft.com/office/drawing/2014/main" id="{7BA967BE-9E94-468A-87C8-77DFD91AC7CB}"/>
                </a:ext>
              </a:extLst>
            </p:cNvPr>
            <p:cNvSpPr txBox="1"/>
            <p:nvPr/>
          </p:nvSpPr>
          <p:spPr>
            <a:xfrm>
              <a:off x="2700082" y="1819525"/>
              <a:ext cx="2082165" cy="408950"/>
            </a:xfrm>
            <a:prstGeom prst="rect">
              <a:avLst/>
            </a:prstGeom>
            <a:noFill/>
          </p:spPr>
          <p:txBody>
            <a:bodyPr wrap="square">
              <a:spAutoFit/>
            </a:bodyPr>
            <a:lstStyle/>
            <a:p>
              <a:pPr marL="320993" marR="78104" lvl="0" indent="-202406" algn="ctr" defTabSz="685800" rtl="0" eaLnBrk="1" fontAlgn="auto" latinLnBrk="0" hangingPunct="1">
                <a:lnSpc>
                  <a:spcPct val="80000"/>
                </a:lnSpc>
                <a:spcBef>
                  <a:spcPts val="953"/>
                </a:spcBef>
                <a:spcAft>
                  <a:spcPts val="0"/>
                </a:spcAft>
                <a:buClrTx/>
                <a:buSzTx/>
                <a:buFont typeface="Arial"/>
                <a:buNone/>
                <a:tabLst/>
                <a:defRPr/>
              </a:pPr>
              <a:r>
                <a:rPr kumimoji="0" lang="en-US"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Every</a:t>
              </a:r>
              <a:r>
                <a:rPr kumimoji="0" lang="en-US" sz="1000" b="1" i="0" u="none" strike="noStrike" kern="1200" cap="none" spc="-53" normalizeH="0" baseline="0" noProof="0">
                  <a:ln>
                    <a:noFill/>
                  </a:ln>
                  <a:solidFill>
                    <a:srgbClr val="3C3C3C"/>
                  </a:solidFill>
                  <a:effectLst/>
                  <a:uLnTx/>
                  <a:uFillTx/>
                  <a:latin typeface="Calibri" panose="020F0502020204030204"/>
                  <a:ea typeface="+mn-ea"/>
                  <a:cs typeface="Gill Sans MT"/>
                  <a:sym typeface="Arial"/>
                </a:rPr>
                <a:t> </a:t>
              </a:r>
              <a:r>
                <a:rPr kumimoji="0" lang="en-US" sz="1000" b="1" i="0" u="none" strike="noStrike" kern="1200" cap="none" spc="0" normalizeH="0" baseline="0" noProof="0">
                  <a:ln>
                    <a:noFill/>
                  </a:ln>
                  <a:solidFill>
                    <a:srgbClr val="3C3C3C"/>
                  </a:solidFill>
                  <a:effectLst/>
                  <a:uLnTx/>
                  <a:uFillTx/>
                  <a:latin typeface="Calibri" panose="020F0502020204030204"/>
                  <a:ea typeface="+mn-ea"/>
                  <a:cs typeface="Gill Sans MT"/>
                  <a:sym typeface="Arial"/>
                </a:rPr>
                <a:t>newborn </a:t>
              </a:r>
              <a:r>
                <a:rPr kumimoji="0" lang="en-US"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action</a:t>
              </a:r>
              <a:r>
                <a:rPr kumimoji="0" lang="en-US" sz="1000" b="1" i="0" u="none" strike="noStrike" kern="1200" cap="none" spc="-19" normalizeH="0" baseline="0" noProof="0">
                  <a:ln>
                    <a:noFill/>
                  </a:ln>
                  <a:solidFill>
                    <a:srgbClr val="3C3C3C"/>
                  </a:solidFill>
                  <a:effectLst/>
                  <a:uLnTx/>
                  <a:uFillTx/>
                  <a:latin typeface="Calibri" panose="020F0502020204030204"/>
                  <a:ea typeface="+mn-ea"/>
                  <a:cs typeface="Gill Sans MT"/>
                  <a:sym typeface="Arial"/>
                </a:rPr>
                <a:t> </a:t>
              </a:r>
              <a:r>
                <a:rPr kumimoji="0" lang="en-US"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plan (ENAP)</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Gill Sans MT"/>
                <a:sym typeface="Arial"/>
              </a:endParaRPr>
            </a:p>
          </p:txBody>
        </p:sp>
        <p:sp>
          <p:nvSpPr>
            <p:cNvPr id="17" name="TextBox 16">
              <a:extLst>
                <a:ext uri="{FF2B5EF4-FFF2-40B4-BE49-F238E27FC236}">
                  <a16:creationId xmlns:a16="http://schemas.microsoft.com/office/drawing/2014/main" id="{2A24F5B5-7E99-4BAC-9167-428175063CB0}"/>
                </a:ext>
              </a:extLst>
            </p:cNvPr>
            <p:cNvSpPr txBox="1"/>
            <p:nvPr/>
          </p:nvSpPr>
          <p:spPr>
            <a:xfrm>
              <a:off x="5079009" y="1900574"/>
              <a:ext cx="2878125" cy="294475"/>
            </a:xfrm>
            <a:prstGeom prst="rect">
              <a:avLst/>
            </a:prstGeom>
            <a:noFill/>
          </p:spPr>
          <p:txBody>
            <a:bodyPr wrap="square">
              <a:spAutoFit/>
            </a:bodyPr>
            <a:lstStyle/>
            <a:p>
              <a:pPr marL="320993" marR="78104" lvl="0" indent="-202406" algn="ctr" defTabSz="685800" rtl="0" eaLnBrk="1" fontAlgn="auto" latinLnBrk="0" hangingPunct="1">
                <a:lnSpc>
                  <a:spcPct val="80000"/>
                </a:lnSpc>
                <a:spcBef>
                  <a:spcPts val="953"/>
                </a:spcBef>
                <a:spcAft>
                  <a:spcPts val="0"/>
                </a:spcAft>
                <a:buClrTx/>
                <a:buSzTx/>
                <a:buFont typeface="Arial"/>
                <a:buNone/>
                <a:tabLst/>
                <a:defRPr/>
              </a:pPr>
              <a:r>
                <a:rPr kumimoji="0" lang="en-US" sz="12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Child Survival Action (CSA)</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Gill Sans MT"/>
                <a:sym typeface="Arial"/>
              </a:endParaRPr>
            </a:p>
          </p:txBody>
        </p:sp>
      </p:grpSp>
      <p:sp>
        <p:nvSpPr>
          <p:cNvPr id="18" name="object 7">
            <a:extLst>
              <a:ext uri="{FF2B5EF4-FFF2-40B4-BE49-F238E27FC236}">
                <a16:creationId xmlns:a16="http://schemas.microsoft.com/office/drawing/2014/main" id="{17CAF96D-AB16-426E-B672-DB3DABF0EEA1}"/>
              </a:ext>
            </a:extLst>
          </p:cNvPr>
          <p:cNvSpPr txBox="1"/>
          <p:nvPr/>
        </p:nvSpPr>
        <p:spPr>
          <a:xfrm>
            <a:off x="2151816" y="2928262"/>
            <a:ext cx="4839653" cy="255839"/>
          </a:xfrm>
          <a:prstGeom prst="rect">
            <a:avLst/>
          </a:prstGeom>
        </p:spPr>
        <p:txBody>
          <a:bodyPr vert="horz" wrap="square" lIns="0" tIns="9525" rIns="0" bIns="0" rtlCol="0">
            <a:spAutoFit/>
          </a:bodyPr>
          <a:lstStyle/>
          <a:p>
            <a:pPr marL="9525" marR="0" lvl="0" indent="0" algn="ctr" defTabSz="685800" rtl="0" eaLnBrk="1" fontAlgn="auto" latinLnBrk="0" hangingPunct="1">
              <a:lnSpc>
                <a:spcPct val="100000"/>
              </a:lnSpc>
              <a:spcBef>
                <a:spcPts val="75"/>
              </a:spcBef>
              <a:spcAft>
                <a:spcPts val="0"/>
              </a:spcAft>
              <a:buClrTx/>
              <a:buSzTx/>
              <a:buFont typeface="Arial"/>
              <a:buNone/>
              <a:tabLst/>
              <a:defRPr/>
            </a:pP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a:sym typeface="Arial"/>
              </a:rPr>
              <a:t>Align </a:t>
            </a:r>
            <a:r>
              <a:rPr kumimoji="0" sz="1600" b="0" i="0" u="none" strike="noStrike" kern="1200" cap="none" spc="-4" normalizeH="0" baseline="0" noProof="0" dirty="0">
                <a:ln>
                  <a:noFill/>
                </a:ln>
                <a:solidFill>
                  <a:prstClr val="black"/>
                </a:solidFill>
                <a:effectLst/>
                <a:uLnTx/>
                <a:uFillTx/>
                <a:latin typeface="Gill Sans MT" panose="020B0502020104020203" pitchFamily="34" charset="0"/>
                <a:ea typeface="+mn-ea"/>
                <a:cs typeface="Gill Sans MT"/>
                <a:sym typeface="Arial"/>
              </a:rPr>
              <a:t>with efforts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a:sym typeface="Arial"/>
              </a:rPr>
              <a:t>by </a:t>
            </a:r>
            <a:r>
              <a:rPr kumimoji="0" sz="1600" b="0" i="0" u="none" strike="noStrike" kern="1200" cap="none" spc="-4" normalizeH="0" baseline="0" noProof="0" dirty="0">
                <a:ln>
                  <a:noFill/>
                </a:ln>
                <a:solidFill>
                  <a:prstClr val="black"/>
                </a:solidFill>
                <a:effectLst/>
                <a:uLnTx/>
                <a:uFillTx/>
                <a:latin typeface="Gill Sans MT" panose="020B0502020104020203" pitchFamily="34" charset="0"/>
                <a:ea typeface="+mn-ea"/>
                <a:cs typeface="Gill Sans MT"/>
                <a:sym typeface="Arial"/>
              </a:rPr>
              <a:t>other sectors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a:sym typeface="Arial"/>
              </a:rPr>
              <a:t>and</a:t>
            </a:r>
            <a:r>
              <a:rPr kumimoji="0" sz="1600" b="0" i="0" u="none" strike="noStrike" kern="1200" cap="none" spc="-19" normalizeH="0" baseline="0" noProof="0" dirty="0">
                <a:ln>
                  <a:noFill/>
                </a:ln>
                <a:solidFill>
                  <a:prstClr val="black"/>
                </a:solidFill>
                <a:effectLst/>
                <a:uLnTx/>
                <a:uFillTx/>
                <a:latin typeface="Gill Sans MT" panose="020B0502020104020203" pitchFamily="34" charset="0"/>
                <a:ea typeface="+mn-ea"/>
                <a:cs typeface="Gill Sans MT"/>
                <a:sym typeface="Arial"/>
              </a:rPr>
              <a:t> </a:t>
            </a:r>
            <a:r>
              <a:rPr kumimoji="0" sz="1600" b="0" i="0" u="none" strike="noStrike" kern="1200" cap="none" spc="-4" normalizeH="0" baseline="0" noProof="0" dirty="0" err="1">
                <a:ln>
                  <a:noFill/>
                </a:ln>
                <a:solidFill>
                  <a:prstClr val="black"/>
                </a:solidFill>
                <a:effectLst/>
                <a:uLnTx/>
                <a:uFillTx/>
                <a:latin typeface="Gill Sans MT" panose="020B0502020104020203" pitchFamily="34" charset="0"/>
                <a:ea typeface="+mn-ea"/>
                <a:cs typeface="Gill Sans MT"/>
                <a:sym typeface="Arial"/>
              </a:rPr>
              <a:t>programmes</a:t>
            </a:r>
            <a:endPar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a:sym typeface="Arial"/>
            </a:endParaRPr>
          </a:p>
        </p:txBody>
      </p:sp>
      <p:sp>
        <p:nvSpPr>
          <p:cNvPr id="19" name="object 9">
            <a:extLst>
              <a:ext uri="{FF2B5EF4-FFF2-40B4-BE49-F238E27FC236}">
                <a16:creationId xmlns:a16="http://schemas.microsoft.com/office/drawing/2014/main" id="{9653DF63-59B5-4D10-9CD3-6B0AB5D01C52}"/>
              </a:ext>
            </a:extLst>
          </p:cNvPr>
          <p:cNvSpPr/>
          <p:nvPr/>
        </p:nvSpPr>
        <p:spPr>
          <a:xfrm>
            <a:off x="628650" y="3473005"/>
            <a:ext cx="1412176" cy="38119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object 10">
            <a:extLst>
              <a:ext uri="{FF2B5EF4-FFF2-40B4-BE49-F238E27FC236}">
                <a16:creationId xmlns:a16="http://schemas.microsoft.com/office/drawing/2014/main" id="{A9CA314C-5455-404A-AF1C-CE126FA2EDFF}"/>
              </a:ext>
            </a:extLst>
          </p:cNvPr>
          <p:cNvSpPr/>
          <p:nvPr/>
        </p:nvSpPr>
        <p:spPr>
          <a:xfrm>
            <a:off x="2722054" y="3314129"/>
            <a:ext cx="1356741" cy="1726501"/>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object 11">
            <a:extLst>
              <a:ext uri="{FF2B5EF4-FFF2-40B4-BE49-F238E27FC236}">
                <a16:creationId xmlns:a16="http://schemas.microsoft.com/office/drawing/2014/main" id="{F3EDB13C-9CF5-4253-BF92-65764F4BF514}"/>
              </a:ext>
            </a:extLst>
          </p:cNvPr>
          <p:cNvSpPr/>
          <p:nvPr/>
        </p:nvSpPr>
        <p:spPr>
          <a:xfrm>
            <a:off x="4528575" y="3337560"/>
            <a:ext cx="1412167" cy="172650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object 12">
            <a:extLst>
              <a:ext uri="{FF2B5EF4-FFF2-40B4-BE49-F238E27FC236}">
                <a16:creationId xmlns:a16="http://schemas.microsoft.com/office/drawing/2014/main" id="{B8D15683-F40C-49EE-B5B4-5EED1F30A45F}"/>
              </a:ext>
            </a:extLst>
          </p:cNvPr>
          <p:cNvSpPr/>
          <p:nvPr/>
        </p:nvSpPr>
        <p:spPr>
          <a:xfrm>
            <a:off x="6183630" y="3359848"/>
            <a:ext cx="2579179" cy="361187"/>
          </a:xfrm>
          <a:prstGeom prst="rect">
            <a:avLst/>
          </a:prstGeom>
          <a:blipFill>
            <a:blip r:embed="rId7"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object 13">
            <a:extLst>
              <a:ext uri="{FF2B5EF4-FFF2-40B4-BE49-F238E27FC236}">
                <a16:creationId xmlns:a16="http://schemas.microsoft.com/office/drawing/2014/main" id="{E44B9E02-30A9-4531-8EF2-5BA1E39B65DB}"/>
              </a:ext>
            </a:extLst>
          </p:cNvPr>
          <p:cNvSpPr/>
          <p:nvPr/>
        </p:nvSpPr>
        <p:spPr>
          <a:xfrm>
            <a:off x="596646" y="4045648"/>
            <a:ext cx="1412176" cy="438911"/>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object 14">
            <a:extLst>
              <a:ext uri="{FF2B5EF4-FFF2-40B4-BE49-F238E27FC236}">
                <a16:creationId xmlns:a16="http://schemas.microsoft.com/office/drawing/2014/main" id="{CD8711D0-87B8-44FF-90BB-DE1C1755A23E}"/>
              </a:ext>
            </a:extLst>
          </p:cNvPr>
          <p:cNvSpPr txBox="1"/>
          <p:nvPr/>
        </p:nvSpPr>
        <p:spPr>
          <a:xfrm>
            <a:off x="7087167" y="3936964"/>
            <a:ext cx="1035844" cy="217367"/>
          </a:xfrm>
          <a:prstGeom prst="rect">
            <a:avLst/>
          </a:prstGeom>
        </p:spPr>
        <p:txBody>
          <a:bodyPr vert="horz" wrap="square" lIns="0" tIns="9525" rIns="0" bIns="0" rtlCol="0">
            <a:spAutoFit/>
          </a:bodyPr>
          <a:lstStyle/>
          <a:p>
            <a:pPr marL="9525" marR="0" lvl="0" indent="0" algn="ctr" defTabSz="685800" rtl="0" eaLnBrk="1" fontAlgn="auto" latinLnBrk="0" hangingPunct="1">
              <a:lnSpc>
                <a:spcPct val="100000"/>
              </a:lnSpc>
              <a:spcBef>
                <a:spcPts val="75"/>
              </a:spcBef>
              <a:spcAft>
                <a:spcPts val="0"/>
              </a:spcAft>
              <a:buClrTx/>
              <a:buSzTx/>
              <a:buFont typeface="Arial"/>
              <a:buNone/>
              <a:tabLst/>
              <a:defRPr/>
            </a:pPr>
            <a:r>
              <a:rPr kumimoji="0" sz="1350" b="1" i="0" u="none" strike="noStrike" kern="1200" cap="none" spc="-4" normalizeH="0" baseline="0" noProof="0">
                <a:ln>
                  <a:noFill/>
                </a:ln>
                <a:solidFill>
                  <a:srgbClr val="AA417B"/>
                </a:solidFill>
                <a:effectLst/>
                <a:uLnTx/>
                <a:uFillTx/>
                <a:latin typeface="Calibri" panose="020F0502020204030204"/>
                <a:ea typeface="+mn-ea"/>
                <a:cs typeface="Gill Sans MT"/>
                <a:sym typeface="Arial"/>
              </a:rPr>
              <a:t>Air</a:t>
            </a:r>
            <a:r>
              <a:rPr kumimoji="0" sz="1350" b="1" i="0" u="none" strike="noStrike" kern="1200" cap="none" spc="-49" normalizeH="0" baseline="0" noProof="0">
                <a:ln>
                  <a:noFill/>
                </a:ln>
                <a:solidFill>
                  <a:srgbClr val="AA417B"/>
                </a:solidFill>
                <a:effectLst/>
                <a:uLnTx/>
                <a:uFillTx/>
                <a:latin typeface="Calibri" panose="020F0502020204030204"/>
                <a:ea typeface="+mn-ea"/>
                <a:cs typeface="Gill Sans MT"/>
                <a:sym typeface="Arial"/>
              </a:rPr>
              <a:t> </a:t>
            </a:r>
            <a:r>
              <a:rPr kumimoji="0" sz="1350" b="1" i="0" u="none" strike="noStrike" kern="1200" cap="none" spc="-4" normalizeH="0" baseline="0" noProof="0">
                <a:ln>
                  <a:noFill/>
                </a:ln>
                <a:solidFill>
                  <a:srgbClr val="AA417B"/>
                </a:solidFill>
                <a:effectLst/>
                <a:uLnTx/>
                <a:uFillTx/>
                <a:latin typeface="Calibri" panose="020F0502020204030204"/>
                <a:ea typeface="+mn-ea"/>
                <a:cs typeface="Gill Sans MT"/>
                <a:sym typeface="Arial"/>
              </a:rPr>
              <a:t>pollution</a:t>
            </a: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Gill Sans MT"/>
              <a:sym typeface="Arial"/>
            </a:endParaRPr>
          </a:p>
        </p:txBody>
      </p:sp>
      <p:sp>
        <p:nvSpPr>
          <p:cNvPr id="25" name="object 15">
            <a:extLst>
              <a:ext uri="{FF2B5EF4-FFF2-40B4-BE49-F238E27FC236}">
                <a16:creationId xmlns:a16="http://schemas.microsoft.com/office/drawing/2014/main" id="{B8FCC531-4EFD-4014-BF4E-C73D6D226DA8}"/>
              </a:ext>
            </a:extLst>
          </p:cNvPr>
          <p:cNvSpPr/>
          <p:nvPr/>
        </p:nvSpPr>
        <p:spPr>
          <a:xfrm>
            <a:off x="7070883" y="3108815"/>
            <a:ext cx="1825943" cy="0"/>
          </a:xfrm>
          <a:custGeom>
            <a:avLst/>
            <a:gdLst/>
            <a:ahLst/>
            <a:cxnLst/>
            <a:rect l="l" t="t" r="r" b="b"/>
            <a:pathLst>
              <a:path w="2434590">
                <a:moveTo>
                  <a:pt x="0" y="0"/>
                </a:moveTo>
                <a:lnTo>
                  <a:pt x="2434424" y="0"/>
                </a:lnTo>
              </a:path>
            </a:pathLst>
          </a:custGeom>
          <a:ln w="9525">
            <a:solidFill>
              <a:srgbClr val="AA417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object 16">
            <a:extLst>
              <a:ext uri="{FF2B5EF4-FFF2-40B4-BE49-F238E27FC236}">
                <a16:creationId xmlns:a16="http://schemas.microsoft.com/office/drawing/2014/main" id="{84E84EBF-AC3F-4F2E-89AA-F3D752D98F68}"/>
              </a:ext>
            </a:extLst>
          </p:cNvPr>
          <p:cNvSpPr/>
          <p:nvPr/>
        </p:nvSpPr>
        <p:spPr>
          <a:xfrm>
            <a:off x="280321" y="3108815"/>
            <a:ext cx="1825943" cy="0"/>
          </a:xfrm>
          <a:custGeom>
            <a:avLst/>
            <a:gdLst/>
            <a:ahLst/>
            <a:cxnLst/>
            <a:rect l="l" t="t" r="r" b="b"/>
            <a:pathLst>
              <a:path w="2434590">
                <a:moveTo>
                  <a:pt x="0" y="0"/>
                </a:moveTo>
                <a:lnTo>
                  <a:pt x="2434424" y="0"/>
                </a:lnTo>
              </a:path>
            </a:pathLst>
          </a:custGeom>
          <a:ln w="9525">
            <a:solidFill>
              <a:srgbClr val="AA417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object 17">
            <a:extLst>
              <a:ext uri="{FF2B5EF4-FFF2-40B4-BE49-F238E27FC236}">
                <a16:creationId xmlns:a16="http://schemas.microsoft.com/office/drawing/2014/main" id="{687C23B0-ADE6-42C6-89E3-2B09E447A448}"/>
              </a:ext>
            </a:extLst>
          </p:cNvPr>
          <p:cNvSpPr/>
          <p:nvPr/>
        </p:nvSpPr>
        <p:spPr>
          <a:xfrm>
            <a:off x="366331" y="4629721"/>
            <a:ext cx="2057399" cy="411479"/>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32" name="Picture 31">
            <a:extLst>
              <a:ext uri="{FF2B5EF4-FFF2-40B4-BE49-F238E27FC236}">
                <a16:creationId xmlns:a16="http://schemas.microsoft.com/office/drawing/2014/main" id="{ACB550C7-DD3F-48B5-AE72-48BEA7F20DC3}"/>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2857541" y="849674"/>
            <a:ext cx="642729" cy="642729"/>
          </a:xfrm>
          <a:prstGeom prst="rect">
            <a:avLst/>
          </a:prstGeom>
        </p:spPr>
      </p:pic>
    </p:spTree>
    <p:extLst>
      <p:ext uri="{BB962C8B-B14F-4D97-AF65-F5344CB8AC3E}">
        <p14:creationId xmlns:p14="http://schemas.microsoft.com/office/powerpoint/2010/main" val="170493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7" name="Google Shape;357;p34"/>
          <p:cNvPicPr preferRelativeResize="0">
            <a:picLocks noGrp="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106;p4">
            <a:extLst>
              <a:ext uri="{FF2B5EF4-FFF2-40B4-BE49-F238E27FC236}">
                <a16:creationId xmlns:a16="http://schemas.microsoft.com/office/drawing/2014/main" id="{09DBBF12-C5E4-446E-960B-AE3587ECCFE7}"/>
              </a:ext>
            </a:extLst>
          </p:cNvPr>
          <p:cNvSpPr txBox="1">
            <a:spLocks noGrp="1"/>
          </p:cNvSpPr>
          <p:nvPr>
            <p:ph type="title"/>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p>
            <a:r>
              <a:rPr lang="en-US" sz="2800" dirty="0">
                <a:solidFill>
                  <a:schemeClr val="tx2"/>
                </a:solidFill>
                <a:latin typeface="Gill Sans MT" panose="020B0502020104020203" pitchFamily="34" charset="0"/>
                <a:cs typeface="Calibri" panose="020F0502020204030204" pitchFamily="34" charset="0"/>
              </a:rPr>
              <a:t>Section 2</a:t>
            </a:r>
            <a:br>
              <a:rPr lang="en-US" sz="2800" dirty="0">
                <a:solidFill>
                  <a:schemeClr val="tx2"/>
                </a:solidFill>
                <a:latin typeface="Gill Sans MT" panose="020B0502020104020203" pitchFamily="34" charset="0"/>
                <a:cs typeface="Calibri" panose="020F0502020204030204" pitchFamily="34" charset="0"/>
              </a:rPr>
            </a:br>
            <a:r>
              <a:rPr lang="en-US" sz="2800" b="0" dirty="0">
                <a:solidFill>
                  <a:schemeClr val="tx2"/>
                </a:solidFill>
                <a:latin typeface="Gill Sans MT" panose="020B0502020104020203" pitchFamily="34" charset="0"/>
                <a:cs typeface="Calibri" panose="020F0502020204030204" pitchFamily="34" charset="0"/>
              </a:rPr>
              <a:t>Development of the CSA Results Framework</a:t>
            </a:r>
          </a:p>
        </p:txBody>
      </p:sp>
      <p:sp>
        <p:nvSpPr>
          <p:cNvPr id="10" name="Google Shape;108;p4">
            <a:extLst>
              <a:ext uri="{FF2B5EF4-FFF2-40B4-BE49-F238E27FC236}">
                <a16:creationId xmlns:a16="http://schemas.microsoft.com/office/drawing/2014/main" id="{E761460F-9EDA-4AD7-A5E6-94F69341C83A}"/>
              </a:ext>
            </a:extLst>
          </p:cNvPr>
          <p:cNvSpPr txBox="1"/>
          <p:nvPr/>
        </p:nvSpPr>
        <p:spPr>
          <a:xfrm>
            <a:off x="115231" y="4823037"/>
            <a:ext cx="3068235" cy="230802"/>
          </a:xfrm>
          <a:prstGeom prst="rect">
            <a:avLst/>
          </a:prstGeom>
          <a:noFill/>
          <a:ln>
            <a:noFill/>
          </a:ln>
        </p:spPr>
        <p:txBody>
          <a:bodyPr spcFirstLastPara="1" wrap="square" lIns="68569" tIns="34275" rIns="68569" bIns="34275" anchor="t" anchorCtr="0">
            <a:spAutoFit/>
          </a:bodyPr>
          <a:lstStyle/>
          <a:p>
            <a:pPr marL="0" marR="0" lvl="0" indent="0" algn="l" defTabSz="6858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Photo: MOMENTUM; IMA World Health</a:t>
            </a:r>
            <a:endParaRPr kumimoji="0" sz="105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85F2D44-AC9B-47F0-99D4-90546453B72E}"/>
              </a:ext>
            </a:extLst>
          </p:cNvPr>
          <p:cNvSpPr/>
          <p:nvPr/>
        </p:nvSpPr>
        <p:spPr>
          <a:xfrm>
            <a:off x="452967" y="1828800"/>
            <a:ext cx="3992032" cy="2179200"/>
          </a:xfrm>
          <a:prstGeom prst="roundRect">
            <a:avLst/>
          </a:prstGeom>
          <a:noFill/>
          <a:ln w="12700">
            <a:solidFill>
              <a:srgbClr val="2A2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3" name="Rectangle: Rounded Corners 12">
            <a:extLst>
              <a:ext uri="{FF2B5EF4-FFF2-40B4-BE49-F238E27FC236}">
                <a16:creationId xmlns:a16="http://schemas.microsoft.com/office/drawing/2014/main" id="{578277C3-170C-45F2-8A73-7CE51EC96FA4}"/>
              </a:ext>
            </a:extLst>
          </p:cNvPr>
          <p:cNvSpPr/>
          <p:nvPr/>
        </p:nvSpPr>
        <p:spPr>
          <a:xfrm>
            <a:off x="4633082" y="1828800"/>
            <a:ext cx="3992032" cy="21792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Title 1">
            <a:extLst>
              <a:ext uri="{FF2B5EF4-FFF2-40B4-BE49-F238E27FC236}">
                <a16:creationId xmlns:a16="http://schemas.microsoft.com/office/drawing/2014/main" id="{C1591E26-77B5-45B4-8F89-054ACC0DA567}"/>
              </a:ext>
            </a:extLst>
          </p:cNvPr>
          <p:cNvSpPr txBox="1">
            <a:spLocks/>
          </p:cNvSpPr>
          <p:nvPr/>
        </p:nvSpPr>
        <p:spPr>
          <a:xfrm>
            <a:off x="579300" y="247951"/>
            <a:ext cx="8564700" cy="50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bg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marL="0" marR="0" lvl="0" indent="0" algn="l" defTabSz="914400" rtl="0" eaLnBrk="1" fontAlgn="auto" latinLnBrk="0" hangingPunct="1">
              <a:lnSpc>
                <a:spcPct val="100000"/>
              </a:lnSpc>
              <a:spcBef>
                <a:spcPts val="0"/>
              </a:spcBef>
              <a:spcAft>
                <a:spcPts val="0"/>
              </a:spcAft>
              <a:buClr>
                <a:srgbClr val="645DC7"/>
              </a:buClr>
              <a:buSzPts val="2000"/>
              <a:buFont typeface="Space Grotesk"/>
              <a:buNone/>
              <a:tabLst/>
              <a:defRPr/>
            </a:pPr>
            <a:r>
              <a:rPr kumimoji="0" lang="en-US" sz="2400" b="1" i="0" u="none" strike="noStrike" kern="0" cap="none" spc="0" normalizeH="0" baseline="0" noProof="0" dirty="0">
                <a:ln>
                  <a:noFill/>
                </a:ln>
                <a:solidFill>
                  <a:srgbClr val="645DC7"/>
                </a:solidFill>
                <a:effectLst/>
                <a:uLnTx/>
                <a:uFillTx/>
                <a:latin typeface="Gill Sans MT" panose="020B0502020104020203" pitchFamily="34" charset="0"/>
                <a:sym typeface="Space Grotesk"/>
              </a:rPr>
              <a:t>Why a CSA Results Framework?</a:t>
            </a:r>
          </a:p>
        </p:txBody>
      </p:sp>
      <p:sp>
        <p:nvSpPr>
          <p:cNvPr id="5" name="Text Placeholder 2">
            <a:extLst>
              <a:ext uri="{FF2B5EF4-FFF2-40B4-BE49-F238E27FC236}">
                <a16:creationId xmlns:a16="http://schemas.microsoft.com/office/drawing/2014/main" id="{6E63CFF0-5C4E-4125-B311-30207F980E2B}"/>
              </a:ext>
            </a:extLst>
          </p:cNvPr>
          <p:cNvSpPr txBox="1">
            <a:spLocks/>
          </p:cNvSpPr>
          <p:nvPr/>
        </p:nvSpPr>
        <p:spPr>
          <a:xfrm>
            <a:off x="641050" y="2217500"/>
            <a:ext cx="3522900" cy="1812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1pPr>
            <a:lvl2pPr marL="914400" marR="0" lvl="1"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2pPr>
            <a:lvl3pPr marL="1371600" marR="0" lvl="2"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3pPr>
            <a:lvl4pPr marL="1828800" marR="0" lvl="3"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4pPr>
            <a:lvl5pPr marL="2286000" marR="0" lvl="4"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5pPr>
            <a:lvl6pPr marL="2743200" marR="0" lvl="5"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6pPr>
            <a:lvl7pPr marL="3200400" marR="0" lvl="6"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7pPr>
            <a:lvl8pPr marL="3657600" marR="0" lvl="7"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8pPr>
            <a:lvl9pPr marL="4114800" marR="0" lvl="8"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9pPr>
          </a:lstStyle>
          <a:p>
            <a:pPr marL="457200" marR="0" lvl="0" indent="-298450" algn="l" defTabSz="914400" rtl="0" eaLnBrk="1" fontAlgn="auto" latinLnBrk="0" hangingPunct="1">
              <a:lnSpc>
                <a:spcPct val="115000"/>
              </a:lnSpc>
              <a:spcBef>
                <a:spcPts val="0"/>
              </a:spcBef>
              <a:spcAft>
                <a:spcPts val="0"/>
              </a:spcAft>
              <a:buClr>
                <a:srgbClr val="645DC7"/>
              </a:buClr>
              <a:buSzPts val="1100"/>
              <a:buFont typeface="Inter Medium"/>
              <a:buChar char="●"/>
              <a:tabLst/>
              <a:defRPr/>
            </a:pP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Inter Medium"/>
            </a:endParaRPr>
          </a:p>
          <a:p>
            <a:pPr marL="165100" marR="0" lvl="0" indent="0" algn="l" defTabSz="914400" rtl="0" eaLnBrk="1" fontAlgn="auto" latinLnBrk="0" hangingPunct="1">
              <a:lnSpc>
                <a:spcPct val="115000"/>
              </a:lnSpc>
              <a:spcBef>
                <a:spcPts val="0"/>
              </a:spcBef>
              <a:spcAft>
                <a:spcPts val="0"/>
              </a:spcAft>
              <a:buClr>
                <a:srgbClr val="645DC7"/>
              </a:buClr>
              <a:buSzPts val="1100"/>
              <a:buFont typeface="Inter Medium"/>
              <a:buNone/>
              <a:tabLst/>
              <a:defRPr/>
            </a:pPr>
            <a:r>
              <a:rPr kumimoji="0" lang="en-US" sz="16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Inter Medium"/>
              </a:rPr>
              <a:t>Use impact and coverage indicators to raise awareness and financing at  global and country levels</a:t>
            </a:r>
          </a:p>
          <a:p>
            <a:pPr marL="457200" marR="0" lvl="0" indent="-298450" algn="l" defTabSz="914400" rtl="0" eaLnBrk="1" fontAlgn="auto" latinLnBrk="0" hangingPunct="1">
              <a:lnSpc>
                <a:spcPct val="115000"/>
              </a:lnSpc>
              <a:spcBef>
                <a:spcPts val="0"/>
              </a:spcBef>
              <a:spcAft>
                <a:spcPts val="0"/>
              </a:spcAft>
              <a:buClr>
                <a:srgbClr val="645DC7"/>
              </a:buClr>
              <a:buSzPts val="1100"/>
              <a:buFont typeface="Inter Medium"/>
              <a:buChar char="●"/>
              <a:tabLst/>
              <a:defRPr/>
            </a:pP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Inter Medium"/>
            </a:endParaRPr>
          </a:p>
        </p:txBody>
      </p:sp>
      <p:sp>
        <p:nvSpPr>
          <p:cNvPr id="6" name="Text Placeholder 3">
            <a:extLst>
              <a:ext uri="{FF2B5EF4-FFF2-40B4-BE49-F238E27FC236}">
                <a16:creationId xmlns:a16="http://schemas.microsoft.com/office/drawing/2014/main" id="{765F2C4B-A8BA-4E4C-B291-85E749981198}"/>
              </a:ext>
            </a:extLst>
          </p:cNvPr>
          <p:cNvSpPr txBox="1">
            <a:spLocks/>
          </p:cNvSpPr>
          <p:nvPr/>
        </p:nvSpPr>
        <p:spPr>
          <a:xfrm>
            <a:off x="4878450" y="2196000"/>
            <a:ext cx="3490500" cy="18120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Arial"/>
              </a:rPr>
              <a:t>Engage and coordinate with partners in countries to work toward common goals</a:t>
            </a:r>
          </a:p>
          <a:p>
            <a:pPr marL="1651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Arial"/>
            </a:endParaRPr>
          </a:p>
          <a:p>
            <a:pPr marL="1651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Arial"/>
              </a:rPr>
              <a:t>Use evidence to plan, program, inform resource allocation, and monitor and track implementation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Arial"/>
            </a:endParaRPr>
          </a:p>
        </p:txBody>
      </p:sp>
      <p:sp>
        <p:nvSpPr>
          <p:cNvPr id="7" name="Rectangle: Rounded Corners 6">
            <a:extLst>
              <a:ext uri="{FF2B5EF4-FFF2-40B4-BE49-F238E27FC236}">
                <a16:creationId xmlns:a16="http://schemas.microsoft.com/office/drawing/2014/main" id="{66CFF03A-6A98-40B9-A0DA-C8A45873AEFB}"/>
              </a:ext>
            </a:extLst>
          </p:cNvPr>
          <p:cNvSpPr/>
          <p:nvPr/>
        </p:nvSpPr>
        <p:spPr>
          <a:xfrm>
            <a:off x="742583" y="1585200"/>
            <a:ext cx="3474720" cy="502800"/>
          </a:xfrm>
          <a:prstGeom prst="roundRect">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white"/>
                </a:solidFill>
                <a:effectLst/>
                <a:uLnTx/>
                <a:uFillTx/>
                <a:latin typeface="Gill Sans MT" panose="020B0502020104020203" pitchFamily="34" charset="0"/>
                <a:ea typeface="+mn-ea"/>
                <a:cs typeface="+mn-cs"/>
                <a:sym typeface="Arial"/>
              </a:rPr>
              <a:t>Advocacy &amp; Accountability</a:t>
            </a:r>
          </a:p>
        </p:txBody>
      </p:sp>
      <p:sp>
        <p:nvSpPr>
          <p:cNvPr id="8" name="Rectangle: Rounded Corners 7">
            <a:extLst>
              <a:ext uri="{FF2B5EF4-FFF2-40B4-BE49-F238E27FC236}">
                <a16:creationId xmlns:a16="http://schemas.microsoft.com/office/drawing/2014/main" id="{3DD2BA2B-B0C2-4B42-89DA-BB73FC3EB2DF}"/>
              </a:ext>
            </a:extLst>
          </p:cNvPr>
          <p:cNvSpPr/>
          <p:nvPr/>
        </p:nvSpPr>
        <p:spPr>
          <a:xfrm>
            <a:off x="4922698" y="1585200"/>
            <a:ext cx="3474720" cy="502800"/>
          </a:xfrm>
          <a:prstGeom prst="roundRect">
            <a:avLst/>
          </a:prstGeom>
          <a:solidFill>
            <a:srgbClr val="AA4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white"/>
                </a:solidFill>
                <a:effectLst/>
                <a:uLnTx/>
                <a:uFillTx/>
                <a:latin typeface="Gill Sans MT" panose="020B0502020104020203" pitchFamily="34" charset="0"/>
                <a:ea typeface="+mn-ea"/>
                <a:cs typeface="+mn-cs"/>
                <a:sym typeface="Arial"/>
              </a:rPr>
              <a:t>Action</a:t>
            </a:r>
          </a:p>
        </p:txBody>
      </p:sp>
    </p:spTree>
    <p:extLst>
      <p:ext uri="{BB962C8B-B14F-4D97-AF65-F5344CB8AC3E}">
        <p14:creationId xmlns:p14="http://schemas.microsoft.com/office/powerpoint/2010/main" val="630053914"/>
      </p:ext>
    </p:extLst>
  </p:cSld>
  <p:clrMapOvr>
    <a:masterClrMapping/>
  </p:clrMapOvr>
</p:sld>
</file>

<file path=ppt/theme/theme1.xml><?xml version="1.0" encoding="utf-8"?>
<a:theme xmlns:a="http://schemas.openxmlformats.org/drawingml/2006/main" name="1_Office Theme">
  <a:themeElements>
    <a:clrScheme name="CHTF">
      <a:dk1>
        <a:srgbClr val="000000"/>
      </a:dk1>
      <a:lt1>
        <a:srgbClr val="FFFFFF"/>
      </a:lt1>
      <a:dk2>
        <a:srgbClr val="645DC7"/>
      </a:dk2>
      <a:lt2>
        <a:srgbClr val="E7E6E6"/>
      </a:lt2>
      <a:accent1>
        <a:srgbClr val="B2AFC3"/>
      </a:accent1>
      <a:accent2>
        <a:srgbClr val="3E68AA"/>
      </a:accent2>
      <a:accent3>
        <a:srgbClr val="AA417C"/>
      </a:accent3>
      <a:accent4>
        <a:srgbClr val="56801E"/>
      </a:accent4>
      <a:accent5>
        <a:srgbClr val="76CFD6"/>
      </a:accent5>
      <a:accent6>
        <a:srgbClr val="A0D45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AI Simple">
  <a:themeElements>
    <a:clrScheme name="Custom">
      <a:dk1>
        <a:srgbClr val="0F2B36"/>
      </a:dk1>
      <a:lt1>
        <a:srgbClr val="FFFFFF"/>
      </a:lt1>
      <a:dk2>
        <a:srgbClr val="134D57"/>
      </a:dk2>
      <a:lt2>
        <a:srgbClr val="EFEFEF"/>
      </a:lt2>
      <a:accent1>
        <a:srgbClr val="405F15"/>
      </a:accent1>
      <a:accent2>
        <a:srgbClr val="25797E"/>
      </a:accent2>
      <a:accent3>
        <a:srgbClr val="2A246C"/>
      </a:accent3>
      <a:accent4>
        <a:srgbClr val="76CDD6"/>
      </a:accent4>
      <a:accent5>
        <a:srgbClr val="8696C7"/>
      </a:accent5>
      <a:accent6>
        <a:srgbClr val="3D69AC"/>
      </a:accent6>
      <a:hlink>
        <a:srgbClr val="0097A7"/>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AI Simple">
  <a:themeElements>
    <a:clrScheme name="CHTF">
      <a:dk1>
        <a:sysClr val="windowText" lastClr="000000"/>
      </a:dk1>
      <a:lt1>
        <a:sysClr val="window" lastClr="FFFFFF"/>
      </a:lt1>
      <a:dk2>
        <a:srgbClr val="645DC7"/>
      </a:dk2>
      <a:lt2>
        <a:srgbClr val="E7E6E6"/>
      </a:lt2>
      <a:accent1>
        <a:srgbClr val="B2AFC3"/>
      </a:accent1>
      <a:accent2>
        <a:srgbClr val="3E68AA"/>
      </a:accent2>
      <a:accent3>
        <a:srgbClr val="AA417C"/>
      </a:accent3>
      <a:accent4>
        <a:srgbClr val="56801E"/>
      </a:accent4>
      <a:accent5>
        <a:srgbClr val="76CFD6"/>
      </a:accent5>
      <a:accent6>
        <a:srgbClr val="A0D45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SA">
  <a:themeElements>
    <a:clrScheme name="CHTF">
      <a:dk1>
        <a:sysClr val="windowText" lastClr="000000"/>
      </a:dk1>
      <a:lt1>
        <a:sysClr val="window" lastClr="FFFFFF"/>
      </a:lt1>
      <a:dk2>
        <a:srgbClr val="645DC7"/>
      </a:dk2>
      <a:lt2>
        <a:srgbClr val="E7E6E6"/>
      </a:lt2>
      <a:accent1>
        <a:srgbClr val="B2AFC3"/>
      </a:accent1>
      <a:accent2>
        <a:srgbClr val="3E68AA"/>
      </a:accent2>
      <a:accent3>
        <a:srgbClr val="AA417C"/>
      </a:accent3>
      <a:accent4>
        <a:srgbClr val="56801E"/>
      </a:accent4>
      <a:accent5>
        <a:srgbClr val="76CFD6"/>
      </a:accent5>
      <a:accent6>
        <a:srgbClr val="A0D45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SA" id="{047FA128-CC53-456D-AD1A-1B55CD7F9C1D}" vid="{661C36DB-55AD-4492-9DDE-A4FDC01C08CD}"/>
    </a:ext>
  </a:extLst>
</a:theme>
</file>

<file path=ppt/theme/theme6.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Taken xmlns="a9f5c4f3-6d4b-46f6-85c0-5222988646bf" xsi:nil="true"/>
    <Credit xmlns="a9f5c4f3-6d4b-46f6-85c0-5222988646bf" xsi:nil="true"/>
    <Caption xmlns="a9f5c4f3-6d4b-46f6-85c0-5222988646bf" xsi:nil="true"/>
    <Project xmlns="a9f5c4f3-6d4b-46f6-85c0-5222988646bf" xsi:nil="true"/>
    <Thumbnail xmlns="a9f5c4f3-6d4b-46f6-85c0-5222988646bf" xsi:nil="true"/>
    <Note xmlns="a9f5c4f3-6d4b-46f6-85c0-5222988646bf" xsi:nil="true"/>
    <Award xmlns="a9f5c4f3-6d4b-46f6-85c0-5222988646bf" xsi:nil="true"/>
    <TopicAreas xmlns="a9f5c4f3-6d4b-46f6-85c0-5222988646bf"/>
    <TaxCatchAll xmlns="018343ce-f755-4045-87d6-bc896119cd6f" xsi:nil="true"/>
    <lcf76f155ced4ddcb4097134ff3c332f xmlns="a9f5c4f3-6d4b-46f6-85c0-5222988646bf">
      <Terms xmlns="http://schemas.microsoft.com/office/infopath/2007/PartnerControls"/>
    </lcf76f155ced4ddcb4097134ff3c332f>
    <Country xmlns="a9f5c4f3-6d4b-46f6-85c0-5222988646bf" xsi:nil="true"/>
    <SourceLink xmlns="a9f5c4f3-6d4b-46f6-85c0-5222988646bf">
      <Url xsi:nil="true"/>
      <Description xsi:nil="true"/>
    </SourceLink>
    <UploadtoFlickr_x003f_ xmlns="a9f5c4f3-6d4b-46f6-85c0-5222988646bf">false</UploadtoFlickr_x003f_>
    <SharedWithUsers xmlns="018343ce-f755-4045-87d6-bc896119cd6f">
      <UserInfo>
        <DisplayName>Suzanne Slattery</DisplayName>
        <AccountId>53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6617D28B3CA94AAA3428490E862785" ma:contentTypeVersion="31" ma:contentTypeDescription="Create a new document." ma:contentTypeScope="" ma:versionID="b8f6ea3a6872485f24968c281a4c260a">
  <xsd:schema xmlns:xsd="http://www.w3.org/2001/XMLSchema" xmlns:xs="http://www.w3.org/2001/XMLSchema" xmlns:p="http://schemas.microsoft.com/office/2006/metadata/properties" xmlns:ns2="a9f5c4f3-6d4b-46f6-85c0-5222988646bf" xmlns:ns3="018343ce-f755-4045-87d6-bc896119cd6f" targetNamespace="http://schemas.microsoft.com/office/2006/metadata/properties" ma:root="true" ma:fieldsID="9213b40ca7b31daa408bf9b3a93fce3a" ns2:_="" ns3:_="">
    <xsd:import namespace="a9f5c4f3-6d4b-46f6-85c0-5222988646bf"/>
    <xsd:import namespace="018343ce-f755-4045-87d6-bc896119cd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Award" minOccurs="0"/>
                <xsd:element ref="ns2:Project" minOccurs="0"/>
                <xsd:element ref="ns2:Country" minOccurs="0"/>
                <xsd:element ref="ns2:Caption" minOccurs="0"/>
                <xsd:element ref="ns2:Credit" minOccurs="0"/>
                <xsd:element ref="ns2:TopicAreas" minOccurs="0"/>
                <xsd:element ref="ns2:DateTaken" minOccurs="0"/>
                <xsd:element ref="ns2:SourceLink" minOccurs="0"/>
                <xsd:element ref="ns2:Thumbnail" minOccurs="0"/>
                <xsd:element ref="ns2:Note" minOccurs="0"/>
                <xsd:element ref="ns2:UploadtoFlickr_x003f_"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5c4f3-6d4b-46f6-85c0-522298864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Award" ma:index="21" nillable="true" ma:displayName="Award" ma:format="Dropdown" ma:internalName="Award">
      <xsd:simpleType>
        <xsd:restriction base="dms:Choice">
          <xsd:enumeration value="Choice 1"/>
          <xsd:enumeration value="Choice 2"/>
          <xsd:enumeration value="Choice 3"/>
        </xsd:restriction>
      </xsd:simpleType>
    </xsd:element>
    <xsd:element name="Project" ma:index="22" nillable="true" ma:displayName="Project" ma:format="RadioButtons" ma:internalName="Project">
      <xsd:simpleType>
        <xsd:union memberTypes="dms:Text">
          <xsd:simpleType>
            <xsd:restriction base="dms:Choice">
              <xsd:enumeration value="MIHR"/>
              <xsd:enumeration value="MCGL"/>
              <xsd:enumeration value="MPHD"/>
              <xsd:enumeration value="MKA"/>
              <xsd:enumeration value="MSSFPO"/>
              <xsd:enumeration value="MRITE"/>
              <xsd:enumeration value="MCGL India: Yash"/>
              <xsd:enumeration value="India: SAKSHAM"/>
              <xsd:enumeration value="India: SAMVEG"/>
              <xsd:enumeration value="Non-MOMENTUM"/>
            </xsd:restriction>
          </xsd:simpleType>
        </xsd:union>
      </xsd:simpleType>
    </xsd:element>
    <xsd:element name="Country" ma:index="23" nillable="true" ma:displayName="Country" ma:format="Dropdown" ma:internalName="Country">
      <xsd:simpleType>
        <xsd:restriction base="dms:Choice">
          <xsd:enumeration value="Bangladesh"/>
          <xsd:enumeration value="Benin"/>
          <xsd:enumeration value="Burkina Faso"/>
          <xsd:enumeration value="Burundi"/>
          <xsd:enumeration value="Cameroon"/>
          <xsd:enumeration value="Côte d’Ivoire"/>
          <xsd:enumeration value="DRC"/>
          <xsd:enumeration value="Ghana"/>
          <xsd:enumeration value="India"/>
          <xsd:enumeration value="Indonesia"/>
          <xsd:enumeration value="Kenya"/>
          <xsd:enumeration value="Malawi"/>
          <xsd:enumeration value="Mali"/>
          <xsd:enumeration value="Mozambique"/>
          <xsd:enumeration value="Nepal"/>
          <xsd:enumeration value="Niger"/>
          <xsd:enumeration value="Nigeria"/>
          <xsd:enumeration value="Pakistan"/>
          <xsd:enumeration value="Philippines"/>
          <xsd:enumeration value="Rwanda"/>
          <xsd:enumeration value="Sierra Leone"/>
          <xsd:enumeration value="Sudan"/>
          <xsd:enumeration value="South Sudan"/>
          <xsd:enumeration value="Tanzania"/>
          <xsd:enumeration value="Choice 25"/>
          <xsd:enumeration value="Uganda"/>
          <xsd:enumeration value="Vietnam"/>
          <xsd:enumeration value="Zambia"/>
        </xsd:restriction>
      </xsd:simpleType>
    </xsd:element>
    <xsd:element name="Caption" ma:index="24" nillable="true" ma:displayName="Caption" ma:format="Dropdown" ma:internalName="Caption">
      <xsd:simpleType>
        <xsd:restriction base="dms:Note">
          <xsd:maxLength value="255"/>
        </xsd:restriction>
      </xsd:simpleType>
    </xsd:element>
    <xsd:element name="Credit" ma:index="25" nillable="true" ma:displayName="Credit" ma:description="Photographer/Organization" ma:format="Dropdown" ma:internalName="Credit">
      <xsd:simpleType>
        <xsd:restriction base="dms:Text">
          <xsd:maxLength value="255"/>
        </xsd:restriction>
      </xsd:simpleType>
    </xsd:element>
    <xsd:element name="TopicAreas" ma:index="26" nillable="true" ma:displayName="Topic Areas" ma:format="Dropdown" ma:internalName="TopicAreas">
      <xsd:complexType>
        <xsd:complexContent>
          <xsd:extension base="dms:MultiChoiceFillIn">
            <xsd:sequence>
              <xsd:element name="Value" maxOccurs="unbounded" minOccurs="0" nillable="true">
                <xsd:simpleType>
                  <xsd:union memberTypes="dms:Text">
                    <xsd:simpleType>
                      <xsd:restriction base="dms:Choice">
                        <xsd:enumeration value="Maternal Health"/>
                        <xsd:enumeration value="Newborn Health"/>
                        <xsd:enumeration value="Child Health"/>
                        <xsd:enumeration value="Family Planning"/>
                        <xsd:enumeration value="Immunization"/>
                        <xsd:enumeration value="WASH/IPC"/>
                        <xsd:enumeration value="Nutrition"/>
                        <xsd:enumeration value="COVID-19"/>
                        <xsd:enumeration value="Local Engagement"/>
                        <xsd:enumeration value="Global Leadership"/>
                        <xsd:enumeration value="Partnerships"/>
                        <xsd:enumeration value="Capacity Strengthening"/>
                        <xsd:enumeration value="Collaborating, Learning, Adapting"/>
                        <xsd:enumeration value="Measurement"/>
                        <xsd:enumeration value="Youth"/>
                        <xsd:enumeration value="Gender"/>
                        <xsd:enumeration value="Vulnerable Populations"/>
                        <xsd:enumeration value="Urban"/>
                        <xsd:enumeration value="Fragile Settings"/>
                        <xsd:enumeration value="Digital Health"/>
                      </xsd:restriction>
                    </xsd:simpleType>
                  </xsd:union>
                </xsd:simpleType>
              </xsd:element>
            </xsd:sequence>
          </xsd:extension>
        </xsd:complexContent>
      </xsd:complexType>
    </xsd:element>
    <xsd:element name="DateTaken" ma:index="27" nillable="true" ma:displayName="Date Taken" ma:format="Dropdown" ma:internalName="DateTaken">
      <xsd:simpleType>
        <xsd:restriction base="dms:Text">
          <xsd:maxLength value="255"/>
        </xsd:restriction>
      </xsd:simpleType>
    </xsd:element>
    <xsd:element name="SourceLink" ma:index="28" nillable="true" ma:displayName="Source Link" ma:description="Original Link for Photo" ma:format="Hyperlink" ma:internalName="SourceLink">
      <xsd:complexType>
        <xsd:complexContent>
          <xsd:extension base="dms:URL">
            <xsd:sequence>
              <xsd:element name="Url" type="dms:ValidUrl" minOccurs="0" nillable="true"/>
              <xsd:element name="Description" type="xsd:string" nillable="true"/>
            </xsd:sequence>
          </xsd:extension>
        </xsd:complexContent>
      </xsd:complexType>
    </xsd:element>
    <xsd:element name="Thumbnail" ma:index="29" nillable="true" ma:displayName="Thumbnail" ma:format="Dropdown" ma:internalName="Thumbnail">
      <xsd:simpleType>
        <xsd:restriction base="dms:Text">
          <xsd:maxLength value="255"/>
        </xsd:restriction>
      </xsd:simpleType>
    </xsd:element>
    <xsd:element name="Note" ma:index="30" nillable="true" ma:displayName="Used Where?" ma:format="Dropdown" ma:internalName="Note">
      <xsd:simpleType>
        <xsd:restriction base="dms:Note">
          <xsd:maxLength value="255"/>
        </xsd:restriction>
      </xsd:simpleType>
    </xsd:element>
    <xsd:element name="UploadtoFlickr_x003f_" ma:index="31" nillable="true" ma:displayName="Flickr?" ma:default="0" ma:format="Dropdown" ma:internalName="UploadtoFlickr_x003f_">
      <xsd:simpleType>
        <xsd:restriction base="dms:Boolea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ebabd8d0-5964-42db-97b0-0c71af04ff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8343ce-f755-4045-87d6-bc896119cd6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34" nillable="true" ma:displayName="Taxonomy Catch All Column" ma:hidden="true" ma:list="{28c50af9-881d-4e1f-a6bb-20fe9df0ebfa}" ma:internalName="TaxCatchAll" ma:showField="CatchAllData" ma:web="018343ce-f755-4045-87d6-bc896119cd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1C834B-C151-406E-92A1-C77E11B01B83}">
  <ds:schemaRefs>
    <ds:schemaRef ds:uri="http://schemas.microsoft.com/sharepoint/v3/contenttype/forms"/>
  </ds:schemaRefs>
</ds:datastoreItem>
</file>

<file path=customXml/itemProps2.xml><?xml version="1.0" encoding="utf-8"?>
<ds:datastoreItem xmlns:ds="http://schemas.openxmlformats.org/officeDocument/2006/customXml" ds:itemID="{9BA8A527-63D4-42CE-B301-FB3BDD9C2A50}">
  <ds:schemaRefs>
    <ds:schemaRef ds:uri="018343ce-f755-4045-87d6-bc896119cd6f"/>
    <ds:schemaRef ds:uri="a9f5c4f3-6d4b-46f6-85c0-5222988646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19A084-371D-46B4-8ED9-037A0DEDEA3C}">
  <ds:schemaRefs>
    <ds:schemaRef ds:uri="018343ce-f755-4045-87d6-bc896119cd6f"/>
    <ds:schemaRef ds:uri="a9f5c4f3-6d4b-46f6-85c0-5222988646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9405</TotalTime>
  <Words>4254</Words>
  <Application>Microsoft Office PowerPoint</Application>
  <PresentationFormat>On-screen Show (16:9)</PresentationFormat>
  <Paragraphs>486</Paragraphs>
  <Slides>46</Slides>
  <Notes>18</Notes>
  <HiddenSlides>1</HiddenSlides>
  <MMClips>0</MMClips>
  <ScaleCrop>false</ScaleCrop>
  <HeadingPairs>
    <vt:vector size="4" baseType="variant">
      <vt:variant>
        <vt:lpstr>Theme</vt:lpstr>
      </vt:variant>
      <vt:variant>
        <vt:i4>6</vt:i4>
      </vt:variant>
      <vt:variant>
        <vt:lpstr>Slide Titles</vt:lpstr>
      </vt:variant>
      <vt:variant>
        <vt:i4>46</vt:i4>
      </vt:variant>
    </vt:vector>
  </HeadingPairs>
  <TitlesOfParts>
    <vt:vector size="52" baseType="lpstr">
      <vt:lpstr>1_Office Theme</vt:lpstr>
      <vt:lpstr>2_Office Theme</vt:lpstr>
      <vt:lpstr>SlidesAI Simple</vt:lpstr>
      <vt:lpstr>1_SlidesAI Simple</vt:lpstr>
      <vt:lpstr>1_CSA</vt:lpstr>
      <vt:lpstr>Custom</vt:lpstr>
      <vt:lpstr>CHILD SURVIVAL ACTION</vt:lpstr>
      <vt:lpstr>Outline</vt:lpstr>
      <vt:lpstr>Section 1  Introduction to CSA</vt:lpstr>
      <vt:lpstr>Child Survival Action: What Brings us Together?</vt:lpstr>
      <vt:lpstr>CSA’s Goal: End preventable child deaths, with focus on children 1–59 months of age</vt:lpstr>
      <vt:lpstr>In response to these mortality, intervention, and systems challenges, Child Survival Action (CSA) was launched in 2023</vt:lpstr>
      <vt:lpstr>Child Survival Action</vt:lpstr>
      <vt:lpstr>Section 2 Development of the CSA Results Framework</vt:lpstr>
      <vt:lpstr>PowerPoint Presentation</vt:lpstr>
      <vt:lpstr>Principles in results framework development</vt:lpstr>
      <vt:lpstr>CSA follows EWENE approach to a global results framework and has two main components</vt:lpstr>
      <vt:lpstr>PowerPoint Presentation</vt:lpstr>
      <vt:lpstr>Process for selecting the core set of indicators for global advocacy</vt:lpstr>
      <vt:lpstr>Four types of Core Indicators</vt:lpstr>
      <vt:lpstr>Impact and outcome indicators</vt:lpstr>
      <vt:lpstr>Example of aligned targets for CSA core indicators: Mortality</vt:lpstr>
      <vt:lpstr>Example of aligned targets for CSA core outcome/coverage indicators: Nutrition (protect)</vt:lpstr>
      <vt:lpstr>PowerPoint Presentation</vt:lpstr>
      <vt:lpstr>Equity in the CSA Results Framework</vt:lpstr>
      <vt:lpstr>PowerPoint Presentation</vt:lpstr>
      <vt:lpstr>CSA Results Framework learning agenda</vt:lpstr>
      <vt:lpstr>PowerPoint Presentation</vt:lpstr>
      <vt:lpstr>Development of Implementation Milestones: Mapping of domains across similar initiatives</vt:lpstr>
      <vt:lpstr>Development of Implementation Milestones: Criteria to identify suitable milestones</vt:lpstr>
      <vt:lpstr>CSA Implementation Milestones (under revision)*</vt:lpstr>
      <vt:lpstr>Implementation measurement guidance that includes child health and survival indicators at implementation level</vt:lpstr>
      <vt:lpstr>PowerPoint Presentation</vt:lpstr>
      <vt:lpstr>PowerPoint Presentation</vt:lpstr>
      <vt:lpstr>PowerPoint Presentation</vt:lpstr>
      <vt:lpstr>PowerPoint Presentation</vt:lpstr>
      <vt:lpstr>Percent of Under-Five Deaths by Age Group</vt:lpstr>
      <vt:lpstr>PowerPoint Presentation</vt:lpstr>
      <vt:lpstr>PowerPoint Presentation</vt:lpstr>
      <vt:lpstr>PowerPoint Presentation</vt:lpstr>
      <vt:lpstr>PowerPoint Presentation</vt:lpstr>
      <vt:lpstr>Sierra Leone Child Survival Action (CSA) Plan – 2023 – 2025</vt:lpstr>
      <vt:lpstr>PowerPoint Presentation</vt:lpstr>
      <vt:lpstr>PowerPoint Presentation</vt:lpstr>
      <vt:lpstr>PowerPoint Presentation</vt:lpstr>
      <vt:lpstr>PowerPoint Presentation</vt:lpstr>
      <vt:lpstr>PowerPoint Presentation</vt:lpstr>
      <vt:lpstr>PowerPoint Presentation</vt:lpstr>
      <vt:lpstr>Challenges and Opportunities</vt:lpstr>
      <vt:lpstr>Final tips &amp; Takeaways</vt:lpstr>
      <vt:lpstr>Thank you! Questions?</vt:lpstr>
      <vt:lpstr>Section 5 Questions and 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on Impact and Outcome/Coverage Indicators</dc:title>
  <dc:creator>JRequejo</dc:creator>
  <cp:lastModifiedBy>Kate Gilroy</cp:lastModifiedBy>
  <cp:revision>85</cp:revision>
  <cp:lastPrinted>2025-01-22T13:04:18Z</cp:lastPrinted>
  <dcterms:modified xsi:type="dcterms:W3CDTF">2025-01-24T16:25:54Z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0x010100E06617D28B3CA94AAA3428490E862785</vt:lpwstr>
  </property>
  <property fmtid="{D5CDD505-2E9C-101B-9397-08002B2CF9AE}" pid="3" name="MediaServiceImageTags">
    <vt:lpwstr/>
  </property>
</Properties>
</file>